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6"/>
  </p:notesMasterIdLst>
  <p:sldIdLst>
    <p:sldId id="258" r:id="rId2"/>
    <p:sldId id="296" r:id="rId3"/>
    <p:sldId id="262" r:id="rId4"/>
    <p:sldId id="297" r:id="rId5"/>
    <p:sldId id="316" r:id="rId6"/>
    <p:sldId id="369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62" r:id="rId18"/>
    <p:sldId id="363" r:id="rId19"/>
    <p:sldId id="259" r:id="rId20"/>
    <p:sldId id="260" r:id="rId21"/>
    <p:sldId id="263" r:id="rId22"/>
    <p:sldId id="261" r:id="rId23"/>
    <p:sldId id="365" r:id="rId24"/>
    <p:sldId id="366" r:id="rId25"/>
    <p:sldId id="368" r:id="rId26"/>
    <p:sldId id="364" r:id="rId27"/>
    <p:sldId id="339" r:id="rId28"/>
    <p:sldId id="340" r:id="rId29"/>
    <p:sldId id="341" r:id="rId30"/>
    <p:sldId id="342" r:id="rId31"/>
    <p:sldId id="343" r:id="rId32"/>
    <p:sldId id="344" r:id="rId33"/>
    <p:sldId id="298" r:id="rId34"/>
    <p:sldId id="330" r:id="rId35"/>
    <p:sldId id="345" r:id="rId36"/>
    <p:sldId id="354" r:id="rId37"/>
    <p:sldId id="355" r:id="rId38"/>
    <p:sldId id="356" r:id="rId39"/>
    <p:sldId id="357" r:id="rId40"/>
    <p:sldId id="358" r:id="rId41"/>
    <p:sldId id="359" r:id="rId42"/>
    <p:sldId id="350" r:id="rId43"/>
    <p:sldId id="351" r:id="rId44"/>
    <p:sldId id="352" r:id="rId45"/>
    <p:sldId id="334" r:id="rId46"/>
    <p:sldId id="360" r:id="rId47"/>
    <p:sldId id="353" r:id="rId48"/>
    <p:sldId id="309" r:id="rId49"/>
    <p:sldId id="310" r:id="rId50"/>
    <p:sldId id="311" r:id="rId51"/>
    <p:sldId id="312" r:id="rId52"/>
    <p:sldId id="313" r:id="rId53"/>
    <p:sldId id="331" r:id="rId54"/>
    <p:sldId id="361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9" autoAdjust="0"/>
    <p:restoredTop sz="95771" autoAdjust="0"/>
  </p:normalViewPr>
  <p:slideViewPr>
    <p:cSldViewPr snapToGrid="0" snapToObjects="1">
      <p:cViewPr varScale="1">
        <p:scale>
          <a:sx n="100" d="100"/>
          <a:sy n="100" d="100"/>
        </p:scale>
        <p:origin x="102" y="12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A474F4-B788-44D1-8D7F-A5CD10506B84}" type="doc">
      <dgm:prSet loTypeId="urn:microsoft.com/office/officeart/2005/8/layout/venn2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585959-E9EA-40E3-9785-086D621C7A7C}">
      <dgm:prSet phldrT="[Text]" custT="1"/>
      <dgm:spPr/>
      <dgm:t>
        <a:bodyPr/>
        <a:lstStyle/>
        <a:p>
          <a:r>
            <a: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Target population</a:t>
          </a:r>
        </a:p>
      </dgm:t>
    </dgm:pt>
    <dgm:pt modelId="{6BCFEA79-0560-4F1A-B559-06B82E7B3F9A}" type="parTrans" cxnId="{0DD059A8-30FA-4679-8382-0EC1B7FE3ACA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38A4DE48-BE7C-4A8F-99B1-7B096C38B31B}" type="sibTrans" cxnId="{0DD059A8-30FA-4679-8382-0EC1B7FE3ACA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8827CF61-1372-47A1-8A12-E32C57D60742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Intended sample</a:t>
          </a:r>
        </a:p>
      </dgm:t>
    </dgm:pt>
    <dgm:pt modelId="{2C501D8A-7C38-4FC6-9410-CE48496FF7AD}" type="parTrans" cxnId="{BE7501F9-C658-4032-8254-028FAA0B6755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CADBA3D0-5302-4938-B17A-7743799F1093}" type="sibTrans" cxnId="{BE7501F9-C658-4032-8254-028FAA0B6755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A24AB219-4822-4746-97F0-E197D51459B8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Actual sample</a:t>
          </a:r>
          <a:endParaRPr lang="en-US" sz="14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D86807-1F16-4A02-8A32-2BD21A494B1C}" type="parTrans" cxnId="{6A7C4DB1-52FE-4487-98DE-974B20B89552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E64B01BE-A852-48CE-BB3A-3472964D86E8}" type="sibTrans" cxnId="{6A7C4DB1-52FE-4487-98DE-974B20B89552}">
      <dgm:prSet/>
      <dgm:spPr/>
      <dgm:t>
        <a:bodyPr/>
        <a:lstStyle/>
        <a:p>
          <a:endParaRPr lang="en-US" sz="1800" b="1">
            <a:solidFill>
              <a:schemeClr val="tx1"/>
            </a:solidFill>
          </a:endParaRPr>
        </a:p>
      </dgm:t>
    </dgm:pt>
    <dgm:pt modelId="{E0D6DD6F-7C16-4A1F-A74F-FA47F11B66A3}">
      <dgm:prSet phldrT="[Text]" custT="1"/>
      <dgm:spPr>
        <a:solidFill>
          <a:srgbClr val="F79646"/>
        </a:solidFill>
      </dgm:spPr>
      <dgm:t>
        <a:bodyPr/>
        <a:lstStyle/>
        <a:p>
          <a:r>
            <a:rPr lang="en-US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Source population</a:t>
          </a:r>
          <a:endParaRPr lang="en-US" sz="14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695C5C-F96E-4B4F-A0A0-15C908C1D45F}" type="parTrans" cxnId="{ED8B78A2-5CD6-456A-B4B9-A7589A52B565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FD2AA89A-9E70-4784-8ABE-7A05C7082F4A}" type="sibTrans" cxnId="{ED8B78A2-5CD6-456A-B4B9-A7589A52B565}">
      <dgm:prSet/>
      <dgm:spPr/>
      <dgm:t>
        <a:bodyPr/>
        <a:lstStyle/>
        <a:p>
          <a:endParaRPr lang="en-US" sz="1800">
            <a:solidFill>
              <a:schemeClr val="tx1"/>
            </a:solidFill>
          </a:endParaRPr>
        </a:p>
      </dgm:t>
    </dgm:pt>
    <dgm:pt modelId="{0C6731B8-167C-4ABE-9B2B-71427CE38A99}" type="pres">
      <dgm:prSet presAssocID="{A2A474F4-B788-44D1-8D7F-A5CD10506B84}" presName="Name0" presStyleCnt="0">
        <dgm:presLayoutVars>
          <dgm:chMax val="7"/>
          <dgm:resizeHandles val="exact"/>
        </dgm:presLayoutVars>
      </dgm:prSet>
      <dgm:spPr/>
    </dgm:pt>
    <dgm:pt modelId="{87D473E4-F887-4FE4-8769-0C105B60D437}" type="pres">
      <dgm:prSet presAssocID="{A2A474F4-B788-44D1-8D7F-A5CD10506B84}" presName="comp1" presStyleCnt="0"/>
      <dgm:spPr/>
    </dgm:pt>
    <dgm:pt modelId="{97AF4DD1-C9DE-455D-838B-1D04690EB258}" type="pres">
      <dgm:prSet presAssocID="{A2A474F4-B788-44D1-8D7F-A5CD10506B84}" presName="circle1" presStyleLbl="node1" presStyleIdx="0" presStyleCnt="4" custScaleX="141050"/>
      <dgm:spPr/>
    </dgm:pt>
    <dgm:pt modelId="{99A5FE80-A71D-4E42-AD79-3FA69B89EEFE}" type="pres">
      <dgm:prSet presAssocID="{A2A474F4-B788-44D1-8D7F-A5CD10506B84}" presName="c1text" presStyleLbl="node1" presStyleIdx="0" presStyleCnt="4">
        <dgm:presLayoutVars>
          <dgm:bulletEnabled val="1"/>
        </dgm:presLayoutVars>
      </dgm:prSet>
      <dgm:spPr/>
    </dgm:pt>
    <dgm:pt modelId="{D2EF17F8-C2ED-4737-A515-E1FB6EFE8A40}" type="pres">
      <dgm:prSet presAssocID="{A2A474F4-B788-44D1-8D7F-A5CD10506B84}" presName="comp2" presStyleCnt="0"/>
      <dgm:spPr/>
    </dgm:pt>
    <dgm:pt modelId="{A122ED22-4E31-4F12-9C4A-611040677F88}" type="pres">
      <dgm:prSet presAssocID="{A2A474F4-B788-44D1-8D7F-A5CD10506B84}" presName="circle2" presStyleLbl="node1" presStyleIdx="1" presStyleCnt="4" custScaleX="137184"/>
      <dgm:spPr/>
    </dgm:pt>
    <dgm:pt modelId="{A7AB54C3-2C5A-4A32-9FCA-CA65624EABD0}" type="pres">
      <dgm:prSet presAssocID="{A2A474F4-B788-44D1-8D7F-A5CD10506B84}" presName="c2text" presStyleLbl="node1" presStyleIdx="1" presStyleCnt="4">
        <dgm:presLayoutVars>
          <dgm:bulletEnabled val="1"/>
        </dgm:presLayoutVars>
      </dgm:prSet>
      <dgm:spPr/>
    </dgm:pt>
    <dgm:pt modelId="{F1A05C3C-9E90-4AEB-B4BD-DCDEA7A40691}" type="pres">
      <dgm:prSet presAssocID="{A2A474F4-B788-44D1-8D7F-A5CD10506B84}" presName="comp3" presStyleCnt="0"/>
      <dgm:spPr/>
    </dgm:pt>
    <dgm:pt modelId="{D076EB6D-77F8-4570-87C9-EFAB5C7EB153}" type="pres">
      <dgm:prSet presAssocID="{A2A474F4-B788-44D1-8D7F-A5CD10506B84}" presName="circle3" presStyleLbl="node1" presStyleIdx="2" presStyleCnt="4"/>
      <dgm:spPr/>
    </dgm:pt>
    <dgm:pt modelId="{77BE5B1E-DCAB-403C-AA7E-AD116A4CC491}" type="pres">
      <dgm:prSet presAssocID="{A2A474F4-B788-44D1-8D7F-A5CD10506B84}" presName="c3text" presStyleLbl="node1" presStyleIdx="2" presStyleCnt="4">
        <dgm:presLayoutVars>
          <dgm:bulletEnabled val="1"/>
        </dgm:presLayoutVars>
      </dgm:prSet>
      <dgm:spPr/>
    </dgm:pt>
    <dgm:pt modelId="{25D06526-6396-4D59-8BB7-14FA5BC88F5C}" type="pres">
      <dgm:prSet presAssocID="{A2A474F4-B788-44D1-8D7F-A5CD10506B84}" presName="comp4" presStyleCnt="0"/>
      <dgm:spPr/>
    </dgm:pt>
    <dgm:pt modelId="{6ABF621F-D2E8-48FD-A1D1-B40F431DB3E8}" type="pres">
      <dgm:prSet presAssocID="{A2A474F4-B788-44D1-8D7F-A5CD10506B84}" presName="circle4" presStyleLbl="node1" presStyleIdx="3" presStyleCnt="4"/>
      <dgm:spPr/>
    </dgm:pt>
    <dgm:pt modelId="{02DF149C-CEE7-41BE-BA61-5F428C6E6283}" type="pres">
      <dgm:prSet presAssocID="{A2A474F4-B788-44D1-8D7F-A5CD10506B84}" presName="c4text" presStyleLbl="node1" presStyleIdx="3" presStyleCnt="4">
        <dgm:presLayoutVars>
          <dgm:bulletEnabled val="1"/>
        </dgm:presLayoutVars>
      </dgm:prSet>
      <dgm:spPr/>
    </dgm:pt>
  </dgm:ptLst>
  <dgm:cxnLst>
    <dgm:cxn modelId="{0D04D71B-C053-4102-9209-69D947DD271E}" type="presOf" srcId="{E0D6DD6F-7C16-4A1F-A74F-FA47F11B66A3}" destId="{A122ED22-4E31-4F12-9C4A-611040677F88}" srcOrd="0" destOrd="0" presId="urn:microsoft.com/office/officeart/2005/8/layout/venn2"/>
    <dgm:cxn modelId="{975D4A2C-5F7F-40AB-8F3F-C84E97CBDAF9}" type="presOf" srcId="{82585959-E9EA-40E3-9785-086D621C7A7C}" destId="{97AF4DD1-C9DE-455D-838B-1D04690EB258}" srcOrd="0" destOrd="0" presId="urn:microsoft.com/office/officeart/2005/8/layout/venn2"/>
    <dgm:cxn modelId="{7088FC2C-11D5-4816-8DCF-C7D7573EBBD6}" type="presOf" srcId="{8827CF61-1372-47A1-8A12-E32C57D60742}" destId="{D076EB6D-77F8-4570-87C9-EFAB5C7EB153}" srcOrd="0" destOrd="0" presId="urn:microsoft.com/office/officeart/2005/8/layout/venn2"/>
    <dgm:cxn modelId="{2E9A905B-2540-4D90-84E8-0B156770BE5B}" type="presOf" srcId="{A24AB219-4822-4746-97F0-E197D51459B8}" destId="{02DF149C-CEE7-41BE-BA61-5F428C6E6283}" srcOrd="1" destOrd="0" presId="urn:microsoft.com/office/officeart/2005/8/layout/venn2"/>
    <dgm:cxn modelId="{E3B8C668-938A-4C4B-A1F9-CD2F0ECC0123}" type="presOf" srcId="{A24AB219-4822-4746-97F0-E197D51459B8}" destId="{6ABF621F-D2E8-48FD-A1D1-B40F431DB3E8}" srcOrd="0" destOrd="0" presId="urn:microsoft.com/office/officeart/2005/8/layout/venn2"/>
    <dgm:cxn modelId="{B67F586D-859B-4999-B1E7-E5C2477E9F10}" type="presOf" srcId="{E0D6DD6F-7C16-4A1F-A74F-FA47F11B66A3}" destId="{A7AB54C3-2C5A-4A32-9FCA-CA65624EABD0}" srcOrd="1" destOrd="0" presId="urn:microsoft.com/office/officeart/2005/8/layout/venn2"/>
    <dgm:cxn modelId="{ED8B78A2-5CD6-456A-B4B9-A7589A52B565}" srcId="{A2A474F4-B788-44D1-8D7F-A5CD10506B84}" destId="{E0D6DD6F-7C16-4A1F-A74F-FA47F11B66A3}" srcOrd="1" destOrd="0" parTransId="{D1695C5C-F96E-4B4F-A0A0-15C908C1D45F}" sibTransId="{FD2AA89A-9E70-4784-8ABE-7A05C7082F4A}"/>
    <dgm:cxn modelId="{0DD059A8-30FA-4679-8382-0EC1B7FE3ACA}" srcId="{A2A474F4-B788-44D1-8D7F-A5CD10506B84}" destId="{82585959-E9EA-40E3-9785-086D621C7A7C}" srcOrd="0" destOrd="0" parTransId="{6BCFEA79-0560-4F1A-B559-06B82E7B3F9A}" sibTransId="{38A4DE48-BE7C-4A8F-99B1-7B096C38B31B}"/>
    <dgm:cxn modelId="{6A7C4DB1-52FE-4487-98DE-974B20B89552}" srcId="{A2A474F4-B788-44D1-8D7F-A5CD10506B84}" destId="{A24AB219-4822-4746-97F0-E197D51459B8}" srcOrd="3" destOrd="0" parTransId="{0BD86807-1F16-4A02-8A32-2BD21A494B1C}" sibTransId="{E64B01BE-A852-48CE-BB3A-3472964D86E8}"/>
    <dgm:cxn modelId="{91677CDE-17E2-4158-8A4F-2CCD48FB30C0}" type="presOf" srcId="{A2A474F4-B788-44D1-8D7F-A5CD10506B84}" destId="{0C6731B8-167C-4ABE-9B2B-71427CE38A99}" srcOrd="0" destOrd="0" presId="urn:microsoft.com/office/officeart/2005/8/layout/venn2"/>
    <dgm:cxn modelId="{2791B8EE-A266-4E5F-8373-B13046EB72FC}" type="presOf" srcId="{8827CF61-1372-47A1-8A12-E32C57D60742}" destId="{77BE5B1E-DCAB-403C-AA7E-AD116A4CC491}" srcOrd="1" destOrd="0" presId="urn:microsoft.com/office/officeart/2005/8/layout/venn2"/>
    <dgm:cxn modelId="{BE7501F9-C658-4032-8254-028FAA0B6755}" srcId="{A2A474F4-B788-44D1-8D7F-A5CD10506B84}" destId="{8827CF61-1372-47A1-8A12-E32C57D60742}" srcOrd="2" destOrd="0" parTransId="{2C501D8A-7C38-4FC6-9410-CE48496FF7AD}" sibTransId="{CADBA3D0-5302-4938-B17A-7743799F1093}"/>
    <dgm:cxn modelId="{2F40E6FE-168A-4C75-873F-73D811F73CA5}" type="presOf" srcId="{82585959-E9EA-40E3-9785-086D621C7A7C}" destId="{99A5FE80-A71D-4E42-AD79-3FA69B89EEFE}" srcOrd="1" destOrd="0" presId="urn:microsoft.com/office/officeart/2005/8/layout/venn2"/>
    <dgm:cxn modelId="{B7D02404-EB73-4DFA-B499-A2739EB8ECEA}" type="presParOf" srcId="{0C6731B8-167C-4ABE-9B2B-71427CE38A99}" destId="{87D473E4-F887-4FE4-8769-0C105B60D437}" srcOrd="0" destOrd="0" presId="urn:microsoft.com/office/officeart/2005/8/layout/venn2"/>
    <dgm:cxn modelId="{4776E149-BD91-45D6-9050-8891D885D5E1}" type="presParOf" srcId="{87D473E4-F887-4FE4-8769-0C105B60D437}" destId="{97AF4DD1-C9DE-455D-838B-1D04690EB258}" srcOrd="0" destOrd="0" presId="urn:microsoft.com/office/officeart/2005/8/layout/venn2"/>
    <dgm:cxn modelId="{A657942D-57BC-462D-AE7B-A90E1FFDD437}" type="presParOf" srcId="{87D473E4-F887-4FE4-8769-0C105B60D437}" destId="{99A5FE80-A71D-4E42-AD79-3FA69B89EEFE}" srcOrd="1" destOrd="0" presId="urn:microsoft.com/office/officeart/2005/8/layout/venn2"/>
    <dgm:cxn modelId="{F37D631B-AA9D-49D8-9DC4-CFF450811DD7}" type="presParOf" srcId="{0C6731B8-167C-4ABE-9B2B-71427CE38A99}" destId="{D2EF17F8-C2ED-4737-A515-E1FB6EFE8A40}" srcOrd="1" destOrd="0" presId="urn:microsoft.com/office/officeart/2005/8/layout/venn2"/>
    <dgm:cxn modelId="{38601743-D026-4ED3-9FCD-D2E6E4D71FA1}" type="presParOf" srcId="{D2EF17F8-C2ED-4737-A515-E1FB6EFE8A40}" destId="{A122ED22-4E31-4F12-9C4A-611040677F88}" srcOrd="0" destOrd="0" presId="urn:microsoft.com/office/officeart/2005/8/layout/venn2"/>
    <dgm:cxn modelId="{4D9C2F85-8483-419E-9F5B-9AA9E0FDD29D}" type="presParOf" srcId="{D2EF17F8-C2ED-4737-A515-E1FB6EFE8A40}" destId="{A7AB54C3-2C5A-4A32-9FCA-CA65624EABD0}" srcOrd="1" destOrd="0" presId="urn:microsoft.com/office/officeart/2005/8/layout/venn2"/>
    <dgm:cxn modelId="{FE45C92A-D202-4C38-844D-0E5911F86AD8}" type="presParOf" srcId="{0C6731B8-167C-4ABE-9B2B-71427CE38A99}" destId="{F1A05C3C-9E90-4AEB-B4BD-DCDEA7A40691}" srcOrd="2" destOrd="0" presId="urn:microsoft.com/office/officeart/2005/8/layout/venn2"/>
    <dgm:cxn modelId="{4438044B-7498-4C2D-B344-51FE6F7F0EE7}" type="presParOf" srcId="{F1A05C3C-9E90-4AEB-B4BD-DCDEA7A40691}" destId="{D076EB6D-77F8-4570-87C9-EFAB5C7EB153}" srcOrd="0" destOrd="0" presId="urn:microsoft.com/office/officeart/2005/8/layout/venn2"/>
    <dgm:cxn modelId="{54CAC020-E4B0-4B9B-BFD0-3BCBEFB1D76F}" type="presParOf" srcId="{F1A05C3C-9E90-4AEB-B4BD-DCDEA7A40691}" destId="{77BE5B1E-DCAB-403C-AA7E-AD116A4CC491}" srcOrd="1" destOrd="0" presId="urn:microsoft.com/office/officeart/2005/8/layout/venn2"/>
    <dgm:cxn modelId="{CBD16E12-94A7-40B6-B8C5-80CCF0EEF799}" type="presParOf" srcId="{0C6731B8-167C-4ABE-9B2B-71427CE38A99}" destId="{25D06526-6396-4D59-8BB7-14FA5BC88F5C}" srcOrd="3" destOrd="0" presId="urn:microsoft.com/office/officeart/2005/8/layout/venn2"/>
    <dgm:cxn modelId="{5F334BDD-C154-4415-A98B-991D3B4AD9E9}" type="presParOf" srcId="{25D06526-6396-4D59-8BB7-14FA5BC88F5C}" destId="{6ABF621F-D2E8-48FD-A1D1-B40F431DB3E8}" srcOrd="0" destOrd="0" presId="urn:microsoft.com/office/officeart/2005/8/layout/venn2"/>
    <dgm:cxn modelId="{1A9C3DEE-26E6-4671-BB8E-391BDBCAFB36}" type="presParOf" srcId="{25D06526-6396-4D59-8BB7-14FA5BC88F5C}" destId="{02DF149C-CEE7-41BE-BA61-5F428C6E6283}" srcOrd="1" destOrd="0" presId="urn:microsoft.com/office/officeart/2005/8/layout/ven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F4DD1-C9DE-455D-838B-1D04690EB258}">
      <dsp:nvSpPr>
        <dsp:cNvPr id="0" name=""/>
        <dsp:cNvSpPr/>
      </dsp:nvSpPr>
      <dsp:spPr>
        <a:xfrm>
          <a:off x="-65316" y="0"/>
          <a:ext cx="5947232" cy="42164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Target population</a:t>
          </a:r>
        </a:p>
      </dsp:txBody>
      <dsp:txXfrm>
        <a:off x="2076876" y="210819"/>
        <a:ext cx="1662846" cy="632460"/>
      </dsp:txXfrm>
    </dsp:sp>
    <dsp:sp modelId="{A122ED22-4E31-4F12-9C4A-611040677F88}">
      <dsp:nvSpPr>
        <dsp:cNvPr id="0" name=""/>
        <dsp:cNvSpPr/>
      </dsp:nvSpPr>
      <dsp:spPr>
        <a:xfrm>
          <a:off x="594609" y="843279"/>
          <a:ext cx="4627380" cy="3373120"/>
        </a:xfrm>
        <a:prstGeom prst="ellipse">
          <a:avLst/>
        </a:prstGeom>
        <a:solidFill>
          <a:srgbClr val="F7964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Source population</a:t>
          </a:r>
          <a:endParaRPr lang="en-US" sz="14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99665" y="1045667"/>
        <a:ext cx="1617269" cy="607161"/>
      </dsp:txXfrm>
    </dsp:sp>
    <dsp:sp modelId="{D076EB6D-77F8-4570-87C9-EFAB5C7EB153}">
      <dsp:nvSpPr>
        <dsp:cNvPr id="0" name=""/>
        <dsp:cNvSpPr/>
      </dsp:nvSpPr>
      <dsp:spPr>
        <a:xfrm>
          <a:off x="1643379" y="1686559"/>
          <a:ext cx="2529840" cy="2529840"/>
        </a:xfrm>
        <a:prstGeom prst="ellipse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Intended sample</a:t>
          </a:r>
        </a:p>
      </dsp:txBody>
      <dsp:txXfrm>
        <a:off x="2318847" y="1876297"/>
        <a:ext cx="1178905" cy="569214"/>
      </dsp:txXfrm>
    </dsp:sp>
    <dsp:sp modelId="{6ABF621F-D2E8-48FD-A1D1-B40F431DB3E8}">
      <dsp:nvSpPr>
        <dsp:cNvPr id="0" name=""/>
        <dsp:cNvSpPr/>
      </dsp:nvSpPr>
      <dsp:spPr>
        <a:xfrm>
          <a:off x="2065020" y="2529839"/>
          <a:ext cx="1686560" cy="1686560"/>
        </a:xfrm>
        <a:prstGeom prst="ellipse">
          <a:avLst/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Actual sample</a:t>
          </a:r>
          <a:endParaRPr lang="en-US" sz="14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12010" y="2951479"/>
        <a:ext cx="1192578" cy="8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63117-D3FF-734D-A3CE-E6B2A61477D0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4F98A-6450-1B4A-BF2E-0BB9242F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0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4F98A-6450-1B4A-BF2E-0BB9242F79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30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of interest: </a:t>
            </a:r>
          </a:p>
          <a:p>
            <a:pPr marL="171450" indent="-171450">
              <a:buFontTx/>
              <a:buChar char="-"/>
            </a:pPr>
            <a:r>
              <a:rPr lang="en-US" dirty="0"/>
              <a:t>inclusion/exclusion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duration</a:t>
            </a:r>
            <a:r>
              <a:rPr lang="en-US" baseline="0" dirty="0"/>
              <a:t> of exposure/timing of measurements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Blinding of the randomization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4F98A-6450-1B4A-BF2E-0BB9242F79E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1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4F98A-6450-1B4A-BF2E-0BB9242F79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28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CA0D8-6577-48B2-BA77-88519BAFBFDA}" type="slidenum">
              <a:rPr lang="en-JM" smtClean="0"/>
              <a:pPr/>
              <a:t>11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081962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CA0D8-6577-48B2-BA77-88519BAFBFDA}" type="slidenum">
              <a:rPr lang="en-JM" smtClean="0"/>
              <a:pPr/>
              <a:t>12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4858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Choosing a representative &amp; feasible sample</a:t>
            </a:r>
          </a:p>
          <a:p>
            <a:r>
              <a:rPr lang="en-US" dirty="0"/>
              <a:t>Balancing science &amp; practicality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01D4B5-30BC-4C69-BB70-D7A97915A78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4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CA0D8-6577-48B2-BA77-88519BAFBFDA}" type="slidenum">
              <a:rPr lang="en-JM" smtClean="0"/>
              <a:pPr/>
              <a:t>14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256953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Or, statins to reduce BP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4F98A-6450-1B4A-BF2E-0BB9242F79E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00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4F98A-6450-1B4A-BF2E-0BB9242F79E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5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Interesting:</a:t>
            </a:r>
            <a:r>
              <a:rPr lang="en-US" baseline="0" dirty="0"/>
              <a:t> Bayesian analysis, so not really a CI but rather a posterior interval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4F98A-6450-1B4A-BF2E-0BB9242F79E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16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Arial" panose="020B0604020202020204" pitchFamily="34" charset="0"/>
              </a:defRPr>
            </a:lvl1pPr>
          </a:lstStyle>
          <a:p>
            <a:fld id="{F6F8042C-985E-034B-BB41-2A1F3109AE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070CB90-E151-3141-A133-64DCACF4A4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060101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454" y="0"/>
            <a:ext cx="2585546" cy="25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9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8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3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3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8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0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0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8042C-985E-034B-BB41-2A1F3109AE7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5614831-DCBA-5D44-81CA-E663049CA1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060101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91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2019/05/22/health/women-temperature-tests.html" TargetMode="External"/><Relationship Id="rId2" Type="http://schemas.openxmlformats.org/officeDocument/2006/relationships/hyperlink" Target="https://journals.plos.org/plosone/article?id=10.1371/journal.pone.021636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ports.collegeboard.org/pdf/2018-total-group-sat-suite-assessments-annual-report.pdf" TargetMode="External"/><Relationship Id="rId4" Type="http://schemas.openxmlformats.org/officeDocument/2006/relationships/hyperlink" Target="https://news.usc.edu/157448/female-productivity-warmer-temperatur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ournals.plos.org/plosone/article?id=10.1371/journal.pone.021636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30924138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23404082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1111431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764148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How to develop a research question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43000" y="3776209"/>
            <a:ext cx="6858000" cy="24213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June 15, 2021</a:t>
            </a:r>
            <a:br>
              <a:rPr lang="en-US" dirty="0"/>
            </a:br>
            <a:r>
              <a:rPr lang="en-US" dirty="0"/>
              <a:t>10-11am, online</a:t>
            </a:r>
          </a:p>
          <a:p>
            <a:endParaRPr lang="en-US" dirty="0"/>
          </a:p>
          <a:p>
            <a:r>
              <a:rPr lang="en-US" dirty="0"/>
              <a:t>Sandy Eckel, PhD</a:t>
            </a:r>
          </a:p>
          <a:p>
            <a:r>
              <a:rPr lang="en-US" sz="1900" dirty="0"/>
              <a:t>eckel@usc.edu</a:t>
            </a:r>
          </a:p>
          <a:p>
            <a:r>
              <a:rPr lang="en-US" dirty="0"/>
              <a:t>Associate Professor</a:t>
            </a:r>
            <a:br>
              <a:rPr lang="en-US" dirty="0"/>
            </a:br>
            <a:r>
              <a:rPr lang="en-US" dirty="0"/>
              <a:t>USC Division of Biostatistics</a:t>
            </a:r>
          </a:p>
        </p:txBody>
      </p:sp>
    </p:spTree>
    <p:extLst>
      <p:ext uri="{BB962C8B-B14F-4D97-AF65-F5344CB8AC3E}">
        <p14:creationId xmlns:p14="http://schemas.microsoft.com/office/powerpoint/2010/main" val="3102013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346"/>
            <a:ext cx="8153400" cy="9144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000" dirty="0"/>
              <a:t>Refining the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Identify the main concepts or keywords of your research question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Topic too broad? Add more concrete or specific terms to your question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Topic too narrow?  Broaden content of terms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5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71" y="177800"/>
            <a:ext cx="8490858" cy="9144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400" dirty="0"/>
              <a:t>FINER criteria to develop the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48" y="990600"/>
            <a:ext cx="8675451" cy="5181601"/>
          </a:xfrm>
        </p:spPr>
        <p:txBody>
          <a:bodyPr>
            <a:noAutofit/>
          </a:bodyPr>
          <a:lstStyle/>
          <a:p>
            <a:r>
              <a:rPr lang="en-US" sz="2400" b="1" dirty="0"/>
              <a:t>F Feasible</a:t>
            </a:r>
            <a:br>
              <a:rPr lang="en-US" sz="2400" b="1" dirty="0"/>
            </a:br>
            <a:r>
              <a:rPr lang="en-US" sz="2400" dirty="0"/>
              <a:t>Adequate number of subjects and technical expertise</a:t>
            </a:r>
            <a:br>
              <a:rPr lang="en-US" sz="2400" dirty="0"/>
            </a:br>
            <a:r>
              <a:rPr lang="en-US" sz="2400" dirty="0"/>
              <a:t>Affordable in time and money</a:t>
            </a:r>
            <a:br>
              <a:rPr lang="en-US" sz="2400" dirty="0"/>
            </a:br>
            <a:r>
              <a:rPr lang="en-US" sz="2400" dirty="0"/>
              <a:t>Manageable in scope</a:t>
            </a:r>
            <a:br>
              <a:rPr lang="en-US" sz="2400" dirty="0"/>
            </a:br>
            <a:endParaRPr lang="en-US" sz="1400" dirty="0"/>
          </a:p>
          <a:p>
            <a:r>
              <a:rPr lang="en-US" sz="2400" b="1" dirty="0"/>
              <a:t>I Interesting </a:t>
            </a:r>
            <a:br>
              <a:rPr lang="en-US" sz="2400" b="1" dirty="0"/>
            </a:br>
            <a:endParaRPr lang="en-US" sz="1400" dirty="0"/>
          </a:p>
          <a:p>
            <a:r>
              <a:rPr lang="en-US" sz="2400" b="1" dirty="0"/>
              <a:t>N Novel </a:t>
            </a:r>
            <a:br>
              <a:rPr lang="en-US" sz="2400" b="1" dirty="0"/>
            </a:br>
            <a:r>
              <a:rPr lang="en-US" sz="2400" dirty="0"/>
              <a:t>Confirms, refutes or extends previous findings</a:t>
            </a:r>
            <a:br>
              <a:rPr lang="en-US" sz="2400" dirty="0"/>
            </a:br>
            <a:endParaRPr lang="en-US" sz="1400" dirty="0"/>
          </a:p>
          <a:p>
            <a:r>
              <a:rPr lang="en-US" sz="2400" b="1" dirty="0"/>
              <a:t>E Ethical</a:t>
            </a:r>
            <a:br>
              <a:rPr lang="en-US" sz="2400" b="1" dirty="0"/>
            </a:br>
            <a:endParaRPr lang="en-US" sz="1400" dirty="0"/>
          </a:p>
          <a:p>
            <a:r>
              <a:rPr lang="en-US" sz="2400" b="1" dirty="0"/>
              <a:t>R Relevant</a:t>
            </a:r>
            <a:br>
              <a:rPr lang="en-US" sz="2400" b="1" dirty="0"/>
            </a:br>
            <a:r>
              <a:rPr lang="en-US" sz="2400" dirty="0"/>
              <a:t>To scientific knowledge, clinical health and policy, future research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63058" y="6396335"/>
            <a:ext cx="6950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Hulley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S, et al.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Designing clinical research.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Philadelphia (PA): Lippincott Williams and Wilkins; 2007.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3" y="4175"/>
            <a:ext cx="8650515" cy="914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400" dirty="0"/>
              <a:t>PICOT criteria to develop the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577" y="805775"/>
            <a:ext cx="8399679" cy="5148943"/>
          </a:xfrm>
        </p:spPr>
        <p:txBody>
          <a:bodyPr>
            <a:noAutofit/>
          </a:bodyPr>
          <a:lstStyle/>
          <a:p>
            <a:r>
              <a:rPr lang="en-US" sz="2600" b="1" dirty="0"/>
              <a:t>P Population</a:t>
            </a:r>
            <a:br>
              <a:rPr lang="en-US" sz="2600" b="1" dirty="0"/>
            </a:br>
            <a:r>
              <a:rPr lang="en-US" sz="2600" dirty="0"/>
              <a:t>What specific population will you test the intervention in?</a:t>
            </a:r>
          </a:p>
          <a:p>
            <a:endParaRPr lang="en-US" sz="100" dirty="0"/>
          </a:p>
          <a:p>
            <a:r>
              <a:rPr lang="en-US" sz="2600" b="1" dirty="0"/>
              <a:t>I Intervention (or Exposure)</a:t>
            </a:r>
            <a:br>
              <a:rPr lang="en-US" sz="2600" b="1" dirty="0"/>
            </a:br>
            <a:r>
              <a:rPr lang="en-US" sz="2600" dirty="0"/>
              <a:t>What is the intervention/exposure to be investigated?</a:t>
            </a:r>
          </a:p>
          <a:p>
            <a:endParaRPr lang="en-US" sz="100" b="1" dirty="0"/>
          </a:p>
          <a:p>
            <a:r>
              <a:rPr lang="en-US" sz="2600" b="1" dirty="0"/>
              <a:t>C Comparison Group </a:t>
            </a:r>
            <a:br>
              <a:rPr lang="en-US" sz="2600" b="1" dirty="0"/>
            </a:br>
            <a:r>
              <a:rPr lang="en-US" sz="2600" dirty="0"/>
              <a:t>What is the main comparator to judge the effect of the exposure/intervention?</a:t>
            </a:r>
          </a:p>
          <a:p>
            <a:endParaRPr lang="en-US" sz="100" dirty="0"/>
          </a:p>
          <a:p>
            <a:r>
              <a:rPr lang="en-US" sz="2600" b="1" dirty="0"/>
              <a:t>O Outcome</a:t>
            </a:r>
            <a:br>
              <a:rPr lang="en-US" sz="2600" b="1" dirty="0"/>
            </a:br>
            <a:r>
              <a:rPr lang="en-US" sz="2600" dirty="0"/>
              <a:t>What will you measure, improve, affect?</a:t>
            </a:r>
            <a:r>
              <a:rPr lang="en-US" sz="2600" b="1" dirty="0"/>
              <a:t> </a:t>
            </a:r>
          </a:p>
          <a:p>
            <a:endParaRPr lang="en-US" sz="100" dirty="0"/>
          </a:p>
          <a:p>
            <a:r>
              <a:rPr lang="en-US" sz="2600" b="1" dirty="0"/>
              <a:t>T Time</a:t>
            </a:r>
            <a:br>
              <a:rPr lang="en-US" sz="2600" b="1" dirty="0"/>
            </a:br>
            <a:r>
              <a:rPr lang="en-US" sz="2600" dirty="0"/>
              <a:t>Over what time period will outcome be assessed?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Rectangle 3"/>
          <p:cNvSpPr/>
          <p:nvPr/>
        </p:nvSpPr>
        <p:spPr>
          <a:xfrm>
            <a:off x="1406323" y="6242446"/>
            <a:ext cx="69853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Sackett D, Richardson WS, </a:t>
            </a:r>
            <a:r>
              <a:rPr lang="en-US" sz="1400" dirty="0" err="1"/>
              <a:t>Rosenburg</a:t>
            </a:r>
            <a:r>
              <a:rPr lang="en-US" sz="1400" dirty="0"/>
              <a:t> W, Haynes RB. How to practice and teach evidence based medicine. 2nd ed. Churchill Livingstone; 1997.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4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1431700" y="1649797"/>
          <a:ext cx="5816600" cy="42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799" y="205472"/>
            <a:ext cx="8461829" cy="132556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400" dirty="0"/>
              <a:t>Defining your Population: Population to Sample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5965129" y="1787255"/>
            <a:ext cx="1825387" cy="990091"/>
          </a:xfrm>
          <a:prstGeom prst="leftArrowCallout">
            <a:avLst/>
          </a:prstGeom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you want to generalize to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5868266" y="2811367"/>
            <a:ext cx="1915472" cy="990091"/>
          </a:xfrm>
          <a:prstGeom prst="leftArrowCallout">
            <a:avLst/>
          </a:prstGeom>
          <a:solidFill>
            <a:schemeClr val="accent6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you have access to</a:t>
            </a:r>
          </a:p>
        </p:txBody>
      </p:sp>
      <p:sp>
        <p:nvSpPr>
          <p:cNvPr id="8" name="Left Arrow Callout 7"/>
          <p:cNvSpPr/>
          <p:nvPr/>
        </p:nvSpPr>
        <p:spPr>
          <a:xfrm>
            <a:off x="5614005" y="3857589"/>
            <a:ext cx="2527632" cy="990091"/>
          </a:xfrm>
          <a:prstGeom prst="leftArrowCallout">
            <a:avLst/>
          </a:prstGeom>
          <a:solidFill>
            <a:srgbClr val="9BBB59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you plan to sample</a:t>
            </a:r>
          </a:p>
        </p:txBody>
      </p:sp>
      <p:sp>
        <p:nvSpPr>
          <p:cNvPr id="9" name="Left Arrow Callout 8"/>
          <p:cNvSpPr/>
          <p:nvPr/>
        </p:nvSpPr>
        <p:spPr>
          <a:xfrm>
            <a:off x="4923866" y="4881113"/>
            <a:ext cx="2870534" cy="990091"/>
          </a:xfrm>
          <a:prstGeom prst="leftArrowCallout">
            <a:avLst/>
          </a:prstGeom>
          <a:solidFill>
            <a:srgbClr val="B3A2C7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sample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96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7800"/>
            <a:ext cx="8153400" cy="9144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000" dirty="0"/>
              <a:t>Defining your population and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6" y="1019627"/>
            <a:ext cx="8599252" cy="5482771"/>
          </a:xfrm>
        </p:spPr>
        <p:txBody>
          <a:bodyPr>
            <a:noAutofit/>
          </a:bodyPr>
          <a:lstStyle/>
          <a:p>
            <a:r>
              <a:rPr lang="en-US" sz="2200" b="1" dirty="0"/>
              <a:t>Target populations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What populations are relevant to the research question? </a:t>
            </a:r>
          </a:p>
          <a:p>
            <a:pPr lvl="2"/>
            <a:r>
              <a:rPr lang="en-US" sz="2200" dirty="0"/>
              <a:t>Demographics (e.g., age&gt;70)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Clinical characteristics (not diagnosed with dementia)</a:t>
            </a:r>
          </a:p>
          <a:p>
            <a:r>
              <a:rPr lang="en-US" sz="2200" b="1" dirty="0"/>
              <a:t>Source populations</a:t>
            </a:r>
          </a:p>
          <a:p>
            <a:pPr lvl="1"/>
            <a:r>
              <a:rPr lang="en-US" sz="2200" dirty="0"/>
              <a:t>What population with the characteristics of the target population are available to you? </a:t>
            </a:r>
          </a:p>
          <a:p>
            <a:pPr lvl="2"/>
            <a:r>
              <a:rPr lang="en-US" sz="2200" dirty="0"/>
              <a:t>Geography (residents of Los Angeles county)</a:t>
            </a:r>
          </a:p>
          <a:p>
            <a:pPr lvl="2"/>
            <a:r>
              <a:rPr lang="en-US" sz="2200" dirty="0"/>
              <a:t>Temporal (e.g. recruitment period 1/1/2020 – 12/31/2023)</a:t>
            </a:r>
          </a:p>
          <a:p>
            <a:pPr lvl="2"/>
            <a:r>
              <a:rPr lang="en-US" sz="2200" dirty="0"/>
              <a:t>Availability affects generalizability and reproducibility</a:t>
            </a:r>
            <a:endParaRPr lang="en-US" sz="2200" b="1" dirty="0"/>
          </a:p>
          <a:p>
            <a:r>
              <a:rPr lang="en-US" sz="2200" b="1" dirty="0"/>
              <a:t>Intended sample</a:t>
            </a:r>
          </a:p>
          <a:p>
            <a:pPr lvl="1"/>
            <a:r>
              <a:rPr lang="en-US" sz="2200" dirty="0"/>
              <a:t>The part of the source population you will attempt to recruit; </a:t>
            </a:r>
            <a:br>
              <a:rPr lang="en-US" sz="2200" dirty="0"/>
            </a:br>
            <a:r>
              <a:rPr lang="en-US" sz="2200" dirty="0"/>
              <a:t>ideally representative of the source population</a:t>
            </a:r>
          </a:p>
          <a:p>
            <a:pPr lvl="1"/>
            <a:r>
              <a:rPr lang="en-US" sz="2200" dirty="0"/>
              <a:t>Prevalence of target characteristics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81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62" y="0"/>
            <a:ext cx="7987906" cy="1250066"/>
          </a:xfrm>
          <a:noFill/>
        </p:spPr>
        <p:txBody>
          <a:bodyPr>
            <a:noAutofit/>
          </a:bodyPr>
          <a:lstStyle/>
          <a:p>
            <a:r>
              <a:rPr lang="en-US" sz="4000" dirty="0"/>
              <a:t>Operationalizing the general concepts in your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62" y="1250066"/>
            <a:ext cx="8229600" cy="5610597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Research Question: Does elevated systolic blood pressure (BP) increase risk of dementia in elderly persons?</a:t>
            </a:r>
          </a:p>
          <a:p>
            <a:r>
              <a:rPr lang="en-US" sz="2400" b="1" dirty="0"/>
              <a:t>Population:</a:t>
            </a:r>
            <a:r>
              <a:rPr lang="en-US" sz="2400" dirty="0"/>
              <a:t> Elderly persons</a:t>
            </a:r>
            <a:br>
              <a:rPr lang="en-US" sz="2400" dirty="0"/>
            </a:br>
            <a:r>
              <a:rPr lang="en-US" sz="2400" dirty="0"/>
              <a:t>Operationalize (who we will sample from): persons aged&gt;70 without dementia (at baseline)</a:t>
            </a:r>
          </a:p>
          <a:p>
            <a:r>
              <a:rPr lang="en-US" sz="2400" b="1" dirty="0"/>
              <a:t>Intervention/exposure:</a:t>
            </a:r>
            <a:r>
              <a:rPr lang="en-US" sz="2400" dirty="0"/>
              <a:t> Systolic BP level</a:t>
            </a:r>
            <a:br>
              <a:rPr lang="en-US" sz="2400" dirty="0"/>
            </a:br>
            <a:r>
              <a:rPr lang="en-US" sz="2400" dirty="0"/>
              <a:t>Operationalize: Average systolic BP&gt;120 in prior 1 year</a:t>
            </a:r>
          </a:p>
          <a:p>
            <a:r>
              <a:rPr lang="en-US" sz="2400" b="1" dirty="0"/>
              <a:t>Comparator (and exposed) groups: </a:t>
            </a:r>
            <a:r>
              <a:rPr lang="en-US" sz="2400" dirty="0"/>
              <a:t>Persons age&gt;70 without dementia at baseline, without and with average systolic BP&gt;120 in the prior year</a:t>
            </a:r>
          </a:p>
          <a:p>
            <a:r>
              <a:rPr lang="en-US" sz="2400" b="1" dirty="0"/>
              <a:t>Outcome:</a:t>
            </a:r>
            <a:r>
              <a:rPr lang="en-US" sz="2400" dirty="0"/>
              <a:t> Dementia</a:t>
            </a:r>
            <a:br>
              <a:rPr lang="en-US" sz="2400" dirty="0"/>
            </a:br>
            <a:r>
              <a:rPr lang="en-US" sz="2400" dirty="0"/>
              <a:t>Operationalize: new diagnosis of dementia </a:t>
            </a:r>
          </a:p>
          <a:p>
            <a:r>
              <a:rPr lang="en-US" sz="2400" b="1" dirty="0"/>
              <a:t>Time</a:t>
            </a:r>
            <a:r>
              <a:rPr lang="en-US" sz="2400" dirty="0"/>
              <a:t>: over 5 years of follow-up (time)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3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62" y="1268393"/>
            <a:ext cx="8229600" cy="5220330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800" dirty="0"/>
              <a:t>An objective framework for making scientific conclusions about a sample of data</a:t>
            </a:r>
            <a:endParaRPr lang="en-US" sz="1800" b="1" dirty="0">
              <a:cs typeface="Arial"/>
            </a:endParaRPr>
          </a:p>
          <a:p>
            <a:pPr>
              <a:spcBef>
                <a:spcPts val="300"/>
              </a:spcBef>
            </a:pPr>
            <a:r>
              <a:rPr lang="en-US" sz="1800" b="1" dirty="0">
                <a:cs typeface="Arial"/>
              </a:rPr>
              <a:t>Research question:</a:t>
            </a:r>
            <a:r>
              <a:rPr lang="en-US" sz="1800" dirty="0">
                <a:cs typeface="Arial"/>
              </a:rPr>
              <a:t> What is to be described by a given research project and what relationships may be established?  </a:t>
            </a:r>
            <a:br>
              <a:rPr lang="en-US" sz="1800" dirty="0">
                <a:cs typeface="Arial"/>
              </a:rPr>
            </a:br>
            <a:r>
              <a:rPr lang="en-US" sz="1800" dirty="0">
                <a:solidFill>
                  <a:srgbClr val="C00000"/>
                </a:solidFill>
              </a:rPr>
              <a:t>Does elevated systolic blood pressure (BP) increase risk of dementia in elderly persons?</a:t>
            </a:r>
          </a:p>
          <a:p>
            <a:pPr>
              <a:spcBef>
                <a:spcPts val="300"/>
              </a:spcBef>
            </a:pPr>
            <a:endParaRPr lang="en-US" sz="1000" dirty="0"/>
          </a:p>
          <a:p>
            <a:pPr>
              <a:spcBef>
                <a:spcPts val="300"/>
              </a:spcBef>
            </a:pPr>
            <a:r>
              <a:rPr lang="en-US" sz="1800" b="1" dirty="0"/>
              <a:t>Statistical question</a:t>
            </a:r>
            <a:r>
              <a:rPr lang="en-US" sz="1800" dirty="0"/>
              <a:t>: Among persons aged&gt;70 without dementia (</a:t>
            </a:r>
            <a:r>
              <a:rPr lang="en-US" sz="1800" dirty="0">
                <a:solidFill>
                  <a:srgbClr val="800000"/>
                </a:solidFill>
              </a:rPr>
              <a:t>population</a:t>
            </a:r>
            <a:r>
              <a:rPr lang="en-US" sz="1800" dirty="0"/>
              <a:t>), does the 5-year (</a:t>
            </a:r>
            <a:r>
              <a:rPr lang="en-US" sz="1800" dirty="0">
                <a:solidFill>
                  <a:srgbClr val="800000"/>
                </a:solidFill>
              </a:rPr>
              <a:t>time</a:t>
            </a:r>
            <a:r>
              <a:rPr lang="en-US" sz="1800" dirty="0"/>
              <a:t>) incidence rate of dementia (</a:t>
            </a:r>
            <a:r>
              <a:rPr lang="en-US" sz="1800" dirty="0">
                <a:solidFill>
                  <a:srgbClr val="800000"/>
                </a:solidFill>
              </a:rPr>
              <a:t>outcome</a:t>
            </a:r>
            <a:r>
              <a:rPr lang="en-US" sz="1800" dirty="0"/>
              <a:t>: new dementia diagnosis) differ in those who did and did not have an average systolic BP&gt;120 in the prior year (</a:t>
            </a:r>
            <a:r>
              <a:rPr lang="en-US" sz="1800" dirty="0">
                <a:solidFill>
                  <a:srgbClr val="800000"/>
                </a:solidFill>
              </a:rPr>
              <a:t>exposure/intervention and comparator</a:t>
            </a:r>
            <a:r>
              <a:rPr lang="en-US" sz="1800" dirty="0"/>
              <a:t>)? </a:t>
            </a:r>
          </a:p>
          <a:p>
            <a:pPr>
              <a:spcBef>
                <a:spcPts val="300"/>
              </a:spcBef>
            </a:pPr>
            <a:endParaRPr lang="en-US" sz="900" dirty="0"/>
          </a:p>
          <a:p>
            <a:pPr>
              <a:spcBef>
                <a:spcPts val="300"/>
              </a:spcBef>
            </a:pPr>
            <a:r>
              <a:rPr lang="en-US" sz="1800" b="1" dirty="0">
                <a:cs typeface="Arial"/>
              </a:rPr>
              <a:t>Hypothesis</a:t>
            </a:r>
            <a:r>
              <a:rPr lang="en-US" sz="1800" dirty="0">
                <a:cs typeface="Arial"/>
              </a:rPr>
              <a:t>: A re-statement of the statistical question in a testable format, </a:t>
            </a:r>
            <a:br>
              <a:rPr lang="en-US" sz="1800" dirty="0">
                <a:cs typeface="Arial"/>
              </a:rPr>
            </a:br>
            <a:r>
              <a:rPr lang="en-US" sz="1800" dirty="0">
                <a:cs typeface="Arial"/>
              </a:rPr>
              <a:t>stating the relationship between measured variables – stated in “null” (H0: no relationship) and “alternative” (H1: the relationship we are interested in) formats</a:t>
            </a:r>
          </a:p>
          <a:p>
            <a:pPr marL="233363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C00000"/>
                </a:solidFill>
                <a:cs typeface="Arial"/>
              </a:rPr>
              <a:t>H0: In persons aged &gt;70 without dementia at baseline, the 5-year incidence of dementia </a:t>
            </a:r>
            <a:r>
              <a:rPr lang="en-US" sz="1800" u="sng" dirty="0">
                <a:solidFill>
                  <a:srgbClr val="C00000"/>
                </a:solidFill>
                <a:cs typeface="Arial"/>
              </a:rPr>
              <a:t>will be the same</a:t>
            </a:r>
            <a:r>
              <a:rPr lang="en-US" sz="1800" dirty="0">
                <a:solidFill>
                  <a:srgbClr val="C00000"/>
                </a:solidFill>
                <a:cs typeface="Arial"/>
              </a:rPr>
              <a:t> in those with average systolic BP in the prior year of &gt;120 compared to those with average systolic BP in the prior year of ≤120</a:t>
            </a:r>
          </a:p>
          <a:p>
            <a:pPr marL="233363" indent="0">
              <a:spcBef>
                <a:spcPts val="300"/>
              </a:spcBef>
              <a:buNone/>
            </a:pPr>
            <a:r>
              <a:rPr lang="en-US" sz="1800" dirty="0">
                <a:solidFill>
                  <a:srgbClr val="C00000"/>
                </a:solidFill>
                <a:cs typeface="Arial"/>
              </a:rPr>
              <a:t>H1: In persons aged &gt;70 without dementia at baseline, the 5-year incidence of dementia </a:t>
            </a:r>
            <a:r>
              <a:rPr lang="en-US" sz="1800" u="sng" dirty="0">
                <a:solidFill>
                  <a:srgbClr val="C00000"/>
                </a:solidFill>
                <a:cs typeface="Arial"/>
              </a:rPr>
              <a:t>will be higher</a:t>
            </a:r>
            <a:r>
              <a:rPr lang="en-US" sz="1800" dirty="0">
                <a:solidFill>
                  <a:srgbClr val="C00000"/>
                </a:solidFill>
                <a:cs typeface="Arial"/>
              </a:rPr>
              <a:t> in those with average systolic BP in the prior year of &gt;120 compared to those with average systolic BP in the prior year of ≤120</a:t>
            </a:r>
          </a:p>
          <a:p>
            <a:pPr marL="233363" indent="0">
              <a:spcBef>
                <a:spcPts val="300"/>
              </a:spcBef>
              <a:buNone/>
            </a:pPr>
            <a:br>
              <a:rPr lang="en-US" sz="1600" dirty="0">
                <a:solidFill>
                  <a:srgbClr val="C00000"/>
                </a:solidFill>
                <a:cs typeface="Arial"/>
              </a:rPr>
            </a:br>
            <a:endParaRPr lang="en-US" sz="1600" b="1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4762" y="0"/>
            <a:ext cx="7987906" cy="125006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dirty="0"/>
              <a:t>Research question</a:t>
            </a:r>
            <a:r>
              <a:rPr lang="en-US" sz="4000" dirty="0">
                <a:sym typeface="Wingdings" panose="05000000000000000000" pitchFamily="2" charset="2"/>
              </a:rPr>
              <a:t> </a:t>
            </a:r>
            <a:br>
              <a:rPr lang="en-US" sz="4000" dirty="0">
                <a:sym typeface="Wingdings" panose="05000000000000000000" pitchFamily="2" charset="2"/>
              </a:rPr>
            </a:br>
            <a:r>
              <a:rPr lang="en-US" sz="4000" dirty="0">
                <a:sym typeface="Wingdings" panose="05000000000000000000" pitchFamily="2" charset="2"/>
              </a:rPr>
              <a:t>Statistical question  Hypothesis</a:t>
            </a:r>
            <a:endParaRPr lang="en-US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20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9" y="99662"/>
            <a:ext cx="8854633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Recap: how to develop a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8410"/>
            <a:ext cx="7886700" cy="4718553"/>
          </a:xfrm>
        </p:spPr>
        <p:txBody>
          <a:bodyPr/>
          <a:lstStyle/>
          <a:p>
            <a:r>
              <a:rPr lang="en-US" dirty="0"/>
              <a:t>Review the </a:t>
            </a:r>
            <a:r>
              <a:rPr lang="en-US" u="sng" dirty="0"/>
              <a:t>scientific method</a:t>
            </a:r>
          </a:p>
          <a:p>
            <a:r>
              <a:rPr lang="en-US" dirty="0"/>
              <a:t>Understand how to formulate a </a:t>
            </a:r>
            <a:r>
              <a:rPr lang="en-US" u="sng" dirty="0"/>
              <a:t>research question</a:t>
            </a:r>
          </a:p>
          <a:p>
            <a:pPr lvl="1"/>
            <a:r>
              <a:rPr lang="en-US" dirty="0"/>
              <a:t>What makes a well-specified research question?</a:t>
            </a:r>
          </a:p>
          <a:p>
            <a:r>
              <a:rPr lang="en-US" dirty="0"/>
              <a:t>What’s an appropriate/feasible </a:t>
            </a:r>
            <a:r>
              <a:rPr lang="en-US" u="sng" dirty="0"/>
              <a:t>study design </a:t>
            </a:r>
            <a:r>
              <a:rPr lang="en-US" dirty="0"/>
              <a:t>to address the question?</a:t>
            </a:r>
          </a:p>
          <a:p>
            <a:pPr lvl="1"/>
            <a:r>
              <a:rPr lang="en-US" dirty="0"/>
              <a:t>A broad research question can be addressed by many different study designs!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58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3BEC-233A-4B52-AEB5-5F9CE21D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discussion!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EF7D4-7EFC-4020-B1B0-DB2AA849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2" descr="How to Start a Group Discussion: Starting Lines, Topics - Leverage Edu">
            <a:extLst>
              <a:ext uri="{FF2B5EF4-FFF2-40B4-BE49-F238E27FC236}">
                <a16:creationId xmlns:a16="http://schemas.microsoft.com/office/drawing/2014/main" id="{451973B8-EEB6-4A7F-A01C-312374F87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26" y="1579127"/>
            <a:ext cx="7427934" cy="464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824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78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Design a study to investigate the “battle of the thermostat”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9520"/>
            <a:ext cx="8190230" cy="5585354"/>
          </a:xfrm>
        </p:spPr>
        <p:txBody>
          <a:bodyPr>
            <a:noAutofit/>
          </a:bodyPr>
          <a:lstStyle/>
          <a:p>
            <a:r>
              <a:rPr lang="en-US" sz="2000" dirty="0"/>
              <a:t>There have been claims that women like/need warmer office temperatures than men, and office temperatures are generally set to standards from the 1970s based on men wearing suits</a:t>
            </a:r>
          </a:p>
          <a:p>
            <a:r>
              <a:rPr lang="en-US" sz="2000" dirty="0"/>
              <a:t>Temperature might impact performance and other outcomes? </a:t>
            </a:r>
            <a:br>
              <a:rPr lang="en-US" sz="2000" dirty="0"/>
            </a:br>
            <a:r>
              <a:rPr lang="en-US" sz="2000" dirty="0"/>
              <a:t>e.g., SAT scores are 4% higher for high school boys than girls </a:t>
            </a:r>
          </a:p>
          <a:p>
            <a:r>
              <a:rPr lang="en-US" sz="2000" dirty="0"/>
              <a:t>You are interested in issues of gender equality in educational environments/workplace and want to study this issue further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Let’s first review a recent study </a:t>
            </a:r>
            <a:r>
              <a:rPr lang="en-US" sz="1800" dirty="0">
                <a:solidFill>
                  <a:srgbClr val="0070C0"/>
                </a:solidFill>
              </a:rPr>
              <a:t>(highly publicized in popular press)</a:t>
            </a:r>
            <a:r>
              <a:rPr lang="en-US" sz="1800" dirty="0"/>
              <a:t> on this topic:</a:t>
            </a:r>
            <a:br>
              <a:rPr lang="en-US" sz="1800" dirty="0"/>
            </a:br>
            <a:br>
              <a:rPr lang="en-US" sz="1800" dirty="0"/>
            </a:br>
            <a:r>
              <a:rPr lang="en-US" sz="1600" b="0" i="0" dirty="0">
                <a:solidFill>
                  <a:srgbClr val="222222"/>
                </a:solidFill>
                <a:effectLst/>
              </a:rPr>
              <a:t>Chang, Tom Y., and </a:t>
            </a:r>
            <a:r>
              <a:rPr lang="en-US" sz="1600" b="0" i="0" dirty="0" err="1">
                <a:solidFill>
                  <a:srgbClr val="222222"/>
                </a:solidFill>
                <a:effectLst/>
              </a:rPr>
              <a:t>Agne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</a:rPr>
              <a:t>Kajackaite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. "Battle for the thermostat: Gender and the effect of temperature on cognitive performance." </a:t>
            </a:r>
            <a:r>
              <a:rPr lang="en-US" sz="1600" b="0" i="1" dirty="0" err="1">
                <a:solidFill>
                  <a:srgbClr val="222222"/>
                </a:solidFill>
                <a:effectLst/>
              </a:rPr>
              <a:t>PloS</a:t>
            </a:r>
            <a:r>
              <a:rPr lang="en-US" sz="1600" b="0" i="1" dirty="0">
                <a:solidFill>
                  <a:srgbClr val="222222"/>
                </a:solidFill>
                <a:effectLst/>
              </a:rPr>
              <a:t> one</a:t>
            </a:r>
            <a:r>
              <a:rPr lang="en-US" sz="1600" b="0" i="0" dirty="0">
                <a:solidFill>
                  <a:srgbClr val="222222"/>
                </a:solidFill>
                <a:effectLst/>
              </a:rPr>
              <a:t> 14.5 (2019): e0216362. </a:t>
            </a:r>
            <a:r>
              <a:rPr lang="en-US" sz="1600" dirty="0">
                <a:hlinkClick r:id="rId2"/>
              </a:rPr>
              <a:t>https://journals.plos.org/plosone/article?id=10.1371/journal.pone.0216362</a:t>
            </a:r>
            <a:endParaRPr lang="en-US" sz="1600" dirty="0"/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Critique the published study</a:t>
            </a:r>
            <a:br>
              <a:rPr lang="en-US" sz="1800" dirty="0"/>
            </a:br>
            <a:r>
              <a:rPr lang="en-US" sz="1400" dirty="0">
                <a:solidFill>
                  <a:srgbClr val="0070C0"/>
                </a:solidFill>
                <a:hlinkClick r:id="rId3"/>
              </a:rPr>
              <a:t>https://www.nytimes.com/2019/05/22/health/women-temperature-tests.html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solidFill>
                  <a:srgbClr val="0070C0"/>
                </a:solidFill>
                <a:hlinkClick r:id="rId4"/>
              </a:rPr>
              <a:t>https://news.usc.edu/157448/female-productivity-warmer-temperature/</a:t>
            </a:r>
            <a:br>
              <a:rPr lang="en-US" sz="1400" dirty="0">
                <a:solidFill>
                  <a:srgbClr val="0070C0"/>
                </a:solidFill>
              </a:rPr>
            </a:br>
            <a:r>
              <a:rPr lang="en-US" sz="1400" dirty="0">
                <a:hlinkClick r:id="rId5"/>
              </a:rPr>
              <a:t>https://reports.collegeboard.org/pdf/2018-total-group-sat-suite-assessments-annual-report.pdf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Then propose our own alternatives!</a:t>
            </a:r>
          </a:p>
        </p:txBody>
      </p:sp>
    </p:spTree>
    <p:extLst>
      <p:ext uri="{BB962C8B-B14F-4D97-AF65-F5344CB8AC3E}">
        <p14:creationId xmlns:p14="http://schemas.microsoft.com/office/powerpoint/2010/main" val="397031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pinimg.com/originals/c5/69/bf/c569bf08994fec71f5413f6cc0fc7ce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47" y="988540"/>
            <a:ext cx="6941040" cy="559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4870"/>
            <a:ext cx="7886700" cy="999215"/>
          </a:xfrm>
        </p:spPr>
        <p:txBody>
          <a:bodyPr>
            <a:normAutofit/>
          </a:bodyPr>
          <a:lstStyle/>
          <a:p>
            <a:r>
              <a:rPr lang="en-US" sz="4000" dirty="0"/>
              <a:t>Objectives: develop research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6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" y="40006"/>
            <a:ext cx="8666480" cy="1325563"/>
          </a:xfrm>
        </p:spPr>
        <p:txBody>
          <a:bodyPr>
            <a:noAutofit/>
          </a:bodyPr>
          <a:lstStyle/>
          <a:p>
            <a:r>
              <a:rPr lang="en-US" sz="3500" dirty="0"/>
              <a:t>Battle for the thermostat: Gender and the</a:t>
            </a:r>
            <a:br>
              <a:rPr lang="en-US" sz="3500" dirty="0"/>
            </a:br>
            <a:r>
              <a:rPr lang="en-US" sz="3500" dirty="0"/>
              <a:t>effect of temperature on cognitive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5570"/>
            <a:ext cx="7886700" cy="5197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Chang, Tom Y., and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Agne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Kajackaite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"Battle for the thermostat: Gender and the effect of temperature on cognitive performance." </a:t>
            </a:r>
            <a:r>
              <a:rPr lang="en-US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PloS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one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14.5 (2019): e0216362.</a:t>
            </a:r>
            <a:br>
              <a:rPr lang="en-US" dirty="0"/>
            </a:br>
            <a:r>
              <a:rPr lang="en-US" sz="1800" dirty="0">
                <a:hlinkClick r:id="rId2"/>
              </a:rPr>
              <a:t>https://journals.plos.org/plosone/article?id=10.1371/journal.pone.0216362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Randomized laboratory experiment</a:t>
            </a:r>
          </a:p>
          <a:p>
            <a:r>
              <a:rPr lang="en-US" dirty="0"/>
              <a:t>Population: 543 students in Berlin, Germany (randomly selected from convenience sample)</a:t>
            </a:r>
          </a:p>
          <a:p>
            <a:r>
              <a:rPr lang="en-US" dirty="0"/>
              <a:t>Exposure: room temperature varied from 61-91 F</a:t>
            </a:r>
          </a:p>
          <a:p>
            <a:r>
              <a:rPr lang="en-US" dirty="0"/>
              <a:t>Outcome: performance on 3 tests </a:t>
            </a:r>
            <a:br>
              <a:rPr lang="en-US" dirty="0"/>
            </a:br>
            <a:r>
              <a:rPr lang="en-US" dirty="0"/>
              <a:t>(math, verbal, cognitive reflection) </a:t>
            </a:r>
          </a:p>
          <a:p>
            <a:r>
              <a:rPr lang="en-US" dirty="0"/>
              <a:t>Time: tests took &lt; 1 hour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3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33680" y="40006"/>
            <a:ext cx="8666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500"/>
              <a:t>Battle for the thermostat: Gender and the</a:t>
            </a:r>
            <a:br>
              <a:rPr lang="en-US" sz="3500"/>
            </a:br>
            <a:r>
              <a:rPr lang="en-US" sz="3500"/>
              <a:t>effect of temperature on cognitive performance</a:t>
            </a:r>
            <a:endParaRPr lang="en-US" sz="3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48" y="1441340"/>
            <a:ext cx="7779702" cy="10248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" y="3024929"/>
            <a:ext cx="3962857" cy="2915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560" y="3177364"/>
            <a:ext cx="4010025" cy="28565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9808" y="2650128"/>
            <a:ext cx="29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accounting for sex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6625" y="2715308"/>
            <a:ext cx="29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Accounting for sex</a:t>
            </a:r>
          </a:p>
        </p:txBody>
      </p:sp>
    </p:spTree>
    <p:extLst>
      <p:ext uri="{BB962C8B-B14F-4D97-AF65-F5344CB8AC3E}">
        <p14:creationId xmlns:p14="http://schemas.microsoft.com/office/powerpoint/2010/main" val="3543372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 this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3840"/>
            <a:ext cx="8047990" cy="4663123"/>
          </a:xfrm>
        </p:spPr>
        <p:txBody>
          <a:bodyPr/>
          <a:lstStyle/>
          <a:p>
            <a:r>
              <a:rPr lang="en-US" dirty="0"/>
              <a:t>What are some strengths/weaknesses of this study?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5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0794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b="0" dirty="0"/>
              <a:t>Example critiques</a:t>
            </a:r>
            <a:br>
              <a:rPr lang="en-US" sz="3600" dirty="0"/>
            </a:br>
            <a:r>
              <a:rPr lang="en-US" sz="2000" dirty="0"/>
              <a:t>(some drawn from comments on </a:t>
            </a:r>
            <a:r>
              <a:rPr lang="en-US" sz="2000" dirty="0" err="1"/>
              <a:t>Nytimes</a:t>
            </a:r>
            <a:r>
              <a:rPr lang="en-US" sz="2000" dirty="0"/>
              <a:t>, PLoS One)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9360"/>
            <a:ext cx="7886700" cy="494760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study focuses on college-aged participants. Would it be different for men and women in there 30s, 40s, 50s, or 60s? (women: post-menopause)</a:t>
            </a:r>
            <a:endParaRPr lang="en-US" sz="3600" dirty="0"/>
          </a:p>
          <a:p>
            <a:r>
              <a:rPr lang="en-US" dirty="0"/>
              <a:t>Temporality of exposure-response?</a:t>
            </a:r>
          </a:p>
          <a:p>
            <a:pPr lvl="1"/>
            <a:r>
              <a:rPr lang="en-US" dirty="0"/>
              <a:t>What if the participants are put in the same conditions day after day for years, which would better simulate an office environment. Would that cause a different outcome?</a:t>
            </a:r>
            <a:endParaRPr lang="en-US" sz="3200" dirty="0"/>
          </a:p>
          <a:p>
            <a:r>
              <a:rPr lang="en-US" dirty="0"/>
              <a:t>Account for body size/weight, muscle mass, fitness level</a:t>
            </a:r>
            <a:endParaRPr lang="en-US" sz="3600" dirty="0"/>
          </a:p>
          <a:p>
            <a:pPr lvl="1"/>
            <a:r>
              <a:rPr lang="en-US" dirty="0"/>
              <a:t>Body size: surface-to-mass ratio is smaller for bigger people making it harder for them to cool down; for smaller people heat loss in cold environments is a bigger deal</a:t>
            </a:r>
            <a:endParaRPr lang="en-US" sz="3200" dirty="0"/>
          </a:p>
          <a:p>
            <a:r>
              <a:rPr lang="en-US" dirty="0"/>
              <a:t>Control for clothing type? Body temperature prior to study entry?</a:t>
            </a:r>
          </a:p>
          <a:p>
            <a:r>
              <a:rPr lang="en-US" dirty="0"/>
              <a:t>Control for outdoor temperature/season</a:t>
            </a:r>
            <a:endParaRPr lang="en-US" sz="3600" dirty="0"/>
          </a:p>
          <a:p>
            <a:r>
              <a:rPr lang="en-US" dirty="0"/>
              <a:t>Cheating?</a:t>
            </a:r>
            <a:endParaRPr lang="en-US" sz="3600" dirty="0"/>
          </a:p>
          <a:p>
            <a:r>
              <a:rPr lang="en-US" dirty="0"/>
              <a:t>Participants </a:t>
            </a:r>
            <a:r>
              <a:rPr lang="en-US" dirty="0" err="1"/>
              <a:t>unblinded</a:t>
            </a:r>
            <a:r>
              <a:rPr lang="en-US" dirty="0"/>
              <a:t> to experimental factor (temperature)</a:t>
            </a:r>
            <a:endParaRPr lang="en-US" sz="3200" dirty="0"/>
          </a:p>
          <a:p>
            <a:r>
              <a:rPr lang="en-US" sz="2900" dirty="0"/>
              <a:t>Generalization? Cultural differences in Germany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54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0CA7-0BF6-41D7-9004-AB8C9CFA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49" y="149226"/>
            <a:ext cx="8410575" cy="850900"/>
          </a:xfrm>
        </p:spPr>
        <p:txBody>
          <a:bodyPr>
            <a:normAutofit/>
          </a:bodyPr>
          <a:lstStyle/>
          <a:p>
            <a:r>
              <a:rPr lang="en-US" sz="4000" dirty="0"/>
              <a:t>What alternatives might you propose?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DA38-A6A5-4078-B648-5507512A4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990602"/>
            <a:ext cx="7886700" cy="5857874"/>
          </a:xfrm>
        </p:spPr>
        <p:txBody>
          <a:bodyPr>
            <a:normAutofit/>
          </a:bodyPr>
          <a:lstStyle/>
          <a:p>
            <a:r>
              <a:rPr lang="en-US" sz="2400" b="1" dirty="0"/>
              <a:t>P Population</a:t>
            </a:r>
            <a:br>
              <a:rPr lang="en-US" sz="2400" b="1" dirty="0"/>
            </a:br>
            <a:r>
              <a:rPr lang="en-US" sz="2400" dirty="0"/>
              <a:t>What specific population will you test the intervention in?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100" dirty="0"/>
          </a:p>
          <a:p>
            <a:r>
              <a:rPr lang="en-US" sz="2400" b="1" dirty="0"/>
              <a:t>I Intervention (or Exposure)</a:t>
            </a:r>
            <a:br>
              <a:rPr lang="en-US" sz="2400" b="1" dirty="0"/>
            </a:br>
            <a:r>
              <a:rPr lang="en-US" sz="2400" dirty="0"/>
              <a:t>What is the intervention/exposure to be investigated?</a:t>
            </a:r>
          </a:p>
          <a:p>
            <a:endParaRPr lang="en-US" sz="100" b="1" dirty="0"/>
          </a:p>
          <a:p>
            <a:r>
              <a:rPr lang="en-US" sz="2400" b="1" dirty="0"/>
              <a:t>C Comparison Group </a:t>
            </a:r>
            <a:br>
              <a:rPr lang="en-US" sz="2400" b="1" dirty="0"/>
            </a:br>
            <a:r>
              <a:rPr lang="en-US" sz="2400" dirty="0"/>
              <a:t>What is the main comparator to judge the effect of the exposure/intervention?</a:t>
            </a:r>
          </a:p>
          <a:p>
            <a:endParaRPr lang="en-US" sz="100" dirty="0"/>
          </a:p>
          <a:p>
            <a:r>
              <a:rPr lang="en-US" sz="2400" b="1" dirty="0"/>
              <a:t>O Outcome</a:t>
            </a:r>
            <a:br>
              <a:rPr lang="en-US" sz="2400" b="1" dirty="0"/>
            </a:br>
            <a:r>
              <a:rPr lang="en-US" sz="2400" dirty="0"/>
              <a:t>What will you measure, improve, affect?</a:t>
            </a:r>
            <a:r>
              <a:rPr lang="en-US" sz="2400" b="1" dirty="0"/>
              <a:t> </a:t>
            </a:r>
          </a:p>
          <a:p>
            <a:endParaRPr lang="en-US" sz="100" dirty="0"/>
          </a:p>
          <a:p>
            <a:r>
              <a:rPr lang="en-US" sz="2400" b="1" dirty="0"/>
              <a:t>T Time</a:t>
            </a:r>
            <a:br>
              <a:rPr lang="en-US" sz="2400" b="1" dirty="0"/>
            </a:br>
            <a:r>
              <a:rPr lang="en-US" sz="2400" dirty="0"/>
              <a:t>Over what time period will outcome be assessed?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FB36A-09E8-4292-9B1B-2F2F39F5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8EED5D7-9BD5-4C88-A75B-CCA73417E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168264"/>
              </p:ext>
            </p:extLst>
          </p:nvPr>
        </p:nvGraphicFramePr>
        <p:xfrm>
          <a:off x="1714500" y="1673225"/>
          <a:ext cx="6096000" cy="111252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73634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Target population (demographics, clinical characteristics, </a:t>
                      </a:r>
                      <a:r>
                        <a:rPr lang="en-US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etc</a:t>
                      </a:r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15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Source population (geography, timing)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65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Intended sample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735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65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9" y="99662"/>
            <a:ext cx="8854633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Recap: how to develop a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8410"/>
            <a:ext cx="7886700" cy="4718553"/>
          </a:xfrm>
        </p:spPr>
        <p:txBody>
          <a:bodyPr/>
          <a:lstStyle/>
          <a:p>
            <a:r>
              <a:rPr lang="en-US" dirty="0"/>
              <a:t>Review the </a:t>
            </a:r>
            <a:r>
              <a:rPr lang="en-US" u="sng" dirty="0"/>
              <a:t>scientific method</a:t>
            </a:r>
          </a:p>
          <a:p>
            <a:r>
              <a:rPr lang="en-US" dirty="0"/>
              <a:t>Understand how to formulate a </a:t>
            </a:r>
            <a:r>
              <a:rPr lang="en-US" u="sng" dirty="0"/>
              <a:t>research question</a:t>
            </a:r>
          </a:p>
          <a:p>
            <a:pPr lvl="1"/>
            <a:r>
              <a:rPr lang="en-US" dirty="0"/>
              <a:t>What makes a well-specified research question?</a:t>
            </a:r>
          </a:p>
          <a:p>
            <a:r>
              <a:rPr lang="en-US" dirty="0"/>
              <a:t>What’s an appropriate/feasible </a:t>
            </a:r>
            <a:r>
              <a:rPr lang="en-US" u="sng" dirty="0"/>
              <a:t>study design </a:t>
            </a:r>
            <a:r>
              <a:rPr lang="en-US" dirty="0"/>
              <a:t>to address the question?</a:t>
            </a:r>
          </a:p>
          <a:p>
            <a:pPr lvl="1"/>
            <a:r>
              <a:rPr lang="en-US" dirty="0"/>
              <a:t>A broad research question can be addressed by many different study designs!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83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670F-DE81-4BA4-903B-9D308A53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FB1CD-BEC5-4CAF-847E-6B4FFBE5C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A1DAF-3B99-443C-85E9-1736ED6A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04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33826"/>
            <a:ext cx="8494643" cy="1092609"/>
          </a:xfrm>
        </p:spPr>
        <p:txBody>
          <a:bodyPr>
            <a:normAutofit/>
          </a:bodyPr>
          <a:lstStyle/>
          <a:p>
            <a:r>
              <a:rPr lang="en-US" sz="4000" dirty="0"/>
              <a:t>Preview: estimation/hypothesis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3" y="1126435"/>
            <a:ext cx="8383465" cy="5050528"/>
          </a:xfrm>
        </p:spPr>
        <p:txBody>
          <a:bodyPr>
            <a:normAutofit/>
          </a:bodyPr>
          <a:lstStyle/>
          <a:p>
            <a:r>
              <a:rPr lang="en-US" i="1" dirty="0"/>
              <a:t>Statistical inference</a:t>
            </a:r>
            <a:r>
              <a:rPr lang="en-US" dirty="0"/>
              <a:t>  is used to answer a research question translated to a statistical question/hypothesis</a:t>
            </a:r>
          </a:p>
          <a:p>
            <a:endParaRPr lang="en-US" sz="1800" dirty="0"/>
          </a:p>
          <a:p>
            <a:r>
              <a:rPr lang="en-US" dirty="0"/>
              <a:t>Two approaches to statistical inference</a:t>
            </a:r>
          </a:p>
          <a:p>
            <a:pPr lvl="1"/>
            <a:r>
              <a:rPr lang="en-US" dirty="0"/>
              <a:t>Estimation (confidence intervals)</a:t>
            </a:r>
          </a:p>
          <a:p>
            <a:pPr lvl="1"/>
            <a:r>
              <a:rPr lang="en-US" dirty="0"/>
              <a:t>Hypothesis testing (p-values)</a:t>
            </a:r>
          </a:p>
          <a:p>
            <a:pPr lvl="1"/>
            <a:endParaRPr lang="en-US" dirty="0"/>
          </a:p>
          <a:p>
            <a:r>
              <a:rPr lang="en-US" dirty="0"/>
              <a:t>Both make use of “sampling distributions”</a:t>
            </a:r>
          </a:p>
          <a:p>
            <a:pPr lvl="1"/>
            <a:r>
              <a:rPr lang="en-US" dirty="0"/>
              <a:t>You’ll see this in detail soon!</a:t>
            </a:r>
          </a:p>
          <a:p>
            <a:pPr lvl="1"/>
            <a:r>
              <a:rPr lang="en-US" dirty="0"/>
              <a:t>e.g., sampling distribution of the sample 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113" y="1053296"/>
            <a:ext cx="8287473" cy="506085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cs typeface="Arial"/>
              </a:rPr>
              <a:t>Based on a research question, collect information about a </a:t>
            </a:r>
            <a:r>
              <a:rPr lang="en-US" sz="2600" b="1" dirty="0">
                <a:cs typeface="Arial"/>
              </a:rPr>
              <a:t>population </a:t>
            </a:r>
            <a:r>
              <a:rPr lang="en-US" sz="2600" dirty="0">
                <a:cs typeface="Arial"/>
              </a:rPr>
              <a:t>based upon data we collect from a </a:t>
            </a:r>
            <a:r>
              <a:rPr lang="en-US" sz="2600" b="1" dirty="0">
                <a:cs typeface="Arial"/>
              </a:rPr>
              <a:t>sample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b="1" dirty="0">
              <a:cs typeface="Arial"/>
            </a:endParaRPr>
          </a:p>
          <a:p>
            <a:pPr marL="137160" lvl="1"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ea typeface="ＭＳ Ｐゴシック" pitchFamily="-109" charset="-128"/>
                <a:cs typeface="Arial"/>
              </a:rPr>
              <a:t>If chosen well, samples will be </a:t>
            </a:r>
            <a:r>
              <a:rPr lang="en-US" sz="2600" b="1" dirty="0">
                <a:ea typeface="ＭＳ Ｐゴシック" pitchFamily="-109" charset="-128"/>
                <a:cs typeface="Arial"/>
              </a:rPr>
              <a:t>REPRESENTATIVE</a:t>
            </a:r>
            <a:r>
              <a:rPr lang="en-US" sz="2600" dirty="0">
                <a:ea typeface="ＭＳ Ｐゴシック" pitchFamily="-109" charset="-128"/>
                <a:cs typeface="Arial"/>
              </a:rPr>
              <a:t> of the population and the information will therefore be </a:t>
            </a:r>
            <a:r>
              <a:rPr lang="en-US" sz="2600" b="1" dirty="0">
                <a:ea typeface="ＭＳ Ｐゴシック" pitchFamily="-109" charset="-128"/>
                <a:cs typeface="Arial"/>
              </a:rPr>
              <a:t>GENERALIZEABLE</a:t>
            </a:r>
          </a:p>
          <a:p>
            <a:pPr marL="137160" lvl="1">
              <a:lnSpc>
                <a:spcPct val="100000"/>
              </a:lnSpc>
              <a:spcBef>
                <a:spcPts val="0"/>
              </a:spcBef>
            </a:pPr>
            <a:endParaRPr lang="en-US" sz="1600" b="1" dirty="0">
              <a:ea typeface="ＭＳ Ｐゴシック" pitchFamily="-109" charset="-128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>
                <a:ea typeface="ＭＳ Ｐゴシック" pitchFamily="-109" charset="-128"/>
                <a:cs typeface="Arial"/>
              </a:rPr>
              <a:t>We use </a:t>
            </a:r>
            <a:r>
              <a:rPr lang="en-US" sz="2600" b="1" dirty="0">
                <a:ea typeface="ＭＳ Ｐゴシック" pitchFamily="-109" charset="-128"/>
                <a:cs typeface="Arial"/>
              </a:rPr>
              <a:t>probability</a:t>
            </a:r>
            <a:r>
              <a:rPr lang="en-US" sz="2600" dirty="0">
                <a:ea typeface="ＭＳ Ｐゴシック" pitchFamily="-109" charset="-128"/>
                <a:cs typeface="Arial"/>
              </a:rPr>
              <a:t> to: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ＭＳ Ｐゴシック" pitchFamily="-109" charset="-128"/>
                <a:cs typeface="Arial"/>
              </a:rPr>
              <a:t>Calculate </a:t>
            </a:r>
            <a:r>
              <a:rPr lang="en-US" i="1" dirty="0">
                <a:ea typeface="ＭＳ Ｐゴシック" pitchFamily="-109" charset="-128"/>
                <a:cs typeface="Arial"/>
              </a:rPr>
              <a:t>p-values</a:t>
            </a:r>
            <a:r>
              <a:rPr lang="en-US" dirty="0">
                <a:ea typeface="ＭＳ Ｐゴシック" pitchFamily="-109" charset="-128"/>
                <a:cs typeface="Arial"/>
              </a:rPr>
              <a:t> to decide if the data we have collected from our study sample are more likely to have arisen from a </a:t>
            </a:r>
            <a:r>
              <a:rPr lang="en-US" b="1" dirty="0">
                <a:ea typeface="ＭＳ Ｐゴシック" pitchFamily="-109" charset="-128"/>
                <a:cs typeface="Arial"/>
              </a:rPr>
              <a:t>null versus an alternative </a:t>
            </a:r>
            <a:r>
              <a:rPr lang="en-US" dirty="0">
                <a:ea typeface="ＭＳ Ｐゴシック" pitchFamily="-109" charset="-128"/>
                <a:cs typeface="Arial"/>
              </a:rPr>
              <a:t>hypothesis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a typeface="ＭＳ Ｐゴシック" pitchFamily="-109" charset="-128"/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a typeface="ＭＳ Ｐゴシック" pitchFamily="-109" charset="-128"/>
                <a:cs typeface="Arial"/>
              </a:rPr>
              <a:t>Estimate </a:t>
            </a:r>
            <a:r>
              <a:rPr lang="en-US" i="1" dirty="0">
                <a:ea typeface="ＭＳ Ｐゴシック" pitchFamily="-109" charset="-128"/>
                <a:cs typeface="Arial"/>
              </a:rPr>
              <a:t>confidence intervals </a:t>
            </a:r>
            <a:r>
              <a:rPr lang="en-US" dirty="0">
                <a:ea typeface="ＭＳ Ｐゴシック" pitchFamily="-109" charset="-128"/>
                <a:cs typeface="Arial"/>
              </a:rPr>
              <a:t>describing a range of plausible values for the true population parameter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628650" y="-29329"/>
            <a:ext cx="7886700" cy="10826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Preview: Why statistical inference?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69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30" y="1092203"/>
            <a:ext cx="7986532" cy="5540826"/>
          </a:xfrm>
        </p:spPr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2400" dirty="0"/>
              <a:t>Ask research question 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State the null (H0) and alternative (H1) hypothesis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Pick significance level (</a:t>
            </a:r>
            <a:r>
              <a:rPr lang="el-GR" sz="2400" dirty="0"/>
              <a:t>α</a:t>
            </a:r>
            <a:r>
              <a:rPr lang="en-US" sz="2400" dirty="0"/>
              <a:t>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Collect data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Decide what statistical test to perform; find the value of the test statistic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Convert test statistic to p-value (probability): The probability of obtaining that value of the test statistic or anything larger IF THE NULL HYPOTHESIS IS TRUE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Make statistical decision</a:t>
            </a:r>
            <a:br>
              <a:rPr lang="en-US" sz="2400" dirty="0"/>
            </a:br>
            <a:r>
              <a:rPr lang="en-US" sz="2400" dirty="0"/>
              <a:t>if p≤</a:t>
            </a:r>
            <a:r>
              <a:rPr lang="el-GR" sz="2400" dirty="0"/>
              <a:t>α</a:t>
            </a:r>
            <a:r>
              <a:rPr lang="en-US" sz="2400" dirty="0"/>
              <a:t>, Reject H0 (statistically significant)</a:t>
            </a:r>
            <a:br>
              <a:rPr lang="en-US" sz="2400" dirty="0"/>
            </a:br>
            <a:r>
              <a:rPr lang="en-US" sz="2400" dirty="0"/>
              <a:t>if p&gt;</a:t>
            </a:r>
            <a:r>
              <a:rPr lang="el-GR" sz="2400" dirty="0"/>
              <a:t>α</a:t>
            </a:r>
            <a:r>
              <a:rPr lang="en-US" sz="2400" dirty="0"/>
              <a:t>, Do not reject H0 (not significant)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400" dirty="0"/>
              <a:t>State conclusion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628650" y="31304"/>
            <a:ext cx="7886700" cy="114435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Basic steps of hypothesis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3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2743"/>
            <a:ext cx="7886700" cy="4914220"/>
          </a:xfrm>
        </p:spPr>
        <p:txBody>
          <a:bodyPr>
            <a:normAutofit/>
          </a:bodyPr>
          <a:lstStyle/>
          <a:p>
            <a:r>
              <a:rPr lang="en-US" dirty="0"/>
              <a:t>Review the </a:t>
            </a:r>
            <a:r>
              <a:rPr lang="en-US" u="sng" dirty="0"/>
              <a:t>scientific method</a:t>
            </a:r>
          </a:p>
          <a:p>
            <a:pPr lvl="1"/>
            <a:r>
              <a:rPr lang="en-US" dirty="0"/>
              <a:t>Crucial for hypothesis-driven statistical analysis</a:t>
            </a:r>
          </a:p>
          <a:p>
            <a:pPr lvl="1"/>
            <a:r>
              <a:rPr lang="en-US" b="1" dirty="0"/>
              <a:t>Important even for “discovery”/prediction analyses</a:t>
            </a:r>
          </a:p>
          <a:p>
            <a:r>
              <a:rPr lang="en-US" dirty="0"/>
              <a:t>Understand how to formulate a </a:t>
            </a:r>
            <a:r>
              <a:rPr lang="en-US" u="sng" dirty="0"/>
              <a:t>research question</a:t>
            </a:r>
          </a:p>
          <a:p>
            <a:pPr lvl="1"/>
            <a:r>
              <a:rPr lang="en-US" dirty="0"/>
              <a:t>What makes a well-specified research question?</a:t>
            </a:r>
          </a:p>
          <a:p>
            <a:endParaRPr lang="en-US" dirty="0"/>
          </a:p>
          <a:p>
            <a:r>
              <a:rPr lang="en-US" dirty="0"/>
              <a:t>What’s an appropriate/feasible </a:t>
            </a:r>
            <a:r>
              <a:rPr lang="en-US" u="sng" dirty="0"/>
              <a:t>study design </a:t>
            </a:r>
            <a:r>
              <a:rPr lang="en-US" dirty="0"/>
              <a:t>to address the question?</a:t>
            </a:r>
          </a:p>
          <a:p>
            <a:pPr lvl="1"/>
            <a:r>
              <a:rPr lang="en-US" dirty="0"/>
              <a:t>Given the design, how do we interpret study results?</a:t>
            </a:r>
          </a:p>
          <a:p>
            <a:r>
              <a:rPr lang="en-US" dirty="0"/>
              <a:t>Be an informed consumer of </a:t>
            </a:r>
            <a:r>
              <a:rPr lang="en-US" u="sng" dirty="0"/>
              <a:t>scientific study results</a:t>
            </a:r>
            <a:r>
              <a:rPr lang="en-US" dirty="0"/>
              <a:t>, and potentially plan your own!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4870"/>
            <a:ext cx="7886700" cy="999215"/>
          </a:xfrm>
        </p:spPr>
        <p:txBody>
          <a:bodyPr>
            <a:normAutofit/>
          </a:bodyPr>
          <a:lstStyle/>
          <a:p>
            <a:r>
              <a:rPr lang="en-US" sz="4000" dirty="0"/>
              <a:t>Objectives: develop research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98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711" y="1600200"/>
            <a:ext cx="8017639" cy="4876800"/>
          </a:xfrm>
        </p:spPr>
        <p:txBody>
          <a:bodyPr>
            <a:normAutofit/>
          </a:bodyPr>
          <a:lstStyle/>
          <a:p>
            <a:r>
              <a:rPr lang="en-US" i="1" dirty="0">
                <a:cs typeface="Times New Roman"/>
              </a:rPr>
              <a:t>Idea:</a:t>
            </a:r>
            <a:r>
              <a:rPr lang="en-US" dirty="0">
                <a:cs typeface="Times New Roman"/>
              </a:rPr>
              <a:t>  Assume null hypothesis is true and find the probability of getting the observed data or anything more extreme</a:t>
            </a:r>
            <a:br>
              <a:rPr lang="en-US" dirty="0">
                <a:cs typeface="Times New Roman"/>
              </a:rPr>
            </a:br>
            <a:endParaRPr lang="en-US" dirty="0">
              <a:cs typeface="Times New Roman"/>
            </a:endParaRPr>
          </a:p>
          <a:p>
            <a:r>
              <a:rPr lang="en-US" dirty="0">
                <a:cs typeface="Times New Roman"/>
              </a:rPr>
              <a:t>Example: </a:t>
            </a:r>
            <a:br>
              <a:rPr lang="en-US" dirty="0">
                <a:cs typeface="Times New Roman"/>
              </a:rPr>
            </a:br>
            <a:r>
              <a:rPr lang="en-US" dirty="0">
                <a:solidFill>
                  <a:srgbClr val="C00000"/>
                </a:solidFill>
                <a:cs typeface="Times New Roman"/>
              </a:rPr>
              <a:t>Given that blood pressure </a:t>
            </a:r>
            <a:r>
              <a:rPr lang="en-US" b="1" dirty="0">
                <a:solidFill>
                  <a:srgbClr val="C00000"/>
                </a:solidFill>
                <a:cs typeface="Times New Roman"/>
              </a:rPr>
              <a:t>really does not influence</a:t>
            </a:r>
            <a:r>
              <a:rPr lang="en-US" dirty="0">
                <a:solidFill>
                  <a:srgbClr val="C00000"/>
                </a:solidFill>
                <a:cs typeface="Times New Roman"/>
              </a:rPr>
              <a:t> incidence of dementia (null hypothesis), what is the probability of obtaining the observed dementia incidence rates in participants with high BP vs. low BP?</a:t>
            </a:r>
          </a:p>
          <a:p>
            <a:endParaRPr lang="en-US" sz="4000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628650" y="89360"/>
            <a:ext cx="7886700" cy="132556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Hypothesis testing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33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02" y="1219200"/>
            <a:ext cx="8445012" cy="4957763"/>
          </a:xfrm>
        </p:spPr>
        <p:txBody>
          <a:bodyPr>
            <a:noAutofit/>
          </a:bodyPr>
          <a:lstStyle/>
          <a:p>
            <a:r>
              <a:rPr lang="en-US" sz="2400" i="1" dirty="0">
                <a:cs typeface="Times New Roman"/>
              </a:rPr>
              <a:t>p-value</a:t>
            </a:r>
            <a:r>
              <a:rPr lang="en-US" sz="2400" dirty="0">
                <a:cs typeface="Times New Roman"/>
              </a:rPr>
              <a:t> - probability of observing a result (your data) as extreme (or more extreme) than the one observed, </a:t>
            </a:r>
            <a:r>
              <a:rPr lang="en-US" sz="2400" b="1" dirty="0">
                <a:cs typeface="Times New Roman"/>
              </a:rPr>
              <a:t>assuming that H0 is true</a:t>
            </a:r>
            <a:br>
              <a:rPr lang="en-US" sz="2400" b="1" dirty="0">
                <a:cs typeface="Times New Roman"/>
              </a:rPr>
            </a:br>
            <a:endParaRPr lang="en-US" sz="2400" b="1" dirty="0">
              <a:cs typeface="Times New Roman"/>
            </a:endParaRPr>
          </a:p>
          <a:p>
            <a:endParaRPr lang="en-US" sz="2400" b="1" dirty="0">
              <a:cs typeface="Times New Roman"/>
            </a:endParaRPr>
          </a:p>
          <a:p>
            <a:endParaRPr lang="en-US" sz="2400" b="1" dirty="0">
              <a:cs typeface="Times New Roman"/>
            </a:endParaRPr>
          </a:p>
          <a:p>
            <a:r>
              <a:rPr lang="en-US" sz="2400" dirty="0"/>
              <a:t>Small p-value gives evidence for H1 (H0 is not true) – </a:t>
            </a:r>
            <a:r>
              <a:rPr lang="en-US" sz="2400" b="1" u="sng" dirty="0"/>
              <a:t>reject H0</a:t>
            </a:r>
            <a:br>
              <a:rPr lang="en-US" sz="2400" dirty="0"/>
            </a:br>
            <a:r>
              <a:rPr lang="en-US" sz="2400" dirty="0"/>
              <a:t>   It is </a:t>
            </a:r>
            <a:r>
              <a:rPr lang="en-US" sz="2400" b="1" dirty="0"/>
              <a:t>not very likely </a:t>
            </a:r>
            <a:r>
              <a:rPr lang="en-US" sz="2400" dirty="0"/>
              <a:t>that we would obtain the data we </a:t>
            </a:r>
            <a:br>
              <a:rPr lang="en-US" sz="2400" dirty="0"/>
            </a:br>
            <a:r>
              <a:rPr lang="en-US" sz="2400" dirty="0"/>
              <a:t>   did if H0 is true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Large p-value gives evidence for H0 (H0 is true) – </a:t>
            </a:r>
            <a:r>
              <a:rPr lang="en-US" sz="2400" b="1" u="sng" dirty="0"/>
              <a:t>fail to reject H0</a:t>
            </a:r>
            <a:br>
              <a:rPr lang="en-US" sz="2400" dirty="0"/>
            </a:br>
            <a:r>
              <a:rPr lang="en-US" sz="2400" dirty="0"/>
              <a:t>   It is </a:t>
            </a:r>
            <a:r>
              <a:rPr lang="en-US" sz="2400" b="1" dirty="0"/>
              <a:t>pretty likely </a:t>
            </a:r>
            <a:r>
              <a:rPr lang="en-US" sz="2400" dirty="0"/>
              <a:t>that we would obtain the data we</a:t>
            </a:r>
            <a:br>
              <a:rPr lang="en-US" sz="2400" dirty="0"/>
            </a:br>
            <a:r>
              <a:rPr lang="en-US" sz="2400" dirty="0"/>
              <a:t>   did if H0 is true</a:t>
            </a:r>
            <a:br>
              <a:rPr lang="en-US" sz="2400" dirty="0"/>
            </a:br>
            <a:endParaRPr lang="en-US" sz="2400" b="1" dirty="0"/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628650" y="31304"/>
            <a:ext cx="7886700" cy="132556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Hypothesis testing: p-values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26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86"/>
            <a:ext cx="7620000" cy="868363"/>
          </a:xfrm>
          <a:noFill/>
        </p:spPr>
        <p:txBody>
          <a:bodyPr>
            <a:noAutofit/>
          </a:bodyPr>
          <a:lstStyle/>
          <a:p>
            <a:r>
              <a:rPr lang="en-US" sz="3200" dirty="0"/>
              <a:t>Statistical significance and p-values </a:t>
            </a:r>
            <a:br>
              <a:rPr lang="en-US" sz="3200" dirty="0"/>
            </a:br>
            <a:r>
              <a:rPr lang="en-US" sz="3200" dirty="0"/>
              <a:t>(American Statistical Association)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21" y="914396"/>
            <a:ext cx="8831483" cy="5716895"/>
          </a:xfrm>
        </p:spPr>
        <p:txBody>
          <a:bodyPr>
            <a:noAutofit/>
          </a:bodyPr>
          <a:lstStyle/>
          <a:p>
            <a:r>
              <a:rPr lang="en-US" sz="1800" dirty="0"/>
              <a:t>P-values can indicate how incompatible the observed data are with a statistical model (e.g., evidence against the null hypothesis)</a:t>
            </a:r>
          </a:p>
          <a:p>
            <a:r>
              <a:rPr lang="en-US" sz="1800" dirty="0"/>
              <a:t>P-values do NOT measure the probability that the study hypothesis is true</a:t>
            </a:r>
          </a:p>
          <a:p>
            <a:r>
              <a:rPr lang="en-US" sz="1800" dirty="0"/>
              <a:t>Scientific conclusions should NOT be based only on whether a p-value passes a specific threshold (nothing magic about 0.05) – consider also study design (strengths, limitations), data quality, possible study biases, external evidence, etc.</a:t>
            </a:r>
          </a:p>
          <a:p>
            <a:r>
              <a:rPr lang="en-US" sz="1800" dirty="0"/>
              <a:t>Proper interpretation of a p-value requires full reporting of hypothesis testing conducted – Conducting multiple analyses and then selectively reporting the “interesting” results = “cherry-picking”, “data dredging” is a pervasive problem in the medical literature – invalid excess of “significant” findings, lack of reproducibility. Report all study hypotheses, data collection decisions, all statistical tests (p-values) computed, and how those reported were selected for presentation</a:t>
            </a:r>
          </a:p>
          <a:p>
            <a:r>
              <a:rPr lang="en-US" sz="1600" dirty="0"/>
              <a:t>P-value does NOT measure the size of the study effect or importance of the finding</a:t>
            </a:r>
            <a:br>
              <a:rPr lang="en-US" sz="1600" dirty="0"/>
            </a:br>
            <a:r>
              <a:rPr lang="en-US" sz="1600" dirty="0"/>
              <a:t>Small study effects can have small p-values with large sample size, and large study effects may have large p-values with small sample size. Studies with the SAME effect size will have different p-values, depending on sample size and measurement precision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Don’t report p-values alone (for many of the reasons above)</a:t>
            </a:r>
            <a:b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Provide measures of effect size, along with estimate of precision (confidence intervals)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6273801"/>
            <a:ext cx="6515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Wasserstein RL, Lazar NA. The ASA’s statement on p-values: context, process, and purpose.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American Statistician, 2016;70(2):129-133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44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582"/>
            <a:ext cx="7886700" cy="1325563"/>
          </a:xfrm>
        </p:spPr>
        <p:txBody>
          <a:bodyPr/>
          <a:lstStyle/>
          <a:p>
            <a:r>
              <a:rPr lang="en-US" dirty="0"/>
              <a:t>Major types of study designs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33</a:t>
            </a:fld>
            <a:endParaRPr lang="en-US"/>
          </a:p>
        </p:txBody>
      </p:sp>
      <p:pic>
        <p:nvPicPr>
          <p:cNvPr id="2050" name="Picture 2" descr="https://i.pinimg.com/originals/4d/10/d9/4d10d9ec089d71a1e868bd09efd2f7a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6" y="1511157"/>
            <a:ext cx="7096232" cy="461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725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1659467" y="1950720"/>
            <a:ext cx="2506134" cy="1855893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2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Consider these study designs in terms of the following broad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3513"/>
            <a:ext cx="7886700" cy="4573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Broad research question: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Does 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air pollution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impact health?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(Note: you will hear a lot about the Southern California Children’s Health Study (CHS)—led by USC investigators—in future class sessions, so here we consider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other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studies to provide perspective)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64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617"/>
            <a:ext cx="7886700" cy="1325563"/>
          </a:xfrm>
        </p:spPr>
        <p:txBody>
          <a:bodyPr/>
          <a:lstStyle/>
          <a:p>
            <a:r>
              <a:rPr lang="en-US" dirty="0"/>
              <a:t>Observational study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51510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Clinicaltrials.gov: A clinical study in which participants identified as </a:t>
            </a:r>
            <a:r>
              <a:rPr lang="en-US" b="1" dirty="0"/>
              <a:t>belonging to study groups </a:t>
            </a:r>
            <a:r>
              <a:rPr lang="en-US" dirty="0"/>
              <a:t>are assessed for biomedical or health </a:t>
            </a:r>
            <a:r>
              <a:rPr lang="en-US" b="1" dirty="0"/>
              <a:t>outcomes</a:t>
            </a:r>
            <a:r>
              <a:rPr lang="en-US" dirty="0"/>
              <a:t>. Participants may receive diagnostic, therapeutic, or other types of interventions, but the investigator </a:t>
            </a:r>
            <a:r>
              <a:rPr lang="en-US" b="1" dirty="0"/>
              <a:t>does not assign </a:t>
            </a:r>
            <a:r>
              <a:rPr lang="en-US" dirty="0"/>
              <a:t>participants to specific interventions (as in a clinical trial ).  Exposures (interventions) are </a:t>
            </a:r>
            <a:r>
              <a:rPr lang="en-US" b="1" dirty="0"/>
              <a:t>self-selected.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Associations between exposures/interventions and outcomes may be biased (confounded) by characteristics that differ between those that choose exposure vs. no exposure.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57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62"/>
            <a:ext cx="7886700" cy="1325563"/>
          </a:xfrm>
        </p:spPr>
        <p:txBody>
          <a:bodyPr/>
          <a:lstStyle/>
          <a:p>
            <a:r>
              <a:rPr lang="en-US" dirty="0"/>
              <a:t>Cohort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5236"/>
            <a:ext cx="7886700" cy="51517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Select persons </a:t>
            </a:r>
            <a:r>
              <a:rPr lang="en-US" b="1" dirty="0"/>
              <a:t>free of outcome</a:t>
            </a:r>
            <a:r>
              <a:rPr lang="en-US" dirty="0"/>
              <a:t>, including persons </a:t>
            </a:r>
            <a:r>
              <a:rPr lang="en-US" b="1" dirty="0"/>
              <a:t>with and without exposure</a:t>
            </a:r>
            <a:r>
              <a:rPr lang="en-US" dirty="0"/>
              <a:t>.  Follow forward in time to determine outcome.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Does the proportion of persons with outcome (or rates of outcome) differ in persons with versus without the exposure?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Exposed (E+): Postmenopausal women with recent hip fracture, living with others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Not exposed (E-): Postmenopausal women with recent hip fracture, living alone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Outcome: Did they die or survive? </a:t>
            </a:r>
            <a:br>
              <a:rPr lang="en-US" dirty="0"/>
            </a:br>
            <a:r>
              <a:rPr lang="en-US" dirty="0"/>
              <a:t>(Note: Define some period of time you will follow for outcomes; e.g., in the year following the hip fracture)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Compare: The survival rates in exposed (live with others) vs not exposed (live alone)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58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59"/>
            <a:ext cx="7886700" cy="1325563"/>
          </a:xfrm>
        </p:spPr>
        <p:txBody>
          <a:bodyPr/>
          <a:lstStyle/>
          <a:p>
            <a:r>
              <a:rPr lang="en-US" dirty="0"/>
              <a:t>Cohort study: pros/cons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4394"/>
            <a:ext cx="8265968" cy="547456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Advantages:</a:t>
            </a:r>
            <a:br>
              <a:rPr lang="en-US" dirty="0"/>
            </a:br>
            <a:r>
              <a:rPr lang="en-US" dirty="0"/>
              <a:t>Efficient (i.e., less sample size required) for “rare” exposures.</a:t>
            </a:r>
            <a:br>
              <a:rPr lang="en-US" dirty="0"/>
            </a:br>
            <a:r>
              <a:rPr lang="en-US" dirty="0"/>
              <a:t>Temporal sequence between “exposure” and “outcome” is firmly established (by design).</a:t>
            </a:r>
            <a:br>
              <a:rPr lang="en-US" dirty="0"/>
            </a:br>
            <a:r>
              <a:rPr lang="en-US" dirty="0"/>
              <a:t>Can study multiple outcomes (e.g., could also compare survival, subsequent hospitalizations, etc. in our example)</a:t>
            </a:r>
            <a:br>
              <a:rPr lang="en-US" dirty="0"/>
            </a:br>
            <a:r>
              <a:rPr lang="en-US" dirty="0"/>
              <a:t>Less issue with subject selection biases (as we don’t know outcomes when selecting subjects)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/>
              <a:t>Disadvantages:</a:t>
            </a:r>
            <a:br>
              <a:rPr lang="en-US" dirty="0"/>
            </a:br>
            <a:r>
              <a:rPr lang="en-US" dirty="0"/>
              <a:t>Time and cost (often long follow-up of large numbers of persons)</a:t>
            </a:r>
            <a:br>
              <a:rPr lang="en-US" dirty="0"/>
            </a:br>
            <a:r>
              <a:rPr lang="en-US" dirty="0"/>
              <a:t>Inefficient for rare outcomes (need a large sample to obtain sufficient outcomes) or long latency period (between exposure and outcome)</a:t>
            </a:r>
            <a:br>
              <a:rPr lang="en-US" dirty="0"/>
            </a:br>
            <a:r>
              <a:rPr lang="en-US" dirty="0"/>
              <a:t>Losses to follow-up may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9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575"/>
            <a:ext cx="7886700" cy="854074"/>
          </a:xfrm>
        </p:spPr>
        <p:txBody>
          <a:bodyPr>
            <a:normAutofit fontScale="90000"/>
          </a:bodyPr>
          <a:lstStyle/>
          <a:p>
            <a:r>
              <a:rPr lang="en-US" dirty="0"/>
              <a:t>Cohort study: air pollution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74650"/>
            <a:ext cx="7886700" cy="57191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/>
              <a:t>Cheng et al 2019. </a:t>
            </a:r>
            <a:r>
              <a:rPr lang="en-US" sz="1600" b="1" dirty="0"/>
              <a:t>Association between ambient air pollution and breast cancer risk: The multiethnic cohort study</a:t>
            </a:r>
            <a:r>
              <a:rPr lang="en-US" sz="1600" dirty="0"/>
              <a:t>   </a:t>
            </a:r>
            <a:r>
              <a:rPr lang="en-US" sz="1600" dirty="0">
                <a:hlinkClick r:id="rId2"/>
              </a:rPr>
              <a:t>https://www.ncbi.nlm.nih.gov/pubmed/30924138</a:t>
            </a:r>
            <a:endParaRPr lang="en-US" sz="1600" dirty="0"/>
          </a:p>
          <a:p>
            <a:r>
              <a:rPr lang="en-US" b="1" dirty="0"/>
              <a:t>Question: </a:t>
            </a:r>
            <a:r>
              <a:rPr lang="en-US" dirty="0"/>
              <a:t>Is air pollution exposure associated with an increased risk of breast cancer?</a:t>
            </a:r>
          </a:p>
          <a:p>
            <a:r>
              <a:rPr lang="en-US" b="1" dirty="0"/>
              <a:t>Study design</a:t>
            </a:r>
          </a:p>
          <a:p>
            <a:pPr lvl="1"/>
            <a:r>
              <a:rPr lang="en-US" sz="2800" dirty="0"/>
              <a:t>57,589 females from the multiethnic cohort, residing mostly in LA County from recruitment through 2010</a:t>
            </a:r>
          </a:p>
          <a:p>
            <a:pPr lvl="1"/>
            <a:r>
              <a:rPr lang="en-US" sz="2800" dirty="0"/>
              <a:t>Outcome: breast cancer incidence (Cox model)</a:t>
            </a:r>
          </a:p>
          <a:p>
            <a:pPr lvl="1"/>
            <a:r>
              <a:rPr lang="en-US" sz="2800" dirty="0"/>
              <a:t>Exposure: time-varying air pollution assignments </a:t>
            </a:r>
          </a:p>
          <a:p>
            <a:r>
              <a:rPr lang="en-US" b="1" dirty="0"/>
              <a:t>Results: “</a:t>
            </a:r>
            <a:r>
              <a:rPr lang="en-US" dirty="0"/>
              <a:t>Among women who lived within 500 m of major roads, significantly increased risks were observed with NOx (hazard ratio [HR] = 1.35, 95% confidence interval [95% CI]: 1.02–1.79)… Subgroup analyses suggested stronger associations of NOx and NO2 among African Americans and Japanese</a:t>
            </a:r>
            <a:br>
              <a:rPr lang="en-US" dirty="0"/>
            </a:br>
            <a:r>
              <a:rPr lang="en-US" dirty="0"/>
              <a:t>Americans.” </a:t>
            </a:r>
            <a:br>
              <a:rPr lang="en-US" dirty="0"/>
            </a:br>
            <a:br>
              <a:rPr lang="en-US" dirty="0"/>
            </a:br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00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606"/>
            <a:ext cx="7886700" cy="1325563"/>
          </a:xfrm>
        </p:spPr>
        <p:txBody>
          <a:bodyPr/>
          <a:lstStyle/>
          <a:p>
            <a:r>
              <a:rPr lang="en-US" dirty="0"/>
              <a:t>Case-control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77636"/>
            <a:ext cx="8084527" cy="49993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Select persons with (cases) and without (controls) outcome (O); determine their </a:t>
            </a:r>
            <a:r>
              <a:rPr lang="en-US" b="1" dirty="0"/>
              <a:t>past exposure </a:t>
            </a:r>
            <a:r>
              <a:rPr lang="en-US" dirty="0"/>
              <a:t>(E; i.e., BEFORE the outcome occurred).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Does the proportion of persons who were exposed differ in cases and controls?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Cases (O+): Postmenopausal women who </a:t>
            </a:r>
            <a:r>
              <a:rPr lang="en-US" u="sng" dirty="0"/>
              <a:t>died</a:t>
            </a:r>
            <a:r>
              <a:rPr lang="en-US" dirty="0"/>
              <a:t> following hip fracture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Controls (O-): Postmenopausal women who </a:t>
            </a:r>
            <a:r>
              <a:rPr lang="en-US" u="sng" dirty="0"/>
              <a:t>did not die </a:t>
            </a:r>
            <a:r>
              <a:rPr lang="en-US" dirty="0"/>
              <a:t>following hip fracture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Exposure: Did they live with others after their hip fracture?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Compare: The proportion of women who lived with others (vs alone) in cases vs controls.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5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scientific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scientific question</a:t>
            </a:r>
          </a:p>
          <a:p>
            <a:r>
              <a:rPr lang="en-US" dirty="0"/>
              <a:t>Form a hypothesis</a:t>
            </a:r>
          </a:p>
          <a:p>
            <a:r>
              <a:rPr lang="en-US" dirty="0"/>
              <a:t>Design an appropriate study</a:t>
            </a:r>
          </a:p>
          <a:p>
            <a:r>
              <a:rPr lang="en-US" dirty="0"/>
              <a:t>Make measurements/collect data</a:t>
            </a:r>
          </a:p>
          <a:p>
            <a:r>
              <a:rPr lang="en-US" dirty="0"/>
              <a:t>Analyze the data</a:t>
            </a:r>
          </a:p>
          <a:p>
            <a:r>
              <a:rPr lang="en-US" dirty="0"/>
              <a:t>Make conclusions</a:t>
            </a:r>
          </a:p>
          <a:p>
            <a:r>
              <a:rPr lang="en-US" dirty="0"/>
              <a:t>Communicate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4</a:t>
            </a:fld>
            <a:endParaRPr lang="en-US"/>
          </a:p>
        </p:txBody>
      </p:sp>
      <p:pic>
        <p:nvPicPr>
          <p:cNvPr id="1030" name="Picture 6" descr="https://png2.kisspng.com/sh/23ae7aeb758627c2c528d34c872cec25/L0KzQYm3VsA2N5JxkJH0aYP2gLBuTgF2baR5gdH3LX3kgry0gB9ueKZ5feQ2aXPyfsS0kgVme6Vuh9C2aXPyfn68gsE4PGgAedRrY0DoRnA6WMc0OWo6SKMAMki1RYO6UcQ4Pmo2RuJ3Zx==/kisspng-question-mark-computer-icons-question-icon-5b17479abbc0e6.38731950152825231476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413951"/>
            <a:ext cx="1606686" cy="176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690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759"/>
            <a:ext cx="7886700" cy="1325563"/>
          </a:xfrm>
        </p:spPr>
        <p:txBody>
          <a:bodyPr/>
          <a:lstStyle/>
          <a:p>
            <a:r>
              <a:rPr lang="en-US" dirty="0"/>
              <a:t>Case-control study: pros/cons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6072"/>
            <a:ext cx="7886700" cy="537556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Advantages:</a:t>
            </a:r>
            <a:br>
              <a:rPr lang="en-US" dirty="0"/>
            </a:br>
            <a:r>
              <a:rPr lang="en-US" dirty="0"/>
              <a:t>Efficient (i.e., less sample size required) for “rare” diseases/outcomes.</a:t>
            </a:r>
            <a:br>
              <a:rPr lang="en-US" dirty="0"/>
            </a:br>
            <a:r>
              <a:rPr lang="en-US" dirty="0"/>
              <a:t>Efficient when there is a long duration between “exposure” and “outcome” (don’t have to wait around to see if “exposed” persons develop disease or not.</a:t>
            </a:r>
            <a:br>
              <a:rPr lang="en-US" dirty="0"/>
            </a:br>
            <a:r>
              <a:rPr lang="en-US" dirty="0"/>
              <a:t>Lower time and costs.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Disadvantages:</a:t>
            </a:r>
            <a:br>
              <a:rPr lang="en-US" dirty="0"/>
            </a:br>
            <a:r>
              <a:rPr lang="en-US" dirty="0"/>
              <a:t>Have many possible “biases” (e.g., differential subject selection by case/control; differential recall of “exposure” by case/control).  Have to be very careful in design stage.</a:t>
            </a:r>
            <a:br>
              <a:rPr lang="en-US" dirty="0"/>
            </a:br>
            <a:r>
              <a:rPr lang="en-US" dirty="0"/>
              <a:t>Inefficient for rare exposures.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8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263" y="9527"/>
            <a:ext cx="8553691" cy="661806"/>
          </a:xfrm>
        </p:spPr>
        <p:txBody>
          <a:bodyPr>
            <a:normAutofit fontScale="90000"/>
          </a:bodyPr>
          <a:lstStyle/>
          <a:p>
            <a:r>
              <a:rPr lang="en-US" dirty="0"/>
              <a:t>Case-control: air pollution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17632"/>
            <a:ext cx="7886700" cy="59066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/>
              <a:t>Volk et al 2013. </a:t>
            </a:r>
            <a:r>
              <a:rPr lang="en-US" sz="2400" b="1" dirty="0"/>
              <a:t>Traffic-Related Air Pollution, Particulate Matter,</a:t>
            </a:r>
            <a:r>
              <a:rPr lang="en-US" sz="2400" dirty="0"/>
              <a:t> </a:t>
            </a:r>
            <a:r>
              <a:rPr lang="en-US" sz="2400" b="1" dirty="0"/>
              <a:t>and Autism. </a:t>
            </a:r>
            <a:r>
              <a:rPr lang="en-US" sz="2400" dirty="0">
                <a:hlinkClick r:id="rId2"/>
              </a:rPr>
              <a:t>https://www.ncbi.nlm.nih.gov/pubmed/23404082</a:t>
            </a:r>
            <a:endParaRPr lang="en-US" sz="2400" dirty="0"/>
          </a:p>
          <a:p>
            <a:r>
              <a:rPr lang="en-US" dirty="0"/>
              <a:t>Question: Is traffic-related pollution exposure related to the development of autism?</a:t>
            </a:r>
          </a:p>
          <a:p>
            <a:endParaRPr lang="en-US" sz="1600" dirty="0"/>
          </a:p>
          <a:p>
            <a:r>
              <a:rPr lang="en-US" dirty="0"/>
              <a:t>Study design: </a:t>
            </a:r>
          </a:p>
          <a:p>
            <a:pPr lvl="1"/>
            <a:r>
              <a:rPr lang="en-US" dirty="0"/>
              <a:t>Cases: 279 children with autism, from CA Dept. Dev. Services</a:t>
            </a:r>
          </a:p>
          <a:p>
            <a:pPr lvl="1"/>
            <a:r>
              <a:rPr lang="en-US" dirty="0"/>
              <a:t>Controls: 245 sampled from CA births (age, sex, area matched)</a:t>
            </a:r>
          </a:p>
          <a:p>
            <a:pPr lvl="1"/>
            <a:r>
              <a:rPr lang="en-US" dirty="0"/>
              <a:t>Mother’s address from birth certificate used to assign traffic exposures</a:t>
            </a:r>
          </a:p>
          <a:p>
            <a:pPr lvl="1"/>
            <a:endParaRPr lang="en-US" sz="2100" dirty="0"/>
          </a:p>
          <a:p>
            <a:r>
              <a:rPr lang="en-US" dirty="0"/>
              <a:t>Results: “Children with autism were more likely to live</a:t>
            </a:r>
            <a:br>
              <a:rPr lang="en-US" dirty="0"/>
            </a:br>
            <a:r>
              <a:rPr lang="en-US" dirty="0"/>
              <a:t>at residences that had the highest quartile of exposure</a:t>
            </a:r>
            <a:br>
              <a:rPr lang="en-US" dirty="0"/>
            </a:br>
            <a:r>
              <a:rPr lang="en-US" dirty="0"/>
              <a:t>to traffic-related air pollution, during gestation (AOR, 1.98</a:t>
            </a:r>
            <a:br>
              <a:rPr lang="en-US" dirty="0"/>
            </a:br>
            <a:r>
              <a:rPr lang="en-US" dirty="0"/>
              <a:t>[95% CI, 1.20-3.31]) and during the first year of life (AOR,</a:t>
            </a:r>
            <a:br>
              <a:rPr lang="en-US" dirty="0"/>
            </a:br>
            <a:r>
              <a:rPr lang="en-US" dirty="0"/>
              <a:t>3.10 [95% CI, 1.76-5.57]), compared with control children”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4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606"/>
            <a:ext cx="7886700" cy="1325563"/>
          </a:xfrm>
        </p:spPr>
        <p:txBody>
          <a:bodyPr/>
          <a:lstStyle/>
          <a:p>
            <a:r>
              <a:rPr lang="en-US" dirty="0"/>
              <a:t>Cross-sectional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33055"/>
            <a:ext cx="7886700" cy="4943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 population, measure outcome and exposure at the same time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Are outcomes and exposure associated?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Assessing a possible blood biomarker for a clinical condition.  Construct a sample of persons with and without the condition (outcome) and measure the blood biomarker (exposure).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Is the average level of the biomarker different in persons with and without the condition?</a:t>
            </a:r>
            <a:br>
              <a:rPr lang="en-US" dirty="0"/>
            </a:br>
            <a:r>
              <a:rPr lang="en-US" dirty="0"/>
              <a:t>Does the percentage of persons above a biomarker threshold differ in persons with and without the condition?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2025"/>
            <a:ext cx="7886700" cy="498432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Advantages:</a:t>
            </a:r>
            <a:br>
              <a:rPr lang="en-US" dirty="0"/>
            </a:br>
            <a:r>
              <a:rPr lang="en-US" dirty="0"/>
              <a:t>Relatively quick and easy</a:t>
            </a:r>
            <a:br>
              <a:rPr lang="en-US" dirty="0"/>
            </a:br>
            <a:r>
              <a:rPr lang="en-US" dirty="0"/>
              <a:t>Can study rare diseases/outcomes or exposures (assuming you have access to a sufficient number)</a:t>
            </a:r>
            <a:br>
              <a:rPr lang="en-US" dirty="0"/>
            </a:br>
            <a:r>
              <a:rPr lang="en-US" dirty="0"/>
              <a:t>Is there something going on (any evidence of association) that can be followed up in more stringent design?</a:t>
            </a:r>
            <a:br>
              <a:rPr lang="en-US" dirty="0"/>
            </a:br>
            <a:r>
              <a:rPr lang="en-US" dirty="0"/>
              <a:t>Can often use existing data (medical records, etc.)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Disadvantages:</a:t>
            </a:r>
            <a:br>
              <a:rPr lang="en-US" dirty="0"/>
            </a:br>
            <a:r>
              <a:rPr lang="en-US" dirty="0"/>
              <a:t>No clue on temporal sequence between exposure and outcome (Were any biomarker differences apparent before the disease developed?  In what time frame?)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43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46462"/>
            <a:ext cx="7886700" cy="1325563"/>
          </a:xfrm>
        </p:spPr>
        <p:txBody>
          <a:bodyPr/>
          <a:lstStyle/>
          <a:p>
            <a:r>
              <a:rPr lang="en-US" dirty="0"/>
              <a:t>Cross-sectional analytic study: pros/cons</a:t>
            </a:r>
          </a:p>
        </p:txBody>
      </p:sp>
    </p:spTree>
    <p:extLst>
      <p:ext uri="{BB962C8B-B14F-4D97-AF65-F5344CB8AC3E}">
        <p14:creationId xmlns:p14="http://schemas.microsoft.com/office/powerpoint/2010/main" val="3153229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2025"/>
            <a:ext cx="7886700" cy="5250448"/>
          </a:xfrm>
        </p:spPr>
        <p:txBody>
          <a:bodyPr>
            <a:normAutofit/>
          </a:bodyPr>
          <a:lstStyle/>
          <a:p>
            <a:r>
              <a:rPr lang="en-US" b="1" dirty="0"/>
              <a:t>Cohort Study Alternative:</a:t>
            </a:r>
            <a:br>
              <a:rPr lang="en-US" dirty="0"/>
            </a:br>
            <a:r>
              <a:rPr lang="en-US" dirty="0"/>
              <a:t>Obtain blood levels of biomarker in persons without the condition.  Follow to xx (time) to ascertain development of condition.  Compare disease rates by biomarker level. 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Case-Control Alternative:</a:t>
            </a:r>
            <a:br>
              <a:rPr lang="en-US" dirty="0"/>
            </a:br>
            <a:r>
              <a:rPr lang="en-US" dirty="0"/>
              <a:t>Select samples of persons with (cases) and without (controls) the condition.   Access stored tissue samples (before condition developed).  Compare pre-disease biomarker in cases and controls.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44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46462"/>
            <a:ext cx="7886700" cy="1325563"/>
          </a:xfrm>
        </p:spPr>
        <p:txBody>
          <a:bodyPr/>
          <a:lstStyle/>
          <a:p>
            <a:r>
              <a:rPr lang="en-US" dirty="0"/>
              <a:t>Cross-sectional analytic study: alternatives</a:t>
            </a:r>
          </a:p>
        </p:txBody>
      </p:sp>
    </p:spTree>
    <p:extLst>
      <p:ext uri="{BB962C8B-B14F-4D97-AF65-F5344CB8AC3E}">
        <p14:creationId xmlns:p14="http://schemas.microsoft.com/office/powerpoint/2010/main" val="17998215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312"/>
            <a:ext cx="7886700" cy="850216"/>
          </a:xfrm>
        </p:spPr>
        <p:txBody>
          <a:bodyPr>
            <a:normAutofit fontScale="90000"/>
          </a:bodyPr>
          <a:lstStyle/>
          <a:p>
            <a:r>
              <a:rPr lang="en-US" dirty="0"/>
              <a:t>Cross-sectional: air pollution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63600"/>
            <a:ext cx="7886700" cy="5882640"/>
          </a:xfrm>
        </p:spPr>
        <p:txBody>
          <a:bodyPr>
            <a:normAutofit fontScale="77500" lnSpcReduction="20000"/>
          </a:bodyPr>
          <a:lstStyle/>
          <a:p>
            <a:r>
              <a:rPr lang="en-US" sz="2300" dirty="0"/>
              <a:t>Chen et al 2015. </a:t>
            </a:r>
            <a:r>
              <a:rPr lang="en-US" sz="2300" b="1" dirty="0"/>
              <a:t>Ambient air pollution and neurotoxicity on brain structure: Evidence from women's health initiative memory study </a:t>
            </a:r>
            <a:r>
              <a:rPr lang="en-US" sz="2300" dirty="0"/>
              <a:t>https://www.ncbi.nlm.nih.gov/pubmed/26075655</a:t>
            </a:r>
          </a:p>
          <a:p>
            <a:r>
              <a:rPr lang="en-US" b="1" dirty="0"/>
              <a:t>Question: </a:t>
            </a:r>
            <a:r>
              <a:rPr lang="en-US" dirty="0"/>
              <a:t>Does air pollution exposure impact the brains of older women?</a:t>
            </a:r>
          </a:p>
          <a:p>
            <a:r>
              <a:rPr lang="en-US" b="1" dirty="0"/>
              <a:t>Study:</a:t>
            </a:r>
          </a:p>
          <a:p>
            <a:pPr lvl="1"/>
            <a:r>
              <a:rPr lang="en-US" dirty="0"/>
              <a:t>Population: 1,403 community-dwelling older women without dementia in Women’s Health Initiative Memory Study </a:t>
            </a:r>
          </a:p>
          <a:p>
            <a:pPr lvl="1"/>
            <a:r>
              <a:rPr lang="en-US" dirty="0"/>
              <a:t>Outcome: MRI scans of gray matter (GM) and white matter (WM) volume at ages 71-89 (2005-2006)</a:t>
            </a:r>
          </a:p>
          <a:p>
            <a:pPr lvl="1"/>
            <a:r>
              <a:rPr lang="en-US" dirty="0"/>
              <a:t>Exposure: cumulative PM2.5 exposure from 1999-2006 based on residential histories and air pollution monitoring network data</a:t>
            </a:r>
          </a:p>
          <a:p>
            <a:endParaRPr lang="en-US" b="1" dirty="0"/>
          </a:p>
          <a:p>
            <a:r>
              <a:rPr lang="en-US" b="1" dirty="0"/>
              <a:t>Results: “</a:t>
            </a:r>
            <a:r>
              <a:rPr lang="en-US" dirty="0"/>
              <a:t>Older women with greater PM</a:t>
            </a:r>
            <a:r>
              <a:rPr lang="en-US" baseline="-25000" dirty="0"/>
              <a:t>2.5</a:t>
            </a:r>
            <a:r>
              <a:rPr lang="en-US" dirty="0"/>
              <a:t> exposures had significantly smaller WM, but not GM, volumes, independent of geographical region, demographics, socioeconomic status, lifestyles, and clinical characteristics, including cardiovascular risk factors. For each interquartile increment (3.49μg/m</a:t>
            </a:r>
            <a:r>
              <a:rPr lang="en-US" baseline="30000" dirty="0"/>
              <a:t>3</a:t>
            </a:r>
            <a:r>
              <a:rPr lang="en-US" dirty="0"/>
              <a:t>) of cumulative PM</a:t>
            </a:r>
            <a:r>
              <a:rPr lang="en-US" baseline="-25000" dirty="0"/>
              <a:t>2.5</a:t>
            </a:r>
            <a:r>
              <a:rPr lang="en-US" dirty="0"/>
              <a:t> exposure, the average WM volume (WMV; 95% confidence interval) was 6.23cm</a:t>
            </a:r>
            <a:r>
              <a:rPr lang="en-US" baseline="30000" dirty="0"/>
              <a:t>3</a:t>
            </a:r>
            <a:r>
              <a:rPr lang="en-US" dirty="0"/>
              <a:t> (3.72–8.74) smaller in the total brain and 4.47cm</a:t>
            </a:r>
            <a:r>
              <a:rPr lang="en-US" baseline="30000" dirty="0"/>
              <a:t>3</a:t>
            </a:r>
            <a:r>
              <a:rPr lang="en-US" dirty="0"/>
              <a:t> (2.27–6.67) lower in the association areas, equivalent to 1 to 2 years of brain aging.”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94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454"/>
            <a:ext cx="7886700" cy="803917"/>
          </a:xfrm>
        </p:spPr>
        <p:txBody>
          <a:bodyPr/>
          <a:lstStyle/>
          <a:p>
            <a:r>
              <a:rPr lang="en-US" dirty="0"/>
              <a:t>Ecological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33371"/>
            <a:ext cx="7886700" cy="5717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Unit of observation is a population or community, rather than individuals</a:t>
            </a:r>
          </a:p>
          <a:p>
            <a:r>
              <a:rPr lang="en-US" dirty="0"/>
              <a:t>Compare community-level outcomes/exposures across a number of communities </a:t>
            </a:r>
          </a:p>
          <a:p>
            <a:r>
              <a:rPr lang="en-US" dirty="0"/>
              <a:t>Useful for monitoring population-level health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Inexpensive</a:t>
            </a:r>
          </a:p>
          <a:p>
            <a:pPr lvl="1"/>
            <a:r>
              <a:rPr lang="en-US" dirty="0"/>
              <a:t>Cover a large population</a:t>
            </a:r>
          </a:p>
          <a:p>
            <a:pPr lvl="1"/>
            <a:r>
              <a:rPr lang="en-US" dirty="0"/>
              <a:t>Use readily available administrative data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Subject to ecological fallacy: individual-level associations may not mirror group-level associations</a:t>
            </a:r>
          </a:p>
          <a:p>
            <a:pPr lvl="1"/>
            <a:r>
              <a:rPr lang="en-US" dirty="0"/>
              <a:t>Ascertainment of outcome/disease may vary by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167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07165"/>
          </a:xfrm>
        </p:spPr>
        <p:txBody>
          <a:bodyPr>
            <a:normAutofit fontScale="90000"/>
          </a:bodyPr>
          <a:lstStyle/>
          <a:p>
            <a:r>
              <a:rPr lang="en-US" dirty="0"/>
              <a:t>Ecological study: air pollution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87896"/>
            <a:ext cx="7886700" cy="5289067"/>
          </a:xfrm>
        </p:spPr>
        <p:txBody>
          <a:bodyPr>
            <a:normAutofit/>
          </a:bodyPr>
          <a:lstStyle/>
          <a:p>
            <a:r>
              <a:rPr lang="en-US" sz="2000" dirty="0" err="1"/>
              <a:t>Samet</a:t>
            </a:r>
            <a:r>
              <a:rPr lang="en-US" sz="2000" dirty="0"/>
              <a:t> et al 2000. Fine particulate air pollution and mortality in 20 U.S. cities, 1987-1994. </a:t>
            </a:r>
            <a:r>
              <a:rPr lang="en-US" sz="2000" dirty="0">
                <a:hlinkClick r:id="rId3"/>
              </a:rPr>
              <a:t>https://www.ncbi.nlm.nih.gov/pubmed/11114312</a:t>
            </a:r>
            <a:endParaRPr lang="en-US" sz="2000" dirty="0"/>
          </a:p>
          <a:p>
            <a:r>
              <a:rPr lang="en-US" sz="2400" b="1" dirty="0"/>
              <a:t>Question</a:t>
            </a:r>
            <a:r>
              <a:rPr lang="en-US" sz="2400" dirty="0"/>
              <a:t>: Are city-level daily air pollution levels related to daily city-level mortality counts?</a:t>
            </a:r>
          </a:p>
          <a:p>
            <a:endParaRPr lang="en-US" sz="2400" dirty="0"/>
          </a:p>
          <a:p>
            <a:r>
              <a:rPr lang="en-US" sz="2400" b="1" dirty="0"/>
              <a:t>Design/population</a:t>
            </a:r>
            <a:r>
              <a:rPr lang="en-US" sz="2400" dirty="0"/>
              <a:t>: </a:t>
            </a:r>
          </a:p>
          <a:p>
            <a:pPr lvl="1"/>
            <a:r>
              <a:rPr lang="en-US" sz="2000" dirty="0"/>
              <a:t>20 largest cities (counties) in the US</a:t>
            </a:r>
          </a:p>
          <a:p>
            <a:pPr lvl="1"/>
            <a:r>
              <a:rPr lang="en-US" sz="2000" dirty="0"/>
              <a:t>Collected: administrative daily, city-level </a:t>
            </a:r>
            <a:br>
              <a:rPr lang="en-US" sz="2000" dirty="0"/>
            </a:br>
            <a:r>
              <a:rPr lang="en-US" sz="2000" dirty="0"/>
              <a:t>data on: deaths, air pollution, meteorology</a:t>
            </a:r>
          </a:p>
          <a:p>
            <a:endParaRPr lang="en-US" sz="2400" dirty="0"/>
          </a:p>
          <a:p>
            <a:r>
              <a:rPr lang="en-US" sz="2400" b="1" dirty="0"/>
              <a:t>Results</a:t>
            </a:r>
            <a:r>
              <a:rPr lang="en-US" sz="2400" dirty="0"/>
              <a:t>: “Every 10 </a:t>
            </a:r>
            <a:r>
              <a:rPr lang="el-GR" sz="2400" dirty="0"/>
              <a:t>μ</a:t>
            </a:r>
            <a:r>
              <a:rPr lang="en-US" sz="2400" dirty="0"/>
              <a:t>g/m</a:t>
            </a:r>
            <a:r>
              <a:rPr lang="en-US" sz="2400" baseline="30000" dirty="0"/>
              <a:t>3</a:t>
            </a:r>
            <a:r>
              <a:rPr lang="en-US" sz="2400" dirty="0"/>
              <a:t> increase in PM</a:t>
            </a:r>
            <a:r>
              <a:rPr lang="en-US" sz="2400" baseline="-25000" dirty="0"/>
              <a:t>10</a:t>
            </a:r>
            <a:r>
              <a:rPr lang="en-US" sz="2400" dirty="0"/>
              <a:t> was associated with 0.68 % increase in relative rate of death from cardiovascular/respiratory causes (95% CI: 0.20, 1.16)”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47</a:t>
            </a:fld>
            <a:endParaRPr lang="en-US"/>
          </a:p>
        </p:txBody>
      </p:sp>
      <p:pic>
        <p:nvPicPr>
          <p:cNvPr id="1026" name="Picture 2" descr="https://www.nejm.org/na101/home/literatum/publisher/mms/journals/content/nejm/2000/nejm_2000.343.issue-24/nejm200012143432401/production/images/img_medium/nejm200012143432401_f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942" y="2024392"/>
            <a:ext cx="2532408" cy="269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6497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98"/>
            <a:ext cx="7886700" cy="1325563"/>
          </a:xfrm>
        </p:spPr>
        <p:txBody>
          <a:bodyPr/>
          <a:lstStyle/>
          <a:p>
            <a:r>
              <a:rPr lang="en-US" dirty="0"/>
              <a:t>Clinical trial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4509"/>
            <a:ext cx="7886700" cy="53755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Clinicaltrials.gov: A </a:t>
            </a:r>
            <a:r>
              <a:rPr lang="en-US" b="1" dirty="0"/>
              <a:t>clinical study </a:t>
            </a:r>
            <a:r>
              <a:rPr lang="en-US" dirty="0"/>
              <a:t>in which participants are </a:t>
            </a:r>
            <a:r>
              <a:rPr lang="en-US" b="1" dirty="0"/>
              <a:t>assigned</a:t>
            </a:r>
            <a:r>
              <a:rPr lang="en-US" dirty="0"/>
              <a:t> to receive one or more </a:t>
            </a:r>
            <a:r>
              <a:rPr lang="en-US" b="1" dirty="0"/>
              <a:t>interventions </a:t>
            </a:r>
            <a:r>
              <a:rPr lang="en-US" dirty="0"/>
              <a:t>(or </a:t>
            </a:r>
            <a:r>
              <a:rPr lang="en-US" b="1" dirty="0"/>
              <a:t>no intervention</a:t>
            </a:r>
            <a:r>
              <a:rPr lang="en-US" dirty="0"/>
              <a:t>) so that researchers can evaluate the effects of the interventions on </a:t>
            </a:r>
            <a:r>
              <a:rPr lang="en-US" b="1" dirty="0"/>
              <a:t>biomedical or health-related outcomes.</a:t>
            </a:r>
            <a:r>
              <a:rPr lang="en-US" dirty="0"/>
              <a:t> The assignments are determined by the study protocol. Participants may receive diagnostic, therapeutic, or other types of interventions.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cohort study where persons are “assigned” to exposures (interventions) and followed for ascertainment of outcomes.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Clinical trials are not feasible when assignment to an exposure/intervention is not ethical.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38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288473"/>
          </a:xfrm>
        </p:spPr>
        <p:txBody>
          <a:bodyPr/>
          <a:lstStyle/>
          <a:p>
            <a:r>
              <a:rPr lang="en-US" dirty="0"/>
              <a:t>Clinical trial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94509"/>
            <a:ext cx="8225983" cy="52618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Sample: Postmenopausal women with recent hip fracture.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Intervention (exposure): Social support intervention vs. usual care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Comparator (not exposed): Usual care.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Assign women to Intervention or Comparator.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Outcome: Mortality in xx (time) following hip fracture.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Compare mortality (survival) rates in the intervention and comparator groups.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8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153400" cy="914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4000" dirty="0"/>
              <a:t>Defining the research question, translating into a statistical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87843"/>
            <a:ext cx="8175539" cy="45891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What are the components of a good research question?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FINER and PICOT criteria (see following slides)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How</a:t>
            </a:r>
            <a:r>
              <a:rPr lang="en-US" dirty="0"/>
              <a:t> do I translate my research question to a statistical question/hypothesis that I can test?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 specific and quantitative!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Consider the study design</a:t>
            </a:r>
            <a:r>
              <a:rPr lang="en-US" b="1" dirty="0"/>
              <a:t>(s) </a:t>
            </a:r>
            <a:r>
              <a:rPr lang="en-US" dirty="0"/>
              <a:t>that can be used to answer the research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36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1382"/>
            <a:ext cx="7886700" cy="51655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Sample: Aged Alzheimer disease model mice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Intervention: High fat diet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Comparator (not exposed): Standard chow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Assign mice to Intervention or Comparator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Outcome: Alzheimer-like pathology after xx (time)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Compare pathology variables in the intervention and comparator groups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50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69451"/>
            <a:ext cx="7886700" cy="831994"/>
          </a:xfrm>
        </p:spPr>
        <p:txBody>
          <a:bodyPr/>
          <a:lstStyle/>
          <a:p>
            <a:r>
              <a:rPr lang="en-US" dirty="0"/>
              <a:t>Clinical trial - example</a:t>
            </a:r>
          </a:p>
        </p:txBody>
      </p:sp>
    </p:spTree>
    <p:extLst>
      <p:ext uri="{BB962C8B-B14F-4D97-AF65-F5344CB8AC3E}">
        <p14:creationId xmlns:p14="http://schemas.microsoft.com/office/powerpoint/2010/main" val="14025511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612"/>
            <a:ext cx="7886700" cy="1325563"/>
          </a:xfrm>
        </p:spPr>
        <p:txBody>
          <a:bodyPr/>
          <a:lstStyle/>
          <a:p>
            <a:r>
              <a:rPr lang="en-US" dirty="0"/>
              <a:t>Assignment to intervention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0655"/>
            <a:ext cx="8279376" cy="5096308"/>
          </a:xfrm>
        </p:spPr>
        <p:txBody>
          <a:bodyPr>
            <a:normAutofit/>
          </a:bodyPr>
          <a:lstStyle/>
          <a:p>
            <a:r>
              <a:rPr lang="en-US" b="1" dirty="0"/>
              <a:t>Randomization </a:t>
            </a:r>
            <a:br>
              <a:rPr lang="en-US" dirty="0"/>
            </a:br>
            <a:r>
              <a:rPr lang="en-US" dirty="0"/>
              <a:t>Greatly reduces the possibility of systematic differences between study groups that might taint (confound) your conclusions regarding the efficacy of your experimental intervention.  Key advantage over observational studies.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Blinded vs open-label </a:t>
            </a:r>
            <a:br>
              <a:rPr lang="en-US" b="1" dirty="0"/>
            </a:br>
            <a:r>
              <a:rPr lang="en-US" dirty="0"/>
              <a:t>(do participants/researchers know the intervention?)</a:t>
            </a:r>
            <a:br>
              <a:rPr lang="en-US" dirty="0"/>
            </a:br>
            <a:r>
              <a:rPr lang="en-US" dirty="0"/>
              <a:t>Knowing the intervention may affect how a participant responds, outcomes.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49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2609"/>
            <a:ext cx="7886700" cy="1325563"/>
          </a:xfrm>
        </p:spPr>
        <p:txBody>
          <a:bodyPr/>
          <a:lstStyle/>
          <a:p>
            <a:r>
              <a:rPr lang="en-US" dirty="0"/>
              <a:t>Trial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08364"/>
            <a:ext cx="7886700" cy="506859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Parallel group</a:t>
            </a:r>
            <a:r>
              <a:rPr lang="en-US" dirty="0"/>
              <a:t>: Each participant is assigned to one (and only one) of the trial interventions.  Standard approach for most clinical trials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Crossover</a:t>
            </a:r>
            <a:r>
              <a:rPr lang="en-US" dirty="0"/>
              <a:t>: Each participant receives both the experimental and comparator interventions, usually in randomized order, with a washout period between interventions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Perfect matching – each participant acts as their own control – requires fewer subjects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Disadvantages: Greater likelihood of dropout; must be a stable disease under study; only appropriate for interventions that wash-out and have short-term (not permanent) outcomes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198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322"/>
            <a:ext cx="7886700" cy="946835"/>
          </a:xfrm>
        </p:spPr>
        <p:txBody>
          <a:bodyPr>
            <a:normAutofit fontScale="90000"/>
          </a:bodyPr>
          <a:lstStyle/>
          <a:p>
            <a:r>
              <a:rPr lang="en-US" dirty="0"/>
              <a:t>e.g. Randomized controlled trial (RCT)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21" y="781878"/>
            <a:ext cx="8515351" cy="57156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/>
              <a:t>Jhun</a:t>
            </a:r>
            <a:r>
              <a:rPr lang="en-US" sz="1800" dirty="0"/>
              <a:t> et al 2017. School environmental intervention to reduce particulate pollutant exposures for children with asthma      </a:t>
            </a:r>
            <a:r>
              <a:rPr lang="en-US" sz="1800" dirty="0">
                <a:hlinkClick r:id="rId3"/>
              </a:rPr>
              <a:t>https://www.ncbi.nlm.nih.gov/pubmed/27641483</a:t>
            </a:r>
            <a:endParaRPr lang="en-US" sz="1800" dirty="0"/>
          </a:p>
          <a:p>
            <a:r>
              <a:rPr lang="en-US" b="1" dirty="0"/>
              <a:t>Question:</a:t>
            </a:r>
            <a:r>
              <a:rPr lang="en-US" dirty="0"/>
              <a:t> </a:t>
            </a:r>
            <a:br>
              <a:rPr lang="en-US" dirty="0"/>
            </a:br>
            <a:r>
              <a:rPr lang="en-US" sz="2400" dirty="0"/>
              <a:t>Does classroom-based air cleaner/filter intervention reduce particulate pollutants in classrooms of children with asthma? </a:t>
            </a:r>
            <a:br>
              <a:rPr lang="en-US" sz="2400" dirty="0"/>
            </a:br>
            <a:r>
              <a:rPr lang="en-US" sz="2400" dirty="0"/>
              <a:t>Does the lung function of these children improve with improved air?</a:t>
            </a:r>
          </a:p>
          <a:p>
            <a:r>
              <a:rPr lang="en-US" b="1" dirty="0"/>
              <a:t>Design (pilot study):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Population</a:t>
            </a:r>
          </a:p>
          <a:p>
            <a:pPr lvl="2"/>
            <a:r>
              <a:rPr lang="en-US" dirty="0"/>
              <a:t>18 classroom (9 control, 9 intervention)</a:t>
            </a:r>
          </a:p>
          <a:p>
            <a:pPr lvl="2"/>
            <a:r>
              <a:rPr lang="en-US" dirty="0"/>
              <a:t>25 kids with asthma (13 control, 12 intervention)</a:t>
            </a:r>
          </a:p>
          <a:p>
            <a:pPr lvl="1"/>
            <a:r>
              <a:rPr lang="en-US" dirty="0"/>
              <a:t>Intervention: Air filter in classrooms (randomized: filter or sham)</a:t>
            </a:r>
          </a:p>
          <a:p>
            <a:pPr lvl="1"/>
            <a:r>
              <a:rPr lang="en-US" dirty="0"/>
              <a:t>Measurements: air pollution in classrooms and lung function once before and twice after air filtration</a:t>
            </a:r>
          </a:p>
          <a:p>
            <a:r>
              <a:rPr lang="en-US" b="1" dirty="0"/>
              <a:t>Results:</a:t>
            </a:r>
          </a:p>
          <a:p>
            <a:pPr lvl="1"/>
            <a:r>
              <a:rPr lang="en-US" sz="2200" dirty="0"/>
              <a:t>“The intervention group had greater reductions in PM</a:t>
            </a:r>
            <a:r>
              <a:rPr lang="en-US" sz="2200" baseline="-25000" dirty="0"/>
              <a:t>2.5 </a:t>
            </a:r>
            <a:r>
              <a:rPr lang="en-US" sz="2200" dirty="0"/>
              <a:t>levels compared with the control group (2.3 </a:t>
            </a:r>
            <a:r>
              <a:rPr lang="en-US" sz="2200" dirty="0" err="1"/>
              <a:t>μg</a:t>
            </a:r>
            <a:r>
              <a:rPr lang="en-US" sz="2200" dirty="0"/>
              <a:t>/m</a:t>
            </a:r>
            <a:r>
              <a:rPr lang="en-US" sz="2200" baseline="30000" dirty="0"/>
              <a:t>3</a:t>
            </a:r>
            <a:r>
              <a:rPr lang="en-US" sz="2200" dirty="0"/>
              <a:t>, 95% CI, −3.5 to −1.0; </a:t>
            </a:r>
            <a:r>
              <a:rPr lang="en-US" sz="2200" i="1" dirty="0"/>
              <a:t>P </a:t>
            </a:r>
            <a:r>
              <a:rPr lang="en-US" sz="2200" dirty="0"/>
              <a:t>= .003) </a:t>
            </a:r>
            <a:br>
              <a:rPr lang="en-US" sz="2200" dirty="0"/>
            </a:br>
            <a:r>
              <a:rPr lang="en-US" sz="2200" dirty="0"/>
              <a:t>[49% reduction]</a:t>
            </a:r>
          </a:p>
          <a:p>
            <a:pPr lvl="1"/>
            <a:r>
              <a:rPr lang="en-US" sz="2200" dirty="0"/>
              <a:t>The intervention group had a greater improvement in [peak expiratory flow]PEF compared with the control group (0.46 L/s, 95% CI, 0.09-0.83; </a:t>
            </a:r>
            <a:r>
              <a:rPr lang="en-US" sz="2200" i="1" dirty="0"/>
              <a:t>P </a:t>
            </a:r>
            <a:r>
              <a:rPr lang="en-US" sz="2200" dirty="0"/>
              <a:t>= .03) [16% improvement]”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02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9" y="99662"/>
            <a:ext cx="8854633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Recap: how to develop a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8410"/>
            <a:ext cx="7886700" cy="4718553"/>
          </a:xfrm>
        </p:spPr>
        <p:txBody>
          <a:bodyPr/>
          <a:lstStyle/>
          <a:p>
            <a:r>
              <a:rPr lang="en-US" dirty="0"/>
              <a:t>Review the </a:t>
            </a:r>
            <a:r>
              <a:rPr lang="en-US" u="sng" dirty="0"/>
              <a:t>scientific method</a:t>
            </a:r>
          </a:p>
          <a:p>
            <a:r>
              <a:rPr lang="en-US" dirty="0"/>
              <a:t>Understand how to formulate a </a:t>
            </a:r>
            <a:r>
              <a:rPr lang="en-US" u="sng" dirty="0"/>
              <a:t>research question</a:t>
            </a:r>
          </a:p>
          <a:p>
            <a:pPr lvl="1"/>
            <a:r>
              <a:rPr lang="en-US" dirty="0"/>
              <a:t>What makes a well-specified research question?</a:t>
            </a:r>
          </a:p>
          <a:p>
            <a:r>
              <a:rPr lang="en-US" dirty="0"/>
              <a:t>What’s an appropriate/feasible </a:t>
            </a:r>
            <a:r>
              <a:rPr lang="en-US" u="sng" dirty="0"/>
              <a:t>study design </a:t>
            </a:r>
            <a:r>
              <a:rPr lang="en-US" dirty="0"/>
              <a:t>to address the question?</a:t>
            </a:r>
          </a:p>
          <a:p>
            <a:pPr lvl="1"/>
            <a:r>
              <a:rPr lang="en-US" dirty="0"/>
              <a:t>A broad research question can be addressed by many different study designs!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0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73582"/>
            <a:ext cx="8382000" cy="1325563"/>
          </a:xfrm>
        </p:spPr>
        <p:txBody>
          <a:bodyPr/>
          <a:lstStyle/>
          <a:p>
            <a:r>
              <a:rPr lang="en-US" dirty="0"/>
              <a:t>Preview: common study designs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https://i.pinimg.com/originals/4d/10/d9/4d10d9ec089d71a1e868bd09efd2f7a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6" y="1511157"/>
            <a:ext cx="7096232" cy="461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08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935623"/>
            <a:ext cx="2821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</a:t>
            </a:r>
          </a:p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(general concepts)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52029" y="1905001"/>
            <a:ext cx="2973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Question</a:t>
            </a:r>
          </a:p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(statistical concepts)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505200" y="2053681"/>
            <a:ext cx="1664208" cy="646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44203" y="3592288"/>
            <a:ext cx="4910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 a study and collect data to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 the statistical question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answer the research question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15097" y="-8238"/>
            <a:ext cx="8526162" cy="91440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4000" dirty="0"/>
              <a:t>Research question </a:t>
            </a:r>
            <a:r>
              <a:rPr lang="en-US" sz="4000" dirty="0">
                <a:sym typeface="Wingdings" panose="05000000000000000000" pitchFamily="2" charset="2"/>
              </a:rPr>
              <a:t> </a:t>
            </a:r>
            <a:r>
              <a:rPr lang="en-US" sz="4000" dirty="0"/>
              <a:t>statistical question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1" y="1935623"/>
            <a:ext cx="2789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Question:</a:t>
            </a:r>
          </a:p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higher systolic BP increase dementia in the elderly?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3595" y="795609"/>
            <a:ext cx="39732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Question(s):</a:t>
            </a:r>
          </a:p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Among persons age&gt;70, do those who develop dementia have a higher proportion of systolic BP&gt;120 than those who do not develop dementia?    </a:t>
            </a:r>
          </a:p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Or…</a:t>
            </a:r>
          </a:p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Among persons age&gt;70, is the incidence rate of dementia greater in those who have systolic BP&gt;120 compared to those who did not?  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200400" y="2010038"/>
            <a:ext cx="1664208" cy="615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2" y="3775524"/>
            <a:ext cx="7924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statistical question: </a:t>
            </a:r>
            <a:r>
              <a:rPr lang="en-US" u="sng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case-control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study;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Statistical concepts: Compare proportions (with systolic BP&gt;120)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statistical question: </a:t>
            </a:r>
            <a:r>
              <a:rPr lang="en-US" u="sng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cohort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study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Statistical concepts: Compare incidence rates (developing dementia)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options: </a:t>
            </a:r>
            <a:r>
              <a:rPr lang="en-US" u="sng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randomized trial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15097" y="28830"/>
            <a:ext cx="8526162" cy="749643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200" dirty="0"/>
              <a:t>Example: Research question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/>
              <a:t>statistical question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286"/>
            <a:ext cx="8153400" cy="9144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000" dirty="0"/>
              <a:t>The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3196"/>
            <a:ext cx="7886700" cy="4948918"/>
          </a:xfrm>
        </p:spPr>
        <p:txBody>
          <a:bodyPr>
            <a:noAutofit/>
          </a:bodyPr>
          <a:lstStyle/>
          <a:p>
            <a:r>
              <a:rPr lang="en-US" sz="2400" dirty="0"/>
              <a:t>States a relationship between two or more variables, phrasing in terms of some question.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Why is this research important?  What is the research gap in our scientific understanding?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What  is the past research in this area?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What areas need further exploration?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Can my study help fill in these gaps or lead to greater understanding?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8042C-985E-034B-BB41-2A1F3109AE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3450</TotalTime>
  <Words>4994</Words>
  <Application>Microsoft Office PowerPoint</Application>
  <PresentationFormat>On-screen Show (4:3)</PresentationFormat>
  <Paragraphs>432</Paragraphs>
  <Slides>54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Office Theme</vt:lpstr>
      <vt:lpstr>How to develop a research question</vt:lpstr>
      <vt:lpstr>Objectives: develop research question</vt:lpstr>
      <vt:lpstr>Objectives: develop research question</vt:lpstr>
      <vt:lpstr>The scientific method</vt:lpstr>
      <vt:lpstr>Defining the research question, translating into a statistical question</vt:lpstr>
      <vt:lpstr>Preview: common study designs</vt:lpstr>
      <vt:lpstr>Research question  statistical question</vt:lpstr>
      <vt:lpstr>Example: Research question  statistical question</vt:lpstr>
      <vt:lpstr>The research question</vt:lpstr>
      <vt:lpstr>Refining the research question</vt:lpstr>
      <vt:lpstr>FINER criteria to develop the research question</vt:lpstr>
      <vt:lpstr>PICOT criteria to develop the research question</vt:lpstr>
      <vt:lpstr>Defining your Population: Population to Sample</vt:lpstr>
      <vt:lpstr>Defining your population and sample</vt:lpstr>
      <vt:lpstr>Operationalizing the general concepts in your research question</vt:lpstr>
      <vt:lpstr>PowerPoint Presentation</vt:lpstr>
      <vt:lpstr>Recap: how to develop a research question</vt:lpstr>
      <vt:lpstr>Example for discussion!</vt:lpstr>
      <vt:lpstr>Design a study to investigate the “battle of the thermostat”</vt:lpstr>
      <vt:lpstr>Battle for the thermostat: Gender and the effect of temperature on cognitive performance</vt:lpstr>
      <vt:lpstr>PowerPoint Presentation</vt:lpstr>
      <vt:lpstr>Critique this study</vt:lpstr>
      <vt:lpstr>Example critiques (some drawn from comments on Nytimes, PLoS One)</vt:lpstr>
      <vt:lpstr>What alternatives might you propose?</vt:lpstr>
      <vt:lpstr>Recap: how to develop a research question</vt:lpstr>
      <vt:lpstr>Additional materials</vt:lpstr>
      <vt:lpstr>Preview: estimation/hypothesis testing</vt:lpstr>
      <vt:lpstr>Preview: Why statistical inference?</vt:lpstr>
      <vt:lpstr>Basic steps of hypothesis testing</vt:lpstr>
      <vt:lpstr>Hypothesis testing </vt:lpstr>
      <vt:lpstr>Hypothesis testing: p-values </vt:lpstr>
      <vt:lpstr>Statistical significance and p-values  (American Statistical Association)</vt:lpstr>
      <vt:lpstr>Major types of study designs</vt:lpstr>
      <vt:lpstr>Consider these study designs in terms of the following broad research question</vt:lpstr>
      <vt:lpstr>Observational study - definition</vt:lpstr>
      <vt:lpstr>Cohort study</vt:lpstr>
      <vt:lpstr>Cohort study: pros/cons</vt:lpstr>
      <vt:lpstr>Cohort study: air pollution example</vt:lpstr>
      <vt:lpstr>Case-control study</vt:lpstr>
      <vt:lpstr>Case-control study: pros/cons</vt:lpstr>
      <vt:lpstr>Case-control: air pollution example</vt:lpstr>
      <vt:lpstr>Cross-sectional study</vt:lpstr>
      <vt:lpstr>Cross-sectional analytic study: pros/cons</vt:lpstr>
      <vt:lpstr>Cross-sectional analytic study: alternatives</vt:lpstr>
      <vt:lpstr>Cross-sectional: air pollution example</vt:lpstr>
      <vt:lpstr>Ecological study</vt:lpstr>
      <vt:lpstr>Ecological study: air pollution example</vt:lpstr>
      <vt:lpstr>Clinical trial - definition</vt:lpstr>
      <vt:lpstr>Clinical trial - example</vt:lpstr>
      <vt:lpstr>Clinical trial - example</vt:lpstr>
      <vt:lpstr>Assignment to intervention</vt:lpstr>
      <vt:lpstr>Trial designs</vt:lpstr>
      <vt:lpstr>e.g. Randomized controlled trial (RCT)</vt:lpstr>
      <vt:lpstr>Recap: how to develop a research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Siegmund</dc:creator>
  <cp:lastModifiedBy>Sandrah Proctor Eckel</cp:lastModifiedBy>
  <cp:revision>90</cp:revision>
  <dcterms:created xsi:type="dcterms:W3CDTF">2019-04-30T18:25:21Z</dcterms:created>
  <dcterms:modified xsi:type="dcterms:W3CDTF">2021-06-15T15:48:19Z</dcterms:modified>
</cp:coreProperties>
</file>