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7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306" r:id="rId9"/>
    <p:sldId id="307" r:id="rId10"/>
    <p:sldId id="265" r:id="rId11"/>
    <p:sldId id="266" r:id="rId12"/>
    <p:sldId id="264" r:id="rId13"/>
    <p:sldId id="325" r:id="rId14"/>
    <p:sldId id="267" r:id="rId15"/>
    <p:sldId id="268" r:id="rId16"/>
    <p:sldId id="308" r:id="rId17"/>
    <p:sldId id="309" r:id="rId18"/>
    <p:sldId id="311" r:id="rId19"/>
    <p:sldId id="312" r:id="rId20"/>
    <p:sldId id="313" r:id="rId21"/>
    <p:sldId id="310" r:id="rId22"/>
    <p:sldId id="326" r:id="rId23"/>
    <p:sldId id="314" r:id="rId24"/>
    <p:sldId id="317" r:id="rId25"/>
    <p:sldId id="269" r:id="rId26"/>
    <p:sldId id="270" r:id="rId27"/>
    <p:sldId id="315" r:id="rId28"/>
    <p:sldId id="316" r:id="rId29"/>
    <p:sldId id="318" r:id="rId30"/>
    <p:sldId id="319" r:id="rId31"/>
    <p:sldId id="320" r:id="rId32"/>
    <p:sldId id="321" r:id="rId33"/>
    <p:sldId id="322" r:id="rId34"/>
    <p:sldId id="323" r:id="rId35"/>
    <p:sldId id="3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9D2F4-BA77-44DB-B6B6-8048B57E05E3}">
          <p14:sldIdLst>
            <p14:sldId id="256"/>
          </p14:sldIdLst>
        </p14:section>
        <p14:section name="Categorical Predictors" id="{73725E44-3A1D-48D7-8AAA-19904A40FC50}">
          <p14:sldIdLst>
            <p14:sldId id="258"/>
            <p14:sldId id="259"/>
            <p14:sldId id="260"/>
            <p14:sldId id="261"/>
            <p14:sldId id="262"/>
            <p14:sldId id="263"/>
            <p14:sldId id="306"/>
            <p14:sldId id="307"/>
            <p14:sldId id="265"/>
            <p14:sldId id="266"/>
            <p14:sldId id="264"/>
          </p14:sldIdLst>
        </p14:section>
        <p14:section name="Shared Covariance" id="{DFDA9CC6-9B73-4B7F-A640-3B801280D71D}">
          <p14:sldIdLst>
            <p14:sldId id="325"/>
            <p14:sldId id="267"/>
            <p14:sldId id="268"/>
            <p14:sldId id="308"/>
            <p14:sldId id="309"/>
            <p14:sldId id="311"/>
            <p14:sldId id="312"/>
            <p14:sldId id="313"/>
            <p14:sldId id="310"/>
            <p14:sldId id="326"/>
            <p14:sldId id="314"/>
            <p14:sldId id="317"/>
          </p14:sldIdLst>
        </p14:section>
        <p14:section name="Confounding" id="{E32B823E-767B-49B0-8792-F1EEC1E292CE}">
          <p14:sldIdLst>
            <p14:sldId id="269"/>
            <p14:sldId id="270"/>
            <p14:sldId id="315"/>
            <p14:sldId id="316"/>
          </p14:sldIdLst>
        </p14:section>
        <p14:section name="Interactions" id="{160820C7-C365-402E-B1AF-56D872C85443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02468F1-29EE-314A-7149-F9384EA8984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8499" y="6092102"/>
            <a:ext cx="833186" cy="7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LA’s </a:t>
            </a:r>
            <a:r>
              <a:rPr lang="en-US" dirty="0" err="1"/>
              <a:t>BeST</a:t>
            </a:r>
            <a:r>
              <a:rPr lang="en-US" dirty="0"/>
              <a:t> @ 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9E91933-683D-ECE3-B34F-34E2F6050B5A}"/>
              </a:ext>
            </a:extLst>
          </p:cNvPr>
          <p:cNvSpPr/>
          <p:nvPr/>
        </p:nvSpPr>
        <p:spPr>
          <a:xfrm>
            <a:off x="735724" y="5623034"/>
            <a:ext cx="7304690" cy="388882"/>
          </a:xfrm>
          <a:prstGeom prst="ellipse">
            <a:avLst/>
          </a:prstGeom>
          <a:solidFill>
            <a:srgbClr val="FFFF00">
              <a:alpha val="48235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saw that there were some specific associations. But, we can test the overall effect of manufacturer on MPG with the F-test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at least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overall F test will determine if the entire model, collectively, is statistically significant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Residual standard error: 3.418 on 119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Multiple R-squared:  0.4722,	Adjusted R-squared:  0.4589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700" dirty="0">
                    <a:latin typeface="Consolas" panose="020B0609020204030204" pitchFamily="49" charset="0"/>
                  </a:rPr>
                  <a:t>F-statistic: 35.49 on 3 and 119 DF,  p-value: &lt; 2.2e-16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1036"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8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Using a factor variable in a linear regression model will automatically create the dummy variables for 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 ~ factor(manufacturer), data = mpg2)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                   13.1351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factor(manufacturer)ford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       5.3943 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factor(manufacturer)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   7.7908 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35.49 on 3 and 119 DF,  p-value: &lt; 2.2e-16</a:t>
            </a:r>
          </a:p>
        </p:txBody>
      </p:sp>
    </p:spTree>
    <p:extLst>
      <p:ext uri="{BB962C8B-B14F-4D97-AF65-F5344CB8AC3E}">
        <p14:creationId xmlns:p14="http://schemas.microsoft.com/office/powerpoint/2010/main" val="150178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Each value of the manufacturer variable will be translated into a unique combination of dummy coded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All dummy variable coefficients will be interpreted relative to the reference group</a:t>
            </a:r>
          </a:p>
          <a:p>
            <a:pPr>
              <a:lnSpc>
                <a:spcPct val="120000"/>
              </a:lnSpc>
            </a:pPr>
            <a:r>
              <a:rPr lang="en-US" dirty="0"/>
              <a:t>All indicator variables must be included in the regression equation as a complete set</a:t>
            </a:r>
          </a:p>
          <a:p>
            <a:pPr>
              <a:lnSpc>
                <a:spcPct val="120000"/>
              </a:lnSpc>
            </a:pPr>
            <a:r>
              <a:rPr lang="en-US" dirty="0"/>
              <a:t>This method is analogous to a one-way ANOVA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4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How do SBP and DBP affect total cholesterol?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07C29E-4B3C-64AF-54AA-F9ADD92B6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39" y="2002002"/>
            <a:ext cx="5237874" cy="42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2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500" dirty="0"/>
              <a:t>How do SBP and DBP affect total cholesterol?</a:t>
            </a:r>
          </a:p>
          <a:p>
            <a:pPr>
              <a:lnSpc>
                <a:spcPct val="120000"/>
              </a:lnSpc>
            </a:pPr>
            <a:r>
              <a:rPr lang="en-US" sz="4500" dirty="0"/>
              <a:t>One way to examine this would be to perform two separate regressions: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&gt; </a:t>
            </a: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data=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lm</a:t>
            </a:r>
            <a:r>
              <a:rPr lang="en-US" sz="1800" dirty="0">
                <a:latin typeface="Consolas" panose="020B0609020204030204" pitchFamily="49" charset="0"/>
              </a:rPr>
              <a:t>(formula = 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 ~ </a:t>
            </a: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, data = </a:t>
            </a:r>
            <a:r>
              <a:rPr lang="en-US" sz="1800" dirty="0" err="1">
                <a:latin typeface="Consolas" panose="020B0609020204030204" pitchFamily="49" charset="0"/>
              </a:rPr>
              <a:t>chol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-108.67  -43.15  -20.74   23.99  282.51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800" dirty="0" err="1">
                <a:latin typeface="Consolas" panose="020B0609020204030204" pitchFamily="49" charset="0"/>
              </a:rPr>
              <a:t>Pr</a:t>
            </a:r>
            <a:r>
              <a:rPr lang="en-US" sz="18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(Intercept) 107.5553    30.6800   3.506 0.000571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sbp</a:t>
            </a:r>
            <a:r>
              <a:rPr lang="en-US" sz="1800" dirty="0">
                <a:latin typeface="Consolas" panose="020B0609020204030204" pitchFamily="49" charset="0"/>
              </a:rPr>
              <a:t>           0.7794     0.2597   3.001 0.003058 **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Signif</a:t>
            </a:r>
            <a:r>
              <a:rPr lang="en-US" sz="18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Residual standard error: 65.32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Multiple R-squared:  0.04619,	Adjusted R-squared:  0.04106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F-statistic: 9.007 on 1 and 186 DF,  p-value: 0.003058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B6BBC-84F4-4652-99D0-60D555951F55}"/>
              </a:ext>
            </a:extLst>
          </p:cNvPr>
          <p:cNvSpPr txBox="1"/>
          <p:nvPr/>
        </p:nvSpPr>
        <p:spPr>
          <a:xfrm>
            <a:off x="6096000" y="2779353"/>
            <a:ext cx="9340850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-106.91  -44.11  -17.55   22.63  263.55 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(Intercept)  120.835     28.351   4.262 3.21e-05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dbp</a:t>
            </a:r>
            <a:r>
              <a:rPr lang="en-US" sz="1100" dirty="0">
                <a:latin typeface="Consolas" panose="020B0609020204030204" pitchFamily="49" charset="0"/>
              </a:rPr>
              <a:t>            1.045      0.376   2.780    0.006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 standard error: 65.54 on 186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Multiple R-squared:  0.03989,	Adjusted R-squared:  0.03473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F-statistic: 7.727 on 1 and 186 DF,  p-value: 0.005999</a:t>
            </a:r>
          </a:p>
        </p:txBody>
      </p:sp>
    </p:spTree>
    <p:extLst>
      <p:ext uri="{BB962C8B-B14F-4D97-AF65-F5344CB8AC3E}">
        <p14:creationId xmlns:p14="http://schemas.microsoft.com/office/powerpoint/2010/main" val="76298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Single Regression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It appears that SBP and DBP are both associated with cholesterol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Based on this output, what would you think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 is for the combined effect of SBP and DBP?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A3382-5D71-4321-B7D9-A631A1B2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60647"/>
              </p:ext>
            </p:extLst>
          </p:nvPr>
        </p:nvGraphicFramePr>
        <p:xfrm>
          <a:off x="2095500" y="2386013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10539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92834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60371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58975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1: 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2: DBP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91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09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We can examine the effect of SBP and DBP on cholesterol simultaneously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sbp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</a:rPr>
              <a:t>dbp</a:t>
            </a:r>
            <a:r>
              <a:rPr lang="en-US" sz="1200" dirty="0">
                <a:latin typeface="Consolas" panose="020B0609020204030204" pitchFamily="49" charset="0"/>
              </a:rPr>
              <a:t>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5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4000" dirty="0"/>
                  <a:t>Wait – what happened?! SBP and DBP now both don’t appear to predict cholesterol individually (p-values &gt; 0.05)…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100" dirty="0"/>
                  <a:t> </a:t>
                </a:r>
                <a:r>
                  <a:rPr lang="en-US" sz="4000" dirty="0"/>
                  <a:t>value is only 5.1%.</a:t>
                </a:r>
                <a:endParaRPr lang="en-US" sz="45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&gt;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800" dirty="0">
                    <a:latin typeface="Consolas" panose="020B0609020204030204" pitchFamily="49" charset="0"/>
                  </a:rPr>
                  <a:t>(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 ~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+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, data=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lm</a:t>
                </a:r>
                <a:r>
                  <a:rPr lang="en-US" sz="18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 ~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+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, data =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18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   Min      1Q  Median      3Q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-111.11  -41.81  -18.62   25.44  275.44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8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800" dirty="0">
                    <a:latin typeface="Consolas" panose="020B0609020204030204" pitchFamily="49" charset="0"/>
                  </a:rPr>
                  <a:t>(&gt;|t|)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(Intercept)  97.5134    32.2223   3.026  0.00283 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sbp</a:t>
                </a:r>
                <a:r>
                  <a:rPr lang="en-US" sz="1800" dirty="0">
                    <a:latin typeface="Consolas" panose="020B0609020204030204" pitchFamily="49" charset="0"/>
                  </a:rPr>
                  <a:t>           0.5336     0.3544   1.506  0.13388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dbp</a:t>
                </a:r>
                <a:r>
                  <a:rPr lang="en-US" sz="1800" dirty="0">
                    <a:latin typeface="Consolas" panose="020B0609020204030204" pitchFamily="49" charset="0"/>
                  </a:rPr>
                  <a:t>           0.5210     0.5115   1.019  0.30975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18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Residual standard error: 65.32 on 185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Multiple R-squared:  0.05151,	Adjusted R-squared:  0.04125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F-statistic: 5.023 on 2 and 185 DF,  p-value: 0.007509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830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3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25780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This is because SBP and DBP are related to each other, so they do not contribute independent effects on cholesterol.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I.e., part of the reason that SBP is associated with cholesterol is because DBP is associated with cholesterol, and SBP is associated with DBP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We saw in the model that after “adjusting” for one another, neither SBP nor DBP uniquely predicts cholesterol</a:t>
            </a:r>
            <a:endParaRPr 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E04DC-13C9-4955-8B24-975576FD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504" y="2393950"/>
            <a:ext cx="5305145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395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gives us a way to examine the effects of certain independent variables, adjusting for others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regression equation is defined as: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4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21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3550" cy="4351338"/>
          </a:xfrm>
        </p:spPr>
        <p:txBody>
          <a:bodyPr/>
          <a:lstStyle/>
          <a:p>
            <a:r>
              <a:rPr lang="en-US" dirty="0"/>
              <a:t>Last session we discussed how to use a dichotomous/binary predictor</a:t>
            </a:r>
          </a:p>
          <a:p>
            <a:r>
              <a:rPr lang="en-US" dirty="0"/>
              <a:t>How could we use a regression approach with a multi-category predictor?</a:t>
            </a:r>
          </a:p>
          <a:p>
            <a:r>
              <a:rPr lang="en-US" dirty="0"/>
              <a:t>Example: is manufacturer associated with MPG? (We’ll only focus on 4 manufacturers for simplicity)</a:t>
            </a:r>
          </a:p>
        </p:txBody>
      </p:sp>
    </p:spTree>
    <p:extLst>
      <p:ext uri="{BB962C8B-B14F-4D97-AF65-F5344CB8AC3E}">
        <p14:creationId xmlns:p14="http://schemas.microsoft.com/office/powerpoint/2010/main" val="63929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Interpretations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estimated mean when all X variables equal 0.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 The estimated difference in mean Y associated with a 1-unit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when all other X variables are held constant.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slope estimates represent partial regression coefficients. The following terminology is interchangeably used: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Holding all other X constant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Controlling for all other X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Adjusting for all other X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833100" cy="5226050"/>
              </a:xfrm>
              <a:blipFill>
                <a:blip r:embed="rId2"/>
                <a:stretch>
                  <a:fillRect l="-1013" t="-233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D5C44-2EFC-6757-2187-8DF5E6693CDE}"/>
                  </a:ext>
                </a:extLst>
              </p:cNvPr>
              <p:cNvSpPr txBox="1"/>
              <p:nvPr/>
            </p:nvSpPr>
            <p:spPr>
              <a:xfrm>
                <a:off x="7966841" y="259693"/>
                <a:ext cx="3857295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1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8D5C44-2EFC-6757-2187-8DF5E6693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841" y="259693"/>
                <a:ext cx="3857295" cy="376770"/>
              </a:xfrm>
              <a:prstGeom prst="rect">
                <a:avLst/>
              </a:prstGeom>
              <a:blipFill>
                <a:blip r:embed="rId3"/>
                <a:stretch>
                  <a:fillRect t="-333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3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What is the effect of triglycerides and age on cholesterol levels?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32706-1A74-9952-7E06-C9F2625C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124" y="2396360"/>
            <a:ext cx="4905339" cy="39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30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What is the effect of triglycerides and age on cholesterol levels?</a:t>
            </a:r>
            <a:endParaRPr lang="en-US" sz="4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, data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-92.34 -44.97 -19.76  19.71 257.77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168.1503     9.8133   17.14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tg</a:t>
            </a: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0.3825</a:t>
            </a:r>
            <a:r>
              <a:rPr lang="en-US" sz="1400" dirty="0">
                <a:latin typeface="Consolas" panose="020B0609020204030204" pitchFamily="49" charset="0"/>
              </a:rPr>
              <a:t>     0.1084    3.53 0.000524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64.75 on 186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0.06279,	Adjusted R-squared:  0.05775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12.46 on 1 and 186 DF,  p-value: 0.0005239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A6A4A-B729-4CDC-82FD-82DE1A68C689}"/>
              </a:ext>
            </a:extLst>
          </p:cNvPr>
          <p:cNvSpPr txBox="1"/>
          <p:nvPr/>
        </p:nvSpPr>
        <p:spPr>
          <a:xfrm>
            <a:off x="6407150" y="27072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3783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Our regression equation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=160.23+0.31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+0.61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𝐴𝐺𝐸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triglycerides is expected to increase cholesterol by 0.31 units, adjusting for age (p=0.008)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Each 1-unit increase in age is expected to increase cholesterol by 0.61 units, adjusting for triglycerides (p=0.06)</a:t>
                </a:r>
                <a:endParaRPr 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820" t="-117" r="-2048" b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636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Multiple Regression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multiple R</a:t>
                </a:r>
                <a:r>
                  <a:rPr lang="en-US" baseline="30000" dirty="0"/>
                  <a:t>2</a:t>
                </a:r>
                <a:r>
                  <a:rPr lang="en-US" dirty="0"/>
                  <a:t> now reflects the proportion of variation in Y that is explained by all the X variables in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single linear regression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reflected the correlation between X and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multiple linear regression, multiple R reflects the correlation between an optimally-weighted linear combination of independent variables (i.e., our predicted value of Y) and the actual value of Y.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Unlike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multiple R always ranges between 0 and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359400" cy="5226050"/>
              </a:xfrm>
              <a:blipFill>
                <a:blip r:embed="rId2"/>
                <a:stretch>
                  <a:fillRect l="-1365" t="-817" r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5BABC0-3D8B-42E5-89DF-842F60E81D64}"/>
              </a:ext>
            </a:extLst>
          </p:cNvPr>
          <p:cNvSpPr txBox="1"/>
          <p:nvPr/>
        </p:nvSpPr>
        <p:spPr>
          <a:xfrm>
            <a:off x="6673850" y="18055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data=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 %&gt;% summary()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(formula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~ 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+ age, data =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Min     1Q Median     3Q    Max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-90.45 -42.52 -19.95  19.49 270.17 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200" dirty="0" err="1">
                <a:latin typeface="Consolas" panose="020B0609020204030204" pitchFamily="49" charset="0"/>
              </a:rPr>
              <a:t>Pr</a:t>
            </a:r>
            <a:r>
              <a:rPr lang="en-US" sz="12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(Intercept) 160.2270    10.6258  15.079  &lt; 2e-16 ***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0.3085</a:t>
            </a:r>
            <a:r>
              <a:rPr lang="en-US" sz="1200" dirty="0">
                <a:latin typeface="Consolas" panose="020B0609020204030204" pitchFamily="49" charset="0"/>
              </a:rPr>
              <a:t>     0.1147   2.690  0.00779 **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age           0.6113     0.3263   1.873  0.06260 .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Signif</a:t>
            </a:r>
            <a:r>
              <a:rPr lang="en-US" sz="12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Residual standard error: 64.32 on 185 degrees of freedom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Multiple R-squared:  0.08023,	Adjusted R-squared:  0.07029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F-statistic: 8.069 on 2 and 185 DF,  p-value: 0.0004367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450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were interested in the relationship between triglycerides and cholesterol, we might want to develop a model that provides the best “picture” of this relationship</a:t>
            </a:r>
          </a:p>
          <a:p>
            <a:pPr>
              <a:lnSpc>
                <a:spcPct val="120000"/>
              </a:lnSpc>
            </a:pPr>
            <a:r>
              <a:rPr lang="en-US" dirty="0"/>
              <a:t>Confounding occurs when the association between an outcome (Y) and an independent variable (X) is distorted by the influence of a third (or more)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Questions to ask: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Does the effect estimate change by more than ~10-20% after adding the confounder?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the variable sensibly be a confounder?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91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Our original research question might be: how is triglycerides related to cholesterol?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3731419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3731419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4477487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/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E29D86-0860-4638-A2A3-AFA0EEFC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4622908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71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if we consider the effect of age? Can age be amplifying the true relationship between triglycerides and cholesterol because it is associated with both variables?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C512B-BD67-4296-A794-F3393BDC823A}"/>
              </a:ext>
            </a:extLst>
          </p:cNvPr>
          <p:cNvSpPr/>
          <p:nvPr/>
        </p:nvSpPr>
        <p:spPr>
          <a:xfrm>
            <a:off x="2445786" y="4645082"/>
            <a:ext cx="2211185" cy="14921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Triglycerides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35248-58FF-4AEC-95D8-510556CBFC31}"/>
              </a:ext>
            </a:extLst>
          </p:cNvPr>
          <p:cNvSpPr/>
          <p:nvPr/>
        </p:nvSpPr>
        <p:spPr>
          <a:xfrm>
            <a:off x="7738229" y="4645082"/>
            <a:ext cx="2211185" cy="14921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Cholesterol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7F4B93-475D-4EA9-873E-3AF22D92906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56971" y="5391150"/>
            <a:ext cx="308125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45944A4-3662-4EE5-809C-515043F087D7}"/>
              </a:ext>
            </a:extLst>
          </p:cNvPr>
          <p:cNvSpPr/>
          <p:nvPr/>
        </p:nvSpPr>
        <p:spPr>
          <a:xfrm>
            <a:off x="4933257" y="3152947"/>
            <a:ext cx="2211185" cy="14921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E485A1-E28B-474F-9E42-B2165094D15D}"/>
              </a:ext>
            </a:extLst>
          </p:cNvPr>
          <p:cNvCxnSpPr>
            <a:stCxn id="9" idx="1"/>
          </p:cNvCxnSpPr>
          <p:nvPr/>
        </p:nvCxnSpPr>
        <p:spPr>
          <a:xfrm flipH="1">
            <a:off x="3392629" y="3899015"/>
            <a:ext cx="1540628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903AC6-00A9-43C5-B5B2-3E68B34DD90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44442" y="3899015"/>
            <a:ext cx="1540630" cy="74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/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102A4-ABEA-4DCA-AF91-66148AA3E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58" y="5505972"/>
                <a:ext cx="1885950" cy="4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670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934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slope coefficient for triglycerides went from 0.38 in the unadjusted model to 0.31 in the adjusted model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a percent change of (0.38-0.31)/0.38 = 0.18 = 18%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conclude age is a confounder of this relationship and, to get a better sense of the relationship between triglycerides and cholesterol, we should include age in the model</a:t>
            </a:r>
          </a:p>
          <a:p>
            <a:pPr>
              <a:lnSpc>
                <a:spcPct val="120000"/>
              </a:lnSpc>
            </a:pPr>
            <a:r>
              <a:rPr lang="en-US" dirty="0"/>
              <a:t>Note: we include age as a confounder regardless of its significance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69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/ Effect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have so far assumed that the effect of our variables is constant for everybody in the data set</a:t>
            </a:r>
          </a:p>
          <a:p>
            <a:pPr>
              <a:lnSpc>
                <a:spcPct val="120000"/>
              </a:lnSpc>
            </a:pPr>
            <a:r>
              <a:rPr lang="en-US" dirty="0"/>
              <a:t>What if we wanted to allow these relationships to be different for certain subgroups (e.g., males vs. females)?</a:t>
            </a:r>
          </a:p>
          <a:p>
            <a:pPr>
              <a:lnSpc>
                <a:spcPct val="120000"/>
              </a:lnSpc>
            </a:pPr>
            <a:r>
              <a:rPr lang="en-US" dirty="0"/>
              <a:t>Interactions occur when the association between an outcome (Y) and an independent variable of interest (X) depends on a third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is HDL cholesterol associated with BMI?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9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0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&lt;-  mpg %&gt;%  filter(manufacturer %in% c("dodge", "ford", "</a:t>
            </a:r>
            <a:r>
              <a:rPr lang="en-US" sz="1600" dirty="0" err="1">
                <a:latin typeface="Consolas" panose="020B0609020204030204" pitchFamily="49" charset="0"/>
              </a:rPr>
              <a:t>toyota</a:t>
            </a:r>
            <a:r>
              <a:rPr lang="en-US" sz="1600" dirty="0">
                <a:latin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</a:rPr>
              <a:t>volkswagen</a:t>
            </a:r>
            <a:r>
              <a:rPr lang="en-US" sz="1600" dirty="0">
                <a:latin typeface="Consolas" panose="020B06090202040302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mpg2 %&gt;% 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(x=manufacturer, group=manufacturer, y=</a:t>
            </a:r>
            <a:r>
              <a:rPr lang="en-US" sz="1600" dirty="0" err="1">
                <a:latin typeface="Consolas" panose="020B0609020204030204" pitchFamily="49" charset="0"/>
              </a:rPr>
              <a:t>cty</a:t>
            </a:r>
            <a:r>
              <a:rPr lang="en-US" sz="1600" dirty="0">
                <a:latin typeface="Consolas" panose="020B0609020204030204" pitchFamily="49" charset="0"/>
              </a:rPr>
              <a:t>)) +  </a:t>
            </a:r>
            <a:r>
              <a:rPr lang="en-US" sz="1600" dirty="0" err="1">
                <a:latin typeface="Consolas" panose="020B0609020204030204" pitchFamily="49" charset="0"/>
              </a:rPr>
              <a:t>geom_boxplot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It appears that city MPG varies by manufacturer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62942-CA90-4CF8-A448-B3F9D92C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614231"/>
            <a:ext cx="5837613" cy="45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4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Separate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We could run separate regressions for this association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Here we see that BMI is associated with HDL for men but not women (take note of these equations!)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data=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filter(gender=="Male"))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lm</a:t>
            </a:r>
            <a:r>
              <a:rPr lang="en-US" sz="1600" dirty="0">
                <a:latin typeface="Consolas" panose="020B0609020204030204" pitchFamily="49" charset="0"/>
              </a:rPr>
              <a:t>(formula = 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 ~ </a:t>
            </a: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filter(gender ==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"Male"))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Min       1Q   Median       3Q 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-19.0015  -8.9759  -0.6354   7.7349  22.4085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600" dirty="0" err="1">
                <a:latin typeface="Consolas" panose="020B0609020204030204" pitchFamily="49" charset="0"/>
              </a:rPr>
              <a:t>Pr</a:t>
            </a:r>
            <a:r>
              <a:rPr lang="en-US" sz="16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(Intercept)  59.4159     5.1341   11.57   &lt;2e-16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bmi_new</a:t>
            </a:r>
            <a:r>
              <a:rPr lang="en-US" sz="1600" dirty="0">
                <a:latin typeface="Consolas" panose="020B0609020204030204" pitchFamily="49" charset="0"/>
              </a:rPr>
              <a:t>      -0.5815     0.2211   -2.63     0.01 *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Signif</a:t>
            </a:r>
            <a:r>
              <a:rPr lang="en-US" sz="16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Residual standard error: 10.44 on 92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Multiple R-squared:  0.06993,	Adjusted R-squared:  0.05983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F-statistic: 6.918 on 1 and 92 DF,  p-value: 0.01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05642-C4B4-4997-8307-6981C8ECF2B4}"/>
              </a:ext>
            </a:extLst>
          </p:cNvPr>
          <p:cNvSpPr txBox="1"/>
          <p:nvPr/>
        </p:nvSpPr>
        <p:spPr>
          <a:xfrm>
            <a:off x="6388100" y="3095591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filter(gender=="Female")) %&gt;% summary()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hdl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 %&gt;% filter(gender ==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"Female"))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-18.727  -7.958  -1.205   5.522  26.684 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(Intercept) 49.45668    4.87364  10.148   &lt;2e-16 ***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 0.08473    0.22706   0.373     0.71   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Residual standard error: 11.21 on 92 degrees of freedom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Multiple R-squared:  0.001511,	Adjusted R-squared:  -0.009342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F-statistic: 0.1392 on 1 and 92 DF,  p-value: 0.7099</a:t>
            </a:r>
          </a:p>
        </p:txBody>
      </p:sp>
    </p:spTree>
    <p:extLst>
      <p:ext uri="{BB962C8B-B14F-4D97-AF65-F5344CB8AC3E}">
        <p14:creationId xmlns:p14="http://schemas.microsoft.com/office/powerpoint/2010/main" val="19277749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Interaction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616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Another approach is to add an interaction term – a multiplicative term between the two variables of interest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This allows the relationship between X and Y to vary based on the levels of Z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Why take this approach?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It is more elegant than stratifying the data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It allows us to test specific hypotheses (e.g., the p-value for the multiplicative term tells us if an interaction exists)</a:t>
            </a:r>
          </a:p>
          <a:p>
            <a:pPr>
              <a:lnSpc>
                <a:spcPct val="120000"/>
              </a:lnSpc>
            </a:pP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930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3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8600" dirty="0"/>
                  <a:t>Our model will become (sex01: 1=female, 0=male)</a:t>
                </a:r>
                <a:br>
                  <a:rPr lang="en-US" sz="86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8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6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8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&gt;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sex01*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data=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 %&gt;% summary()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Call: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lm</a:t>
                </a:r>
                <a:r>
                  <a:rPr lang="en-US" sz="3400" dirty="0">
                    <a:latin typeface="Consolas" panose="020B0609020204030204" pitchFamily="49" charset="0"/>
                  </a:rPr>
                  <a:t>(formula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hdl</a:t>
                </a:r>
                <a:r>
                  <a:rPr lang="en-US" sz="3400" dirty="0">
                    <a:latin typeface="Consolas" panose="020B0609020204030204" pitchFamily="49" charset="0"/>
                  </a:rPr>
                  <a:t> ~ sex01 *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, data =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chol</a:t>
                </a:r>
                <a:r>
                  <a:rPr lang="en-US" sz="3400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Min       1Q   Median       3Q      Max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-19.0015  -8.3969  -0.7866   6.7354  26.6836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              Estimate Std. Error t value </a:t>
                </a:r>
                <a:r>
                  <a:rPr lang="en-US" sz="3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3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(Intercept)    59.4159     5.3257  11.156   &lt;2e-16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          -9.9592     7.1097  -1.401   0.1630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bmi_new</a:t>
                </a:r>
                <a:r>
                  <a:rPr lang="en-US" sz="3400" dirty="0">
                    <a:latin typeface="Consolas" panose="020B0609020204030204" pitchFamily="49" charset="0"/>
                  </a:rPr>
                  <a:t>        -0.5815     0.2293  -2.536   0.0121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sex01:bmi_new   0.6662     0.3174   2.099   0.0372 *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---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 err="1">
                    <a:latin typeface="Consolas" panose="020B0609020204030204" pitchFamily="49" charset="0"/>
                  </a:rPr>
                  <a:t>Signif</a:t>
                </a:r>
                <a:r>
                  <a:rPr lang="en-US" sz="3400" dirty="0">
                    <a:latin typeface="Consolas" panose="020B0609020204030204" pitchFamily="49" charset="0"/>
                  </a:rPr>
                  <a:t>. codes:  0 ‘***’ 0.001 ‘**’ 0.01 ‘*’ 0.05 ‘.’ 0.1 ‘ ’ 1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Residual standard error: 10.83 on 184 degrees of freedom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Multiple R-squared:  0.08292,	Adjusted R-squared:  0.06797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3400" dirty="0">
                    <a:latin typeface="Consolas" panose="020B0609020204030204" pitchFamily="49" charset="0"/>
                  </a:rPr>
                  <a:t>F-statistic: 5.546 on 3 and 184 DF,  p-value: 0.00115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2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1030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DE293-7F59-4158-A039-5CB1AE2C4A9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7904771" y="2496986"/>
            <a:ext cx="816652" cy="242426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6EA39D-FD3F-4BE4-9EF6-F361DC38D83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75203" y="4416612"/>
            <a:ext cx="5530846" cy="6829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/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test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𝐼𝑁𝑋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will test whether the effect of BMI on HDL varies by sex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ADCE9EC-13B2-4A92-B605-CB3D006EA6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96" y="3911974"/>
                <a:ext cx="3169253" cy="1009276"/>
              </a:xfrm>
              <a:prstGeom prst="roundRect">
                <a:avLst/>
              </a:prstGeom>
              <a:blipFill>
                <a:blip r:embed="rId3"/>
                <a:stretch>
                  <a:fillRect b="-4790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97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3800" dirty="0"/>
                  <a:t>Upon fitting our model: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+0.67(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𝑆𝐸𝑋</m:t>
                        </m:r>
                      </m:sub>
                    </m:sSub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So, for males (sex=0):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3800" dirty="0"/>
              </a:p>
              <a:p>
                <a:pPr>
                  <a:lnSpc>
                    <a:spcPct val="120000"/>
                  </a:lnSpc>
                </a:pPr>
                <a:r>
                  <a:rPr lang="en-US" sz="3800" dirty="0"/>
                  <a:t>And for females (sex=1):</a:t>
                </a:r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=59.42−9.96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−0.58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+0.67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59.42−9.96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−0.58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+0.67</m:t>
                        </m:r>
                        <m:sSub>
                          <m:sSub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𝐵𝑀𝐼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8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=49.46+0.08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𝐵𝑀𝐼</m:t>
                        </m:r>
                      </m:sub>
                    </m:sSub>
                  </m:oMath>
                </a14:m>
                <a:endParaRPr lang="en-US" sz="3800" dirty="0"/>
              </a:p>
              <a:p>
                <a:pPr>
                  <a:lnSpc>
                    <a:spcPct val="120000"/>
                  </a:lnSpc>
                </a:pPr>
                <a:endParaRPr lang="en-US" sz="86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3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4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661650" cy="5226050"/>
              </a:xfrm>
              <a:blipFill>
                <a:blip r:embed="rId2"/>
                <a:stretch>
                  <a:fillRect l="-801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04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6045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Thus we can reproduce the sex-specific equations from before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also graph these effects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</a:t>
            </a:r>
            <a:r>
              <a:rPr lang="en-US" sz="1600" dirty="0" err="1">
                <a:latin typeface="Consolas" panose="020B0609020204030204" pitchFamily="49" charset="0"/>
              </a:rPr>
              <a:t>bmi</a:t>
            </a:r>
            <a:r>
              <a:rPr lang="en-US" sz="1600" dirty="0">
                <a:latin typeface="Consolas" panose="020B0609020204030204" pitchFamily="49" charset="0"/>
              </a:rPr>
              <a:t>, y=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, group=gender, color=gender))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ECEB1-AE84-4267-B600-F9D13FF2E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516" y="1562099"/>
            <a:ext cx="5837284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32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" y="142462"/>
            <a:ext cx="12033250" cy="1325563"/>
          </a:xfrm>
        </p:spPr>
        <p:txBody>
          <a:bodyPr/>
          <a:lstStyle/>
          <a:p>
            <a:r>
              <a:rPr lang="en-US" dirty="0"/>
              <a:t>Flowchart for Assessing Interactions &amp; Confounding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912F4-9754-4440-970F-867D88E9025B}"/>
              </a:ext>
            </a:extLst>
          </p:cNvPr>
          <p:cNvSpPr/>
          <p:nvPr/>
        </p:nvSpPr>
        <p:spPr>
          <a:xfrm>
            <a:off x="3927872" y="1365645"/>
            <a:ext cx="3893343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Is the association between X and Y different across levels of Z? (Is there effect modification?)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DBC13-4776-4561-9994-74C3F12315D4}"/>
              </a:ext>
            </a:extLst>
          </p:cNvPr>
          <p:cNvSpPr/>
          <p:nvPr/>
        </p:nvSpPr>
        <p:spPr>
          <a:xfrm>
            <a:off x="230981" y="3101992"/>
            <a:ext cx="4362450" cy="904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presence of effect modification, report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X-Y by levels of Z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889DB-C7A2-421B-8812-56B6F3A3ABD0}"/>
              </a:ext>
            </a:extLst>
          </p:cNvPr>
          <p:cNvSpPr/>
          <p:nvPr/>
        </p:nvSpPr>
        <p:spPr>
          <a:xfrm>
            <a:off x="7546182" y="3097523"/>
            <a:ext cx="4362450" cy="12358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In the absence of effect modification, report a single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estimate to summarize the association between X-Y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31029F-0226-45EC-9D57-11425EA54F37}"/>
              </a:ext>
            </a:extLst>
          </p:cNvPr>
          <p:cNvSpPr/>
          <p:nvPr/>
        </p:nvSpPr>
        <p:spPr>
          <a:xfrm>
            <a:off x="5642369" y="4790082"/>
            <a:ext cx="3939779" cy="93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Does the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for X change when adjusting for Z? (Is Z a confounder?)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94D7FA-7DB9-4B04-A181-0CEF7111EF63}"/>
              </a:ext>
            </a:extLst>
          </p:cNvPr>
          <p:cNvSpPr/>
          <p:nvPr/>
        </p:nvSpPr>
        <p:spPr>
          <a:xfrm>
            <a:off x="3427809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unadjusted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2416E-9381-4A21-A8A3-AE38510FC84D}"/>
              </a:ext>
            </a:extLst>
          </p:cNvPr>
          <p:cNvSpPr/>
          <p:nvPr/>
        </p:nvSpPr>
        <p:spPr>
          <a:xfrm>
            <a:off x="8066484" y="6222500"/>
            <a:ext cx="3939779" cy="465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Report and test the Z-adjusted </a:t>
            </a:r>
            <a:r>
              <a:rPr lang="el-GR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β</a:t>
            </a:r>
            <a:endParaRPr lang="en-US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2F43EBA-DCB9-4AB4-A5C4-F2FCE8BB7F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7552970" y="923086"/>
            <a:ext cx="496010" cy="38528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EFB7CA-EF06-4961-B3D9-FA8B6AB68DF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893136" y="1120583"/>
            <a:ext cx="500479" cy="3462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804FEA8-3A34-4E03-804A-79F47B29ECE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8573493" y="4759619"/>
            <a:ext cx="501646" cy="2424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ABA497D-04E8-4137-928E-4F460D4B0DB1}"/>
              </a:ext>
            </a:extLst>
          </p:cNvPr>
          <p:cNvSpPr/>
          <p:nvPr/>
        </p:nvSpPr>
        <p:spPr>
          <a:xfrm>
            <a:off x="2823728" y="2510963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9FE914-3585-4ECB-A033-761817C7450A}"/>
              </a:ext>
            </a:extLst>
          </p:cNvPr>
          <p:cNvSpPr/>
          <p:nvPr/>
        </p:nvSpPr>
        <p:spPr>
          <a:xfrm>
            <a:off x="8767545" y="2510964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37839DF-0DBD-45C6-A0FD-E775E9905DD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6254156" y="4864397"/>
            <a:ext cx="501646" cy="22145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730577A-E025-4410-AF77-05C4EF74908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8441488" y="3504162"/>
            <a:ext cx="456691" cy="2115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F9DB10A-CBB2-4D65-9214-95C5C61FA563}"/>
              </a:ext>
            </a:extLst>
          </p:cNvPr>
          <p:cNvSpPr/>
          <p:nvPr/>
        </p:nvSpPr>
        <p:spPr>
          <a:xfrm>
            <a:off x="5056446" y="5594236"/>
            <a:ext cx="463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478681-FBF1-4CEE-8459-60838AD01369}"/>
              </a:ext>
            </a:extLst>
          </p:cNvPr>
          <p:cNvSpPr/>
          <p:nvPr/>
        </p:nvSpPr>
        <p:spPr>
          <a:xfrm>
            <a:off x="9806637" y="5572449"/>
            <a:ext cx="4822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2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Reference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dirty="0"/>
              <a:t>We will code cylinders with a series of dummy variables (an extension to what we did with sex last session).</a:t>
            </a:r>
          </a:p>
          <a:p>
            <a:r>
              <a:rPr lang="en-US" dirty="0"/>
              <a:t>To do this, we must pick a reference group. The reference group is somewhat arbitrary, but the following considerations that should guide the choice of reference group:</a:t>
            </a:r>
          </a:p>
          <a:p>
            <a:pPr lvl="1"/>
            <a:r>
              <a:rPr lang="en-US" dirty="0"/>
              <a:t>The reference group should serve as a useful “baseline” comparison (e.g., a control group).</a:t>
            </a:r>
          </a:p>
          <a:p>
            <a:pPr lvl="1"/>
            <a:r>
              <a:rPr lang="en-US" dirty="0"/>
              <a:t>For clarity of interpretation, the control group should be well-defined and not a “catch-all” group (e.g., “other”).</a:t>
            </a:r>
          </a:p>
          <a:p>
            <a:pPr lvl="1"/>
            <a:r>
              <a:rPr lang="en-US" dirty="0"/>
              <a:t>The reference group should not have small sample size relative to other groups.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65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US" dirty="0"/>
              <a:t>Let’s create a set of dummy variables using “Dodge” as the reference group</a:t>
            </a:r>
          </a:p>
          <a:p>
            <a:r>
              <a:rPr lang="en-US" dirty="0"/>
              <a:t>For any variable with </a:t>
            </a:r>
            <a:r>
              <a:rPr lang="en-US" i="1" dirty="0"/>
              <a:t>k</a:t>
            </a:r>
            <a:r>
              <a:rPr lang="en-US" dirty="0"/>
              <a:t> categories, you will need to create </a:t>
            </a:r>
            <a:r>
              <a:rPr lang="en-US" i="1" dirty="0"/>
              <a:t>k-1</a:t>
            </a:r>
            <a:r>
              <a:rPr lang="en-US" dirty="0"/>
              <a:t> variables</a:t>
            </a:r>
          </a:p>
          <a:p>
            <a:endParaRPr 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40CD759-806B-4F62-968F-02AF7080B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103294"/>
              </p:ext>
            </p:extLst>
          </p:nvPr>
        </p:nvGraphicFramePr>
        <p:xfrm>
          <a:off x="2722880" y="3267556"/>
          <a:ext cx="6746240" cy="3378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560">
                  <a:extLst>
                    <a:ext uri="{9D8B030D-6E8A-4147-A177-3AD203B41FA5}">
                      <a16:colId xmlns:a16="http://schemas.microsoft.com/office/drawing/2014/main" val="1545208976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921221938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3725606139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89362353"/>
                    </a:ext>
                  </a:extLst>
                </a:gridCol>
              </a:tblGrid>
              <a:tr h="445932">
                <a:tc>
                  <a:txBody>
                    <a:bodyPr/>
                    <a:lstStyle/>
                    <a:p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MANUFACTURER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  <a:r>
                        <a:rPr lang="en-US" sz="2000" baseline="-25000" dirty="0"/>
                        <a:t>V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52740"/>
                  </a:ext>
                </a:extLst>
              </a:tr>
              <a:tr h="682300">
                <a:tc>
                  <a:txBody>
                    <a:bodyPr/>
                    <a:lstStyle/>
                    <a:p>
                      <a:r>
                        <a:rPr lang="en-US" sz="2000" dirty="0"/>
                        <a:t>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66919"/>
                  </a:ext>
                </a:extLst>
              </a:tr>
              <a:tr h="672136">
                <a:tc>
                  <a:txBody>
                    <a:bodyPr/>
                    <a:lstStyle/>
                    <a:p>
                      <a:r>
                        <a:rPr lang="en-US" sz="2000" dirty="0"/>
                        <a:t>Toyota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260949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Volkswagen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09766"/>
                  </a:ext>
                </a:extLst>
              </a:tr>
              <a:tr h="788957">
                <a:tc>
                  <a:txBody>
                    <a:bodyPr/>
                    <a:lstStyle/>
                    <a:p>
                      <a:r>
                        <a:rPr lang="en-US" sz="2000" dirty="0"/>
                        <a:t>Dodge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589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81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1979" y="1550932"/>
                <a:ext cx="9314794" cy="522605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other words:</a:t>
                </a:r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		</a:t>
                </a:r>
                <a:r>
                  <a:rPr lang="en-US" b="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𝐹𝑜𝑟𝑑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cs typeface="Segoe UI" panose="020B050204020402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𝑇𝑜𝑦𝑜𝑡𝑎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sz="1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0" dirty="0">
                    <a:cs typeface="Segoe UI" panose="020B0502040204020203" pitchFamily="34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𝑀𝐴𝑁𝑈𝐹𝐴𝐶𝑇𝑈𝑅𝐸𝑅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𝑉𝑜𝑙𝑘𝑠𝑤𝑎𝑔𝑒𝑛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𝑂𝑡h𝑒𝑟𝑤𝑖𝑠𝑒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will know a car is a Dodge if it has a 0 for all 3 of these.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1979" y="1550932"/>
                <a:ext cx="9314794" cy="5226050"/>
              </a:xfrm>
              <a:blipFill>
                <a:blip r:embed="rId2"/>
                <a:stretch>
                  <a:fillRect l="-1090" t="-28329" b="-24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Dummy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create the variables needed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mpg2 &lt;-  mpg2 %&gt;%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mutate(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(manufacturer=="ford",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toyota</a:t>
            </a:r>
            <a:r>
              <a:rPr lang="en-US" sz="1400" dirty="0">
                <a:latin typeface="Consolas" panose="020B0609020204030204" pitchFamily="49" charset="0"/>
              </a:rPr>
              <a:t>", 1, 0),        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if_else</a:t>
            </a:r>
            <a:r>
              <a:rPr lang="en-US" sz="1400" dirty="0">
                <a:latin typeface="Consolas" panose="020B0609020204030204" pitchFamily="49" charset="0"/>
              </a:rPr>
              <a:t>(manufacturer=="</a:t>
            </a:r>
            <a:r>
              <a:rPr lang="en-US" sz="1400" dirty="0" err="1">
                <a:latin typeface="Consolas" panose="020B0609020204030204" pitchFamily="49" charset="0"/>
              </a:rPr>
              <a:t>volkswagen</a:t>
            </a:r>
            <a:r>
              <a:rPr lang="en-US" sz="1400" dirty="0">
                <a:latin typeface="Consolas" panose="020B0609020204030204" pitchFamily="49" charset="0"/>
              </a:rPr>
              <a:t>", 1, 0))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Categories in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data=mpg2) %&gt;% summary()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cty</a:t>
            </a:r>
            <a:r>
              <a:rPr lang="en-US" sz="1400" dirty="0">
                <a:latin typeface="Consolas" panose="020B0609020204030204" pitchFamily="49" charset="0"/>
              </a:rPr>
              <a:t> ~ </a:t>
            </a: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, data = mpg2)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-7.5294 -2.1351 -0.1351  1.4695 14.0741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(Intercept)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13.1351</a:t>
            </a:r>
            <a:r>
              <a:rPr lang="en-US" sz="1400" dirty="0">
                <a:latin typeface="Consolas" panose="020B0609020204030204" pitchFamily="49" charset="0"/>
              </a:rPr>
              <a:t>     0.5620  23.372  &lt; 2e-16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mf_f</a:t>
            </a:r>
            <a:r>
              <a:rPr lang="en-US" sz="1400" dirty="0">
                <a:latin typeface="Consolas" panose="020B0609020204030204" pitchFamily="49" charset="0"/>
              </a:rPr>
              <a:t>          0.8649     0.8850   0.977     0.33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mf_t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5.3943 </a:t>
            </a:r>
            <a:r>
              <a:rPr lang="en-US" sz="1400" dirty="0">
                <a:latin typeface="Consolas" panose="020B0609020204030204" pitchFamily="49" charset="0"/>
              </a:rPr>
              <a:t>    0.8121   6.642 9.75e-10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mf_v</a:t>
            </a:r>
            <a:r>
              <a:rPr lang="en-US" sz="1400" dirty="0">
                <a:latin typeface="Consolas" panose="020B0609020204030204" pitchFamily="49" charset="0"/>
              </a:rPr>
              <a:t>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7.7908 </a:t>
            </a:r>
            <a:r>
              <a:rPr lang="en-US" sz="1400" dirty="0">
                <a:latin typeface="Consolas" panose="020B0609020204030204" pitchFamily="49" charset="0"/>
              </a:rPr>
              <a:t>    0.8653   9.004 4.25e-15 ***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Residual standard error: 3.418 on 119 degrees of freedom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Multiple R-squared:  0.4722,	Adjusted R-squared:  0.4589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F-statistic: 35.49 on 3 and 119 DF,  p-value: &lt; 2.2e-16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5CF47-6DFB-4374-A080-513451E64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71" y="1879599"/>
            <a:ext cx="5278742" cy="412591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1E16FE-F6CA-455B-A09F-25C250D6761D}"/>
              </a:ext>
            </a:extLst>
          </p:cNvPr>
          <p:cNvCxnSpPr>
            <a:cxnSpLocks/>
          </p:cNvCxnSpPr>
          <p:nvPr/>
        </p:nvCxnSpPr>
        <p:spPr>
          <a:xfrm>
            <a:off x="7353300" y="4959350"/>
            <a:ext cx="4559300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8BA4EEAB-A0D7-4A57-8A02-05BC63DD0573}"/>
              </a:ext>
            </a:extLst>
          </p:cNvPr>
          <p:cNvSpPr/>
          <p:nvPr/>
        </p:nvSpPr>
        <p:spPr>
          <a:xfrm>
            <a:off x="11055350" y="3942555"/>
            <a:ext cx="165100" cy="97234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D4EBD4-4235-428F-BDCA-4E3D1441A2F5}"/>
              </a:ext>
            </a:extLst>
          </p:cNvPr>
          <p:cNvSpPr/>
          <p:nvPr/>
        </p:nvSpPr>
        <p:spPr>
          <a:xfrm>
            <a:off x="9912350" y="4337051"/>
            <a:ext cx="165100" cy="600073"/>
          </a:xfrm>
          <a:prstGeom prst="leftBrace">
            <a:avLst>
              <a:gd name="adj1" fmla="val 145313"/>
              <a:gd name="adj2" fmla="val 49347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Categories in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What is our regression equation?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Ford is different than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Toyota is different than Dodge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/>
                  <a:t> tests whether the mean MPG for Volkswagen is different than Dodge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14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Coefficients: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            Estimate Std. Error t value </a:t>
                </a:r>
                <a:r>
                  <a:rPr lang="en-US" sz="1400" dirty="0" err="1">
                    <a:latin typeface="Consolas" panose="020B0609020204030204" pitchFamily="49" charset="0"/>
                  </a:rPr>
                  <a:t>Pr</a:t>
                </a:r>
                <a:r>
                  <a:rPr lang="en-US" sz="1400" dirty="0">
                    <a:latin typeface="Consolas" panose="020B0609020204030204" pitchFamily="49" charset="0"/>
                  </a:rPr>
                  <a:t>(&gt;|t|)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Consolas" panose="020B0609020204030204" pitchFamily="49" charset="0"/>
                  </a:rPr>
                  <a:t>(Intercept)  13.1351     0.5620  23.372  &lt; 2e-16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mf_f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0.8649     0.8850   0.977     0.33 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mf_t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5.3943     0.8121   6.642 9.75e-10 ***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1400" dirty="0" err="1">
                    <a:latin typeface="Consolas" panose="020B0609020204030204" pitchFamily="49" charset="0"/>
                  </a:rPr>
                  <a:t>mf_v</a:t>
                </a:r>
                <a:r>
                  <a:rPr lang="en-US" sz="1400" dirty="0">
                    <a:latin typeface="Consolas" panose="020B0609020204030204" pitchFamily="49" charset="0"/>
                  </a:rPr>
                  <a:t>          7.7908     0.8653   9.004 4.25e-15 ***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91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BEST_regression_1</Template>
  <TotalTime>425</TotalTime>
  <Words>3527</Words>
  <Application>Microsoft Macintosh PowerPoint</Application>
  <PresentationFormat>Widescreen</PresentationFormat>
  <Paragraphs>458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Consolas</vt:lpstr>
      <vt:lpstr>Segoe UI</vt:lpstr>
      <vt:lpstr>Segoe UI Semibold</vt:lpstr>
      <vt:lpstr>Segoe UI Semilight</vt:lpstr>
      <vt:lpstr>Office Theme</vt:lpstr>
      <vt:lpstr>LA’s BeST @ USC</vt:lpstr>
      <vt:lpstr>Categorical Predictors</vt:lpstr>
      <vt:lpstr>Categorical Predictors</vt:lpstr>
      <vt:lpstr>Creating a Reference Group</vt:lpstr>
      <vt:lpstr>Creating Dummy Categories</vt:lpstr>
      <vt:lpstr>Creating Dummy Categories</vt:lpstr>
      <vt:lpstr>Creating Dummy Categories</vt:lpstr>
      <vt:lpstr>Dummy Categories in Regression</vt:lpstr>
      <vt:lpstr>Dummy Categories in Regression</vt:lpstr>
      <vt:lpstr>Overall F Test</vt:lpstr>
      <vt:lpstr>Factor Variables in R</vt:lpstr>
      <vt:lpstr>Notes on Categorical Predictors</vt:lpstr>
      <vt:lpstr>How do SBP and DBP affect total cholesterol?</vt:lpstr>
      <vt:lpstr>Multiple Single Regression Equations</vt:lpstr>
      <vt:lpstr>Multiple Single Regression Equations</vt:lpstr>
      <vt:lpstr>Multivariable Regression</vt:lpstr>
      <vt:lpstr>Multivariable Regression</vt:lpstr>
      <vt:lpstr>Shared Variance</vt:lpstr>
      <vt:lpstr>Multiple Regression Equation</vt:lpstr>
      <vt:lpstr>Parameter Interpretations</vt:lpstr>
      <vt:lpstr>Another Example</vt:lpstr>
      <vt:lpstr>Another Example</vt:lpstr>
      <vt:lpstr>Interpreting Multiple Regression Output</vt:lpstr>
      <vt:lpstr>Interpreting Multiple Regression Output</vt:lpstr>
      <vt:lpstr>Confounding</vt:lpstr>
      <vt:lpstr>Confounding</vt:lpstr>
      <vt:lpstr>Confounding</vt:lpstr>
      <vt:lpstr>Confounding</vt:lpstr>
      <vt:lpstr>Interactions / Effect Modification</vt:lpstr>
      <vt:lpstr>Approach 1: Separate Regressions</vt:lpstr>
      <vt:lpstr>Approach 2: Interaction Term</vt:lpstr>
      <vt:lpstr>Interpreting the Interaction</vt:lpstr>
      <vt:lpstr>Interpreting the Interaction</vt:lpstr>
      <vt:lpstr>Interpreting the Interaction</vt:lpstr>
      <vt:lpstr>Flowchart for Assessing Interactions &amp; Confounding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Pickering</dc:creator>
  <cp:lastModifiedBy>Kimberly Siegmund</cp:lastModifiedBy>
  <cp:revision>40</cp:revision>
  <dcterms:created xsi:type="dcterms:W3CDTF">2021-06-19T17:44:50Z</dcterms:created>
  <dcterms:modified xsi:type="dcterms:W3CDTF">2023-06-29T16:48:18Z</dcterms:modified>
</cp:coreProperties>
</file>