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305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</p14:sldIdLst>
        </p14:section>
        <p14:section name="Correlation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</p14:sldIdLst>
        </p14:section>
        <p14:section name="Regression: Introduction" id="{E32B823E-767B-49B0-8792-F1EEC1E292CE}">
          <p14:sldIdLst>
            <p14:sldId id="269"/>
            <p14:sldId id="270"/>
            <p14:sldId id="271"/>
            <p14:sldId id="276"/>
            <p14:sldId id="272"/>
            <p14:sldId id="273"/>
            <p14:sldId id="305"/>
            <p14:sldId id="275"/>
            <p14:sldId id="277"/>
          </p14:sldIdLst>
        </p14:section>
        <p14:section name="Regression: Assumptions" id="{3E77CBB3-2EA4-4916-8ABA-73949A6AC3A7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Regression: Best-Fit Line" id="{BAF0D26D-4056-4E6C-9CD4-BD908EF14ACD}">
          <p14:sldIdLst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hecking Assumptions" id="{A7FF57B0-8237-476E-B1FB-1E1416F5F4AD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E3CB4A44-C0D0-B0FA-47FA-7BABC13B338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108" y="6056226"/>
            <a:ext cx="864804" cy="7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</a:t>
            </a:r>
            <a:r>
              <a:rPr lang="en-US" dirty="0" err="1"/>
              <a:t>BeST</a:t>
            </a:r>
            <a:r>
              <a:rPr lang="en-US" dirty="0"/>
              <a:t>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Spearman’s Correlation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63944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Doesn’t detect a “linear” relationship but, rather, a monotonic relationship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the relationship is truly linear, a test of relationship between variables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more power than  a test basedon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6394450" cy="5226050"/>
              </a:xfrm>
              <a:blipFill>
                <a:blip r:embed="rId3"/>
                <a:stretch>
                  <a:fillRect l="-1786" t="-242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343E5C-367A-452C-8ADF-4841D7E2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56" y="1849112"/>
            <a:ext cx="3752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Pearson correlation between the ranks of X and Y.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cor.test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mpg$cty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mpg$displ</a:t>
            </a:r>
            <a:r>
              <a:rPr lang="en-US" sz="1600" dirty="0">
                <a:latin typeface="Consolas" panose="020B0609020204030204" pitchFamily="49" charset="0"/>
              </a:rPr>
              <a:t>, method = "spearman"))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Spearman's rank correlation rho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data:  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latin typeface="Consolas" panose="020B0609020204030204" pitchFamily="49" charset="0"/>
              </a:rPr>
              <a:t>displ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 = 4016569, p-value &lt; 2.2e-16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alternative hypothesis: true rho is not equal to 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rho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-0.8809049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Warning message: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</a:rPr>
              <a:t>cor.test.default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displ</a:t>
            </a:r>
            <a:r>
              <a:rPr lang="en-US" sz="1600" dirty="0">
                <a:latin typeface="Consolas" panose="020B0609020204030204" pitchFamily="49" charset="0"/>
              </a:rPr>
              <a:t>, method = "spearman") 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Cannot compute exact p-value with ties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In the MPG data set, because the relationship between </a:t>
                </a:r>
                <a:r>
                  <a:rPr lang="en-US" dirty="0" err="1"/>
                  <a:t>cty</a:t>
                </a:r>
                <a:r>
                  <a:rPr lang="en-US" dirty="0"/>
                  <a:t> and </a:t>
                </a:r>
                <a:r>
                  <a:rPr lang="en-US" dirty="0" err="1"/>
                  <a:t>displ</a:t>
                </a:r>
                <a:r>
                  <a:rPr lang="en-US" dirty="0"/>
                  <a:t> is monotonic yet nonlinear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=−0.88</m:t>
                    </m:r>
                  </m:oMath>
                </a14:m>
                <a:r>
                  <a:rPr lang="en-US" dirty="0"/>
                  <a:t> is higher in magnitude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=−0.80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Your Turn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Visually examine the relationship between </a:t>
                </a:r>
                <a:r>
                  <a:rPr lang="en-US" dirty="0" err="1"/>
                  <a:t>chol</a:t>
                </a:r>
                <a:r>
                  <a:rPr lang="en-US" dirty="0"/>
                  <a:t> and age in the CHOL data set.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for these two variables and compare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Which measure is higher, and why do you believe that measure is higher?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3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We’ve talked about how correlation can detect “linear” relationships…</a:t>
            </a:r>
          </a:p>
          <a:p>
            <a:pPr>
              <a:lnSpc>
                <a:spcPct val="120000"/>
              </a:lnSpc>
            </a:pPr>
            <a:r>
              <a:rPr lang="en-US" dirty="0"/>
              <a:t>While we will go into more detail about how to examine linearity, the relationship to the right just </a:t>
            </a:r>
            <a:r>
              <a:rPr lang="en-US" i="1" dirty="0"/>
              <a:t>looks</a:t>
            </a:r>
            <a:r>
              <a:rPr lang="en-US" dirty="0"/>
              <a:t> linear to us.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F21A8-3233-4446-A331-A40816ED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93" y="1489435"/>
            <a:ext cx="5033158" cy="41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form of a regression line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𝛼 value is the y-intercept (i.e., the value of y when x=0).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𝛽 value is the slope (i.e., how much y increases when x increases by 1 unit).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1976" t="-233" r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FF21A8-3233-4446-A331-A40816ED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93" y="1489435"/>
            <a:ext cx="5033158" cy="41799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4C86CF-1A3B-41B7-94DE-32473B7321F5}"/>
              </a:ext>
            </a:extLst>
          </p:cNvPr>
          <p:cNvSpPr/>
          <p:nvPr/>
        </p:nvSpPr>
        <p:spPr>
          <a:xfrm>
            <a:off x="142332" y="2267589"/>
            <a:ext cx="2308768" cy="615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dirty="0"/>
              <a:t>Take your pick. It’s just a difference in notation.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vs. 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Each observed measurement </a:t>
                </a:r>
                <a:r>
                  <a:rPr lang="en-US" sz="2800" i="1" dirty="0" err="1">
                    <a:cs typeface="Segoe UI" panose="020B0502040204020203" pitchFamily="34" charset="0"/>
                  </a:rPr>
                  <a:t>y</a:t>
                </a:r>
                <a:r>
                  <a:rPr lang="en-US" sz="2800" i="1" baseline="-25000" dirty="0" err="1">
                    <a:cs typeface="Segoe UI" panose="020B0502040204020203" pitchFamily="34" charset="0"/>
                  </a:rPr>
                  <a:t>i</a:t>
                </a:r>
                <a:r>
                  <a:rPr lang="en-US" sz="2800" i="1" dirty="0"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cs typeface="Segoe UI" panose="020B0502040204020203" pitchFamily="34" charset="0"/>
                  </a:rPr>
                  <a:t>does not fall on the regression line. There is always some error associated with these values</a:t>
                </a:r>
                <a:r>
                  <a:rPr lang="en-US" dirty="0">
                    <a:cs typeface="Segoe UI" panose="020B0502040204020203" pitchFamily="34" charset="0"/>
                  </a:rPr>
                  <a:t>.</a:t>
                </a:r>
                <a:endParaRPr lang="en-US" sz="2800" dirty="0">
                  <a:cs typeface="Segoe UI" panose="020B0502040204020203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Our equation for somebody’s actual Y value is therefore: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residual; the part of Y that is not explained by the regression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2055" t="-1937" r="-2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814CFB6-1907-401F-8E44-8BCE4DB9DCC5}"/>
              </a:ext>
            </a:extLst>
          </p:cNvPr>
          <p:cNvSpPr/>
          <p:nvPr/>
        </p:nvSpPr>
        <p:spPr>
          <a:xfrm>
            <a:off x="9338527" y="3516351"/>
            <a:ext cx="118946" cy="349405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Mean of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Each person’s score has some error associated </a:t>
                </a:r>
                <a:r>
                  <a:rPr lang="en-US" dirty="0">
                    <a:cs typeface="Segoe UI" panose="020B0502040204020203" pitchFamily="34" charset="0"/>
                  </a:rPr>
                  <a:t>with it, but when we predict a regression line we are actually fitting: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cs typeface="Segoe UI" panose="020B0502040204020203" pitchFamily="34" charset="0"/>
                  </a:rPr>
                  <a:t>That is, we are fitting the expected value of Y given some X value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cs typeface="Segoe UI" panose="020B0502040204020203" pitchFamily="34" charset="0"/>
                  </a:rPr>
                  <a:t>The expected value is the mean, so we are really predicting the mean of all Y values for any given 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1976" t="-1984" r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814CFB6-1907-401F-8E44-8BCE4DB9DCC5}"/>
              </a:ext>
            </a:extLst>
          </p:cNvPr>
          <p:cNvSpPr/>
          <p:nvPr/>
        </p:nvSpPr>
        <p:spPr>
          <a:xfrm>
            <a:off x="9338527" y="3516351"/>
            <a:ext cx="118946" cy="349405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852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How does stopping distance relate to speed in cars?</a:t>
            </a:r>
          </a:p>
          <a:p>
            <a:pPr>
              <a:lnSpc>
                <a:spcPct val="120000"/>
              </a:lnSpc>
            </a:pPr>
            <a:r>
              <a:rPr lang="en-US" dirty="0"/>
              <a:t>We will use the R data set “cars”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cars &lt;- data(cars)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&gt;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+   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(formula =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-29.069  -9.525  -2.272   9.215  43.201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        Estimate Std. Error t value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Pr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(Intercept) -17.5791     6.7584  -2.601   0.0123 *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speed         3.9324     0.4155   9.464 1.49e-12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Signif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 standard error: 15.38 on 48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Multiple R-squared:  0.6511,	Adjusted R-squared:  0.6438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F-statistic: 89.57 on 1 and 48 DF,  p-value: 1.49e-12</a:t>
            </a:r>
          </a:p>
        </p:txBody>
      </p:sp>
    </p:spTree>
    <p:extLst>
      <p:ext uri="{BB962C8B-B14F-4D97-AF65-F5344CB8AC3E}">
        <p14:creationId xmlns:p14="http://schemas.microsoft.com/office/powerpoint/2010/main" val="152090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852150" cy="52260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&gt;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+   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(formula =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-29.069  -9.525  -2.272   9.215  43.201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        Estimate Std. Error t value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Pr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(Intercept) -17.5791     6.7584  -2.601   0.0123 *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speed         3.9324     0.4155   9.464 1.49e-12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Signif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 standard error: 15.38 on 48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Multiple R-squared:  0.6511,	Adjusted R-squared:  0.6438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F-statistic: 89.57 on 1 and 48 DF,  p-value: 1.49e-12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97705-1F92-437A-8A1D-49BB7706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1466850"/>
            <a:ext cx="5033158" cy="4179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A73694B-2A97-473C-AB50-68F342BE6537}"/>
                  </a:ext>
                </a:extLst>
              </p:cNvPr>
              <p:cNvSpPr/>
              <p:nvPr/>
            </p:nvSpPr>
            <p:spPr>
              <a:xfrm>
                <a:off x="680044" y="5336309"/>
                <a:ext cx="550128" cy="50900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A73694B-2A97-473C-AB50-68F342BE6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44" y="5336309"/>
                <a:ext cx="550128" cy="50900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9F3159-8ED7-43C9-BF1D-897E1317A154}"/>
              </a:ext>
            </a:extLst>
          </p:cNvPr>
          <p:cNvCxnSpPr>
            <a:stCxn id="5" idx="0"/>
          </p:cNvCxnSpPr>
          <p:nvPr/>
        </p:nvCxnSpPr>
        <p:spPr>
          <a:xfrm flipV="1">
            <a:off x="955108" y="3500853"/>
            <a:ext cx="914399" cy="18354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B1605F8-DAC9-440D-8DCD-27FE9662952D}"/>
                  </a:ext>
                </a:extLst>
              </p:cNvPr>
              <p:cNvSpPr/>
              <p:nvPr/>
            </p:nvSpPr>
            <p:spPr>
              <a:xfrm>
                <a:off x="1612980" y="5608488"/>
                <a:ext cx="1020725" cy="85782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endParaRPr lang="en-US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𝑆𝑃𝐸𝐸𝐷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B1605F8-DAC9-440D-8DCD-27FE96629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80" y="5608488"/>
                <a:ext cx="1020725" cy="85782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2DF14-443E-4BE2-AF14-0072DD3E4C2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086349" y="3764588"/>
            <a:ext cx="36994" cy="184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35D26E-6A40-42EB-AABA-1ADD018CA74D}"/>
              </a:ext>
            </a:extLst>
          </p:cNvPr>
          <p:cNvSpPr/>
          <p:nvPr/>
        </p:nvSpPr>
        <p:spPr>
          <a:xfrm>
            <a:off x="2850547" y="5181974"/>
            <a:ext cx="3037030" cy="857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Regression coefficients follow a t-distribution on 1 df.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B8560E-0D21-437E-83C8-DDD28E0970B4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618520" y="3766986"/>
            <a:ext cx="750542" cy="1414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763258-C0D8-4FE4-BFCD-8E55DFB9328E}"/>
              </a:ext>
            </a:extLst>
          </p:cNvPr>
          <p:cNvSpPr/>
          <p:nvPr/>
        </p:nvSpPr>
        <p:spPr>
          <a:xfrm>
            <a:off x="4770477" y="2489159"/>
            <a:ext cx="1091357" cy="5252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9DCB76-63EA-4D4C-B26F-1AFAD6BB0A91}"/>
              </a:ext>
            </a:extLst>
          </p:cNvPr>
          <p:cNvSpPr/>
          <p:nvPr/>
        </p:nvSpPr>
        <p:spPr>
          <a:xfrm>
            <a:off x="5550321" y="3085751"/>
            <a:ext cx="1091357" cy="5252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3086DD-06AD-438E-9B0E-8B21647C94E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91407" y="2751769"/>
            <a:ext cx="579070" cy="766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95694F-02FD-4561-918E-F69240BB2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25572" y="3348361"/>
            <a:ext cx="1124749" cy="3070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30D804C1-FD40-483E-982B-0935B6806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6912" y="5845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4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4267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Your 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is the equation that describes the relationship between stopping distance and speed?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stopping distance related to speed?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is the predicted stopping distance for a car that is not moving?</a:t>
            </a:r>
          </a:p>
        </p:txBody>
      </p:sp>
    </p:spTree>
    <p:extLst>
      <p:ext uri="{BB962C8B-B14F-4D97-AF65-F5344CB8AC3E}">
        <p14:creationId xmlns:p14="http://schemas.microsoft.com/office/powerpoint/2010/main" val="7117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8850" cy="4351338"/>
          </a:xfrm>
        </p:spPr>
        <p:txBody>
          <a:bodyPr/>
          <a:lstStyle/>
          <a:p>
            <a:r>
              <a:rPr lang="en-US" dirty="0"/>
              <a:t>Consider the relationship between two random variables X and Y</a:t>
            </a:r>
          </a:p>
          <a:p>
            <a:r>
              <a:rPr lang="en-US" dirty="0"/>
              <a:t>How do we quantify the strength of the linear association between these two variables?</a:t>
            </a:r>
          </a:p>
          <a:p>
            <a:r>
              <a:rPr lang="en-US" dirty="0"/>
              <a:t>Example: both figures show an association between some X and Y, but the relationship seems to “fit better” in the top figure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2C78AA-ED68-4AFF-A007-DCF037B1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87" y="446359"/>
            <a:ext cx="3242001" cy="29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8E589D9-260F-4A13-80D7-8758E9DA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86" y="3429000"/>
            <a:ext cx="3242001" cy="297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didn’t observe any speed values lower than 4, or greater than 25 mph</a:t>
            </a:r>
          </a:p>
          <a:p>
            <a:pPr>
              <a:lnSpc>
                <a:spcPct val="120000"/>
              </a:lnSpc>
            </a:pPr>
            <a:r>
              <a:rPr lang="en-US" dirty="0"/>
              <a:t>When we perform a linear regression, we can only reasonably predict Y values across the range of X under study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because the relationship may be different (e.g., nonlinear) for X values not under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observed more speeds – say up to 90mph, what do we observe?</a:t>
            </a:r>
          </a:p>
          <a:p>
            <a:pPr>
              <a:lnSpc>
                <a:spcPct val="120000"/>
              </a:lnSpc>
            </a:pPr>
            <a:r>
              <a:rPr lang="en-US" dirty="0"/>
              <a:t>Y does increase as X increases, but a straight line may not be the best way to fit this relationship</a:t>
            </a:r>
          </a:p>
          <a:p>
            <a:pPr>
              <a:lnSpc>
                <a:spcPct val="120000"/>
              </a:lnSpc>
            </a:pPr>
            <a:r>
              <a:rPr lang="en-US" dirty="0"/>
              <a:t>There are other ways to model this (e.g., variable transformations) that we will not discuss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C2A48-0103-4399-8D02-BA5DBAFC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52" y="1348033"/>
            <a:ext cx="5498552" cy="45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76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235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linear regression model is only valid if it satisfies certain assumptions</a:t>
            </a:r>
          </a:p>
          <a:p>
            <a:pPr>
              <a:lnSpc>
                <a:spcPct val="120000"/>
              </a:lnSpc>
            </a:pPr>
            <a:r>
              <a:rPr lang="en-US" dirty="0"/>
              <a:t>While mild violations of the assumptions are common, more serious violations can be a cause for concern</a:t>
            </a:r>
          </a:p>
          <a:p>
            <a:pPr>
              <a:lnSpc>
                <a:spcPct val="120000"/>
              </a:lnSpc>
            </a:pPr>
            <a:r>
              <a:rPr lang="en-US" dirty="0"/>
              <a:t>There are four assumptions of </a:t>
            </a:r>
            <a:r>
              <a:rPr lang="en-US" b="1" dirty="0" err="1"/>
              <a:t>LINEar</a:t>
            </a:r>
            <a:r>
              <a:rPr lang="en-US" dirty="0"/>
              <a:t> regression: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L</a:t>
            </a:r>
            <a:r>
              <a:rPr lang="en-US" dirty="0"/>
              <a:t>inearity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I</a:t>
            </a:r>
            <a:r>
              <a:rPr lang="en-US" dirty="0"/>
              <a:t>ndependence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N</a:t>
            </a:r>
            <a:r>
              <a:rPr lang="en-US" dirty="0"/>
              <a:t>ormality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</a:t>
            </a:r>
            <a:r>
              <a:rPr lang="en-US" dirty="0"/>
              <a:t>quality of variances</a:t>
            </a:r>
          </a:p>
        </p:txBody>
      </p:sp>
    </p:spTree>
    <p:extLst>
      <p:ext uri="{BB962C8B-B14F-4D97-AF65-F5344CB8AC3E}">
        <p14:creationId xmlns:p14="http://schemas.microsoft.com/office/powerpoint/2010/main" val="340115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65125"/>
            <a:ext cx="10515600" cy="1325563"/>
          </a:xfrm>
        </p:spPr>
        <p:txBody>
          <a:bodyPr/>
          <a:lstStyle/>
          <a:p>
            <a:r>
              <a:rPr lang="en-US" dirty="0"/>
              <a:t>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100" y="1466850"/>
                <a:ext cx="6229350" cy="51371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This one seems the most straightforward, but let’s think about it in greater detail…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a relationship between X and Y is truly linear, then we can say the following: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That is, our regression line goes through the mean of Y across all X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100" y="1466850"/>
                <a:ext cx="6229350" cy="5137150"/>
              </a:xfrm>
              <a:blipFill>
                <a:blip r:embed="rId2"/>
                <a:stretch>
                  <a:fillRect l="-1761" t="-238" r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A81AF9-E372-4530-B451-1D36A17F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53" y="2099545"/>
            <a:ext cx="5327934" cy="355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0F6B3-4090-5B46-B1F5-E48DC8C7ED62}"/>
              </a:ext>
            </a:extLst>
          </p:cNvPr>
          <p:cNvSpPr txBox="1"/>
          <p:nvPr/>
        </p:nvSpPr>
        <p:spPr>
          <a:xfrm rot="16200000">
            <a:off x="6592849" y="26906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993F3-5F49-A646-96FB-A63045698796}"/>
              </a:ext>
            </a:extLst>
          </p:cNvPr>
          <p:cNvSpPr txBox="1"/>
          <p:nvPr/>
        </p:nvSpPr>
        <p:spPr>
          <a:xfrm>
            <a:off x="10012090" y="52401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12442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these two cases, in which does the regression line appear to fit the mean of all the Y values for any given X?</a:t>
            </a:r>
          </a:p>
          <a:p>
            <a:pPr>
              <a:lnSpc>
                <a:spcPct val="120000"/>
              </a:lnSpc>
            </a:pPr>
            <a:r>
              <a:rPr lang="en-US" dirty="0"/>
              <a:t>A prediction at the orange circle on the bottom figure probably would not reflect the mean of Y at that X value – the residuals would likely be large here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F420B-C7A6-4CE2-ADF0-8EB191CB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2" y="265111"/>
            <a:ext cx="4714875" cy="3495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695DF-A500-41BC-AA3C-D6F7E057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86" y="3311525"/>
            <a:ext cx="4619625" cy="33813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4BD5CF-6FA5-4A9F-8C82-115C1349DEA5}"/>
              </a:ext>
            </a:extLst>
          </p:cNvPr>
          <p:cNvSpPr/>
          <p:nvPr/>
        </p:nvSpPr>
        <p:spPr>
          <a:xfrm>
            <a:off x="9251794" y="4424169"/>
            <a:ext cx="394010" cy="40887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62A237-EB21-473E-A5B1-D359E93E55EE}"/>
              </a:ext>
            </a:extLst>
          </p:cNvPr>
          <p:cNvSpPr/>
          <p:nvPr/>
        </p:nvSpPr>
        <p:spPr>
          <a:xfrm>
            <a:off x="9251794" y="1577529"/>
            <a:ext cx="394010" cy="40887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79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Conditional on X, the Y values should be statistically independent of one another</a:t>
            </a:r>
          </a:p>
          <a:p>
            <a:pPr>
              <a:lnSpc>
                <a:spcPct val="120000"/>
              </a:lnSpc>
            </a:pPr>
            <a:r>
              <a:rPr lang="en-US" dirty="0"/>
              <a:t>That is, the error terms should be independent of one another</a:t>
            </a:r>
          </a:p>
          <a:p>
            <a:pPr>
              <a:lnSpc>
                <a:spcPct val="120000"/>
              </a:lnSpc>
            </a:pPr>
            <a:r>
              <a:rPr lang="en-US" dirty="0"/>
              <a:t>Do any of these situations violate the independence assumption?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chart review of comorbidities of patients undergoing COVID treatment at LAC+USC hospital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study on visual acuity at </a:t>
            </a:r>
            <a:r>
              <a:rPr lang="en-US" dirty="0" err="1"/>
              <a:t>Roski</a:t>
            </a:r>
            <a:r>
              <a:rPr lang="en-US" dirty="0"/>
              <a:t> Eye Institute where visual acuity was measured in the participants’ left and right eyes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relationship between BMI and exercise was assessed in children in which the entire family was recruited to the study</a:t>
            </a:r>
          </a:p>
        </p:txBody>
      </p:sp>
    </p:spTree>
    <p:extLst>
      <p:ext uri="{BB962C8B-B14F-4D97-AF65-F5344CB8AC3E}">
        <p14:creationId xmlns:p14="http://schemas.microsoft.com/office/powerpoint/2010/main" val="293594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79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For any value of X, Y has a normal distribution (i.e., Y|X ~ N)</a:t>
            </a:r>
          </a:p>
          <a:p>
            <a:pPr>
              <a:lnSpc>
                <a:spcPct val="120000"/>
              </a:lnSpc>
            </a:pPr>
            <a:r>
              <a:rPr lang="en-US" dirty="0"/>
              <a:t>We want to see if the residuals are normally distributed</a:t>
            </a:r>
          </a:p>
          <a:p>
            <a:pPr>
              <a:lnSpc>
                <a:spcPct val="120000"/>
              </a:lnSpc>
            </a:pPr>
            <a:r>
              <a:rPr lang="en-US" dirty="0"/>
              <a:t>Note that Y itself doesn’t need to be distributed normally!</a:t>
            </a:r>
          </a:p>
        </p:txBody>
      </p:sp>
    </p:spTree>
    <p:extLst>
      <p:ext uri="{BB962C8B-B14F-4D97-AF65-F5344CB8AC3E}">
        <p14:creationId xmlns:p14="http://schemas.microsoft.com/office/powerpoint/2010/main" val="41523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791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For any value of X, the variance of Y is constant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cs typeface="Segoe UI" panose="020B0502040204020203" pitchFamily="34" charset="0"/>
                  </a:rPr>
                  <a:t>In the figure shown, the assumptions of normality and homoscedasticity are violated – why?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79150" cy="5226050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8018930C-5A3B-4122-9244-FCF43891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75" y="3326498"/>
            <a:ext cx="5599849" cy="35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4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Fit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examine the relationship between BMI and triglycerides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have </a:t>
            </a:r>
            <a:r>
              <a:rPr lang="en-US" dirty="0" err="1"/>
              <a:t>ggplot</a:t>
            </a:r>
            <a:r>
              <a:rPr lang="en-US" dirty="0"/>
              <a:t> add the “best fit” line… but how is this line actually fit?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%&gt;%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ggplot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aes</a:t>
            </a:r>
            <a:r>
              <a:rPr lang="en-US" sz="1200" dirty="0">
                <a:latin typeface="Consolas" panose="020B0609020204030204" pitchFamily="49" charset="0"/>
              </a:rPr>
              <a:t>(x=</a:t>
            </a:r>
            <a:r>
              <a:rPr lang="en-US" sz="1200" dirty="0" err="1">
                <a:latin typeface="Consolas" panose="020B0609020204030204" pitchFamily="49" charset="0"/>
              </a:rPr>
              <a:t>bmi_new</a:t>
            </a:r>
            <a:r>
              <a:rPr lang="en-US" sz="1200" dirty="0">
                <a:latin typeface="Consolas" panose="020B0609020204030204" pitchFamily="49" charset="0"/>
              </a:rPr>
              <a:t>, y=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)) +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geom_point</a:t>
            </a:r>
            <a:r>
              <a:rPr lang="en-US" sz="1200" dirty="0">
                <a:latin typeface="Consolas" panose="020B0609020204030204" pitchFamily="49" charset="0"/>
              </a:rPr>
              <a:t>() +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geom_smooth</a:t>
            </a:r>
            <a:r>
              <a:rPr lang="en-US" sz="1200" dirty="0">
                <a:latin typeface="Consolas" panose="020B0609020204030204" pitchFamily="49" charset="0"/>
              </a:rPr>
              <a:t>(method="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B6D10-B212-4CE4-8629-3D5D37DB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64" y="3067050"/>
            <a:ext cx="485018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82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Line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lm</a:t>
                </a:r>
                <a:r>
                  <a:rPr lang="en-US" dirty="0"/>
                  <a:t>() function performs least-squares regression to produce the estimates of interest: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general form is:</a:t>
                </a:r>
                <a:br>
                  <a:rPr lang="en-US" dirty="0"/>
                </a:br>
                <a:r>
                  <a:rPr lang="en-US" dirty="0" err="1">
                    <a:latin typeface="Consolas" panose="020B0609020204030204" pitchFamily="49" charset="0"/>
                  </a:rPr>
                  <a:t>modelname</a:t>
                </a:r>
                <a:r>
                  <a:rPr lang="en-US" dirty="0">
                    <a:latin typeface="Consolas" panose="020B0609020204030204" pitchFamily="49" charset="0"/>
                  </a:rPr>
                  <a:t> &lt;- </a:t>
                </a:r>
                <a:r>
                  <a:rPr lang="en-US" dirty="0" err="1">
                    <a:latin typeface="Consolas" panose="020B0609020204030204" pitchFamily="49" charset="0"/>
                  </a:rPr>
                  <a:t>lm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y~x</a:t>
                </a:r>
                <a:r>
                  <a:rPr lang="en-US" dirty="0">
                    <a:latin typeface="Consolas" panose="020B0609020204030204" pitchFamily="49" charset="0"/>
                  </a:rPr>
                  <a:t>, data=</a:t>
                </a:r>
                <a:r>
                  <a:rPr lang="en-US" dirty="0" err="1">
                    <a:latin typeface="Consolas" panose="020B0609020204030204" pitchFamily="49" charset="0"/>
                  </a:rPr>
                  <a:t>dataname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resulting model data can be retrieved and includes: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Consolas" panose="020B0609020204030204" pitchFamily="49" charset="0"/>
                  </a:rPr>
                  <a:t>coefficients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Consolas" panose="020B0609020204030204" pitchFamily="49" charset="0"/>
                  </a:rPr>
                  <a:t>residuals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err="1">
                    <a:latin typeface="Consolas" panose="020B0609020204030204" pitchFamily="49" charset="0"/>
                  </a:rPr>
                  <a:t>fitted.values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  <a:blipFill>
                <a:blip r:embed="rId2"/>
                <a:stretch>
                  <a:fillRect l="-1019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7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351338"/>
              </a:xfrm>
            </p:spPr>
            <p:txBody>
              <a:bodyPr/>
              <a:lstStyle/>
              <a:p>
                <a:r>
                  <a:rPr lang="en-US" dirty="0"/>
                  <a:t>A measure of the </a:t>
                </a:r>
                <a:r>
                  <a:rPr lang="en-US" b="1" dirty="0"/>
                  <a:t>direction</a:t>
                </a:r>
                <a:r>
                  <a:rPr lang="en-US" dirty="0"/>
                  <a:t> (positive or negative) and </a:t>
                </a:r>
                <a:r>
                  <a:rPr lang="en-US" b="1" dirty="0"/>
                  <a:t>strength</a:t>
                </a:r>
                <a:r>
                  <a:rPr lang="en-US" dirty="0"/>
                  <a:t> of a </a:t>
                </a:r>
                <a:r>
                  <a:rPr lang="en-US" b="1" dirty="0"/>
                  <a:t>linear</a:t>
                </a:r>
                <a:r>
                  <a:rPr lang="en-US" dirty="0"/>
                  <a:t> relationship between X and Y. </a:t>
                </a:r>
              </a:p>
              <a:p>
                <a:r>
                  <a:rPr lang="en-US" dirty="0"/>
                  <a:t>We typically call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no units,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value of -1 is a perfect negative correlation, a value of +1 is a perfect positive correlation, and a value of 0 means there is no relationship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Fit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Your 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Find the best-fit line by using the </a:t>
            </a:r>
            <a:r>
              <a:rPr lang="en-US" dirty="0" err="1"/>
              <a:t>lm</a:t>
            </a:r>
            <a:r>
              <a:rPr lang="en-US" dirty="0"/>
              <a:t>() function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Write the best-fit equation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Interpret the parameter estimates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B6D10-B212-4CE4-8629-3D5D37DB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64" y="3067050"/>
            <a:ext cx="485018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Output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model1 &lt;-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summary(model1)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-67.135 -25.703  -6.967  14.450 216.508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 4.1458    12.9107   0.321    0.748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 3.4544     0.5774   5.983  1.1e-08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40.12 on 186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0.1614,	Adjusted R-squared:  0.1569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35.79 on 1 and 186 DF,  p-value: 1.104e-08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anova</a:t>
            </a:r>
            <a:r>
              <a:rPr lang="en-US" sz="1100" dirty="0">
                <a:latin typeface="Consolas" panose="020B0609020204030204" pitchFamily="49" charset="0"/>
              </a:rPr>
              <a:t>(model1)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Analysis of Variance Table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Response: 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Df Sum Sq Mean Sq F value   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(&gt;F)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1  57612   57612  35.794 1.104e-08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 186 299380    1610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F5CF6F-9A71-42E5-A885-A7C291538B68}"/>
              </a:ext>
            </a:extLst>
          </p:cNvPr>
          <p:cNvSpPr/>
          <p:nvPr/>
        </p:nvSpPr>
        <p:spPr>
          <a:xfrm>
            <a:off x="4736497" y="1589699"/>
            <a:ext cx="4324953" cy="857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gives information about the residuals. Remember: we want them to be normally distributed with mean 0.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673A0-FDBE-4ED1-9AF6-5E5B2670C1A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10001" y="2018612"/>
            <a:ext cx="926496" cy="7738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84DC1E1-2C08-46EC-9251-00C69D46CF96}"/>
                  </a:ext>
                </a:extLst>
              </p:cNvPr>
              <p:cNvSpPr/>
              <p:nvPr/>
            </p:nvSpPr>
            <p:spPr>
              <a:xfrm>
                <a:off x="4806648" y="2757109"/>
                <a:ext cx="2578703" cy="42891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=4.15+3.45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𝐵𝑀𝐼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84DC1E1-2C08-46EC-9251-00C69D46C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48" y="2757109"/>
                <a:ext cx="2578703" cy="4289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DE46E-C605-45BE-9866-BD2BC57200A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01900" y="2971566"/>
            <a:ext cx="2304748" cy="700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A41931-AD5B-4DEE-BB20-52A51BE41810}"/>
              </a:ext>
            </a:extLst>
          </p:cNvPr>
          <p:cNvSpPr/>
          <p:nvPr/>
        </p:nvSpPr>
        <p:spPr>
          <a:xfrm>
            <a:off x="5365448" y="3630981"/>
            <a:ext cx="2578703" cy="42891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6417D9-415D-44E4-B5F5-396728702E8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060700" y="3845438"/>
            <a:ext cx="2304748" cy="700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2C5C6-E2D2-44D5-874A-793F85F3B07E}"/>
              </a:ext>
            </a:extLst>
          </p:cNvPr>
          <p:cNvSpPr/>
          <p:nvPr/>
        </p:nvSpPr>
        <p:spPr>
          <a:xfrm>
            <a:off x="6096000" y="4384238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Sum of squares explained by the regression line/model.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2202A-7529-4116-955A-29386AFEC0A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406650" y="4684275"/>
            <a:ext cx="3689350" cy="12529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BE0B68-685A-4CBB-B9F7-79DA07045FC4}"/>
              </a:ext>
            </a:extLst>
          </p:cNvPr>
          <p:cNvSpPr/>
          <p:nvPr/>
        </p:nvSpPr>
        <p:spPr>
          <a:xfrm>
            <a:off x="6425898" y="5141075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Sum of squares that hasn’t been explained (residuals).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3B93C8-F309-42EB-A7C8-6BC7FE40D80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501900" y="5441112"/>
            <a:ext cx="3923998" cy="6529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69FC3C1-61A4-43B5-B714-DDDCC77C0E1F}"/>
              </a:ext>
            </a:extLst>
          </p:cNvPr>
          <p:cNvSpPr/>
          <p:nvPr/>
        </p:nvSpPr>
        <p:spPr>
          <a:xfrm>
            <a:off x="6559700" y="5916987"/>
            <a:ext cx="4959200" cy="71942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So—how much of the data (variation in Y values) has been explained by our model?</a:t>
            </a:r>
          </a:p>
        </p:txBody>
      </p:sp>
    </p:spTree>
    <p:extLst>
      <p:ext uri="{BB962C8B-B14F-4D97-AF65-F5344CB8AC3E}">
        <p14:creationId xmlns:p14="http://schemas.microsoft.com/office/powerpoint/2010/main" val="3292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Output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6C33B75-2029-4CCE-AB04-57C54E57F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=4.15+3.45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Slope – </a:t>
                </a:r>
                <a:r>
                  <a:rPr lang="en-US" dirty="0"/>
                  <a:t>For each 1-unit increase in BMI, the value of triglycerides is expected to increase by 3.45.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Intercept – </a:t>
                </a:r>
                <a:r>
                  <a:rPr lang="en-US" dirty="0"/>
                  <a:t>When BMI=0, the expected value of triglycerides is 4.15 (not very helpful here).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6C33B75-2029-4CCE-AB04-57C54E57F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  <a:blipFill>
                <a:blip r:embed="rId2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amount of variation in Y explained by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is closely associated with the correlation coefficient – it is literally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Larger values indicate that our model fits better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our example, 16.1% of the variation in triglycerides is explained by BMI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  <a:blipFill>
                <a:blip r:embed="rId2"/>
                <a:stretch>
                  <a:fillRect l="-998" t="-233" r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vs.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Correlation Coefficient: </a:t>
                </a:r>
                <a:r>
                  <a:rPr lang="en-US" dirty="0"/>
                  <a:t>how strongly two variables are related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Regression Coefficients: </a:t>
                </a:r>
                <a:r>
                  <a:rPr lang="en-US" dirty="0"/>
                  <a:t>the nature of how two variables are related.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Note: the hypothesis tests for correlation and regression are equivalent!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(The population correlation coefficient = 0)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(The population regression slope = 0)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And the two measures are closely related: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  <a:blipFill>
                <a:blip r:embed="rId2"/>
                <a:stretch>
                  <a:fillRect l="-998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8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go back to our example and check the assumptions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62876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the residuals vs. the fitted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We want to see that there is no pattern evident in this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1137-35E8-4A20-B0D4-0A9F874C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72" y="3040933"/>
            <a:ext cx="6844728" cy="3334360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5B086CD3-01B7-46A0-861D-2FA960F4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6200" y="3277394"/>
            <a:ext cx="914400" cy="9144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865C9A6F-4BCD-48D8-BD94-9209D4E7A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0504" y="3277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it seem like there is a pattern evident?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ggplot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aes</a:t>
            </a:r>
            <a:r>
              <a:rPr lang="en-US" sz="1200" dirty="0">
                <a:latin typeface="Consolas" panose="020B0609020204030204" pitchFamily="49" charset="0"/>
              </a:rPr>
              <a:t>(x=model1$fitted.values,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geom_point</a:t>
            </a:r>
            <a:r>
              <a:rPr lang="en-US" sz="12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geom_smooth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79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a histogram of the residuals, a QQ plot, and get diagnostics on the residuals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(x=model1$fitted.values,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(sample=model1$residuals))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geom_qq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geom_qq_line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summary(model1$residuals)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9729B-4E26-4678-90AC-D1633FFA9238}"/>
              </a:ext>
            </a:extLst>
          </p:cNvPr>
          <p:cNvSpPr/>
          <p:nvPr/>
        </p:nvSpPr>
        <p:spPr>
          <a:xfrm>
            <a:off x="8045450" y="2980888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a normal distribution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E38B2-3A98-45FA-A27C-16800700D373}"/>
              </a:ext>
            </a:extLst>
          </p:cNvPr>
          <p:cNvSpPr/>
          <p:nvPr/>
        </p:nvSpPr>
        <p:spPr>
          <a:xfrm>
            <a:off x="6000750" y="4236821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points that align with the 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94DC0E-9573-47A8-A69F-8F50E31A04CA}"/>
              </a:ext>
            </a:extLst>
          </p:cNvPr>
          <p:cNvSpPr/>
          <p:nvPr/>
        </p:nvSpPr>
        <p:spPr>
          <a:xfrm>
            <a:off x="4248150" y="5252821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mean roughly equal to the median</a:t>
            </a:r>
          </a:p>
        </p:txBody>
      </p:sp>
    </p:spTree>
    <p:extLst>
      <p:ext uri="{BB962C8B-B14F-4D97-AF65-F5344CB8AC3E}">
        <p14:creationId xmlns:p14="http://schemas.microsoft.com/office/powerpoint/2010/main" val="2353849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a histogram of the residuals, a QQ plot, and get diagnostics on the residuals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7" name="Picture 2" descr="normal q-q plot regression interpretation">
            <a:extLst>
              <a:ext uri="{FF2B5EF4-FFF2-40B4-BE49-F238E27FC236}">
                <a16:creationId xmlns:a16="http://schemas.microsoft.com/office/drawing/2014/main" id="{B7D9BFB4-F002-46F5-9F09-8AD8C04A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52" y="2935566"/>
            <a:ext cx="6886696" cy="33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39461A43-1FC4-4419-9C87-DDB24DC28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504" y="3165475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21549CB6-54DC-4995-B335-094072D35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704" y="3277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3600" cy="4351338"/>
              </a:xfrm>
            </p:spPr>
            <p:txBody>
              <a:bodyPr/>
              <a:lstStyle/>
              <a:p>
                <a:r>
                  <a:rPr lang="en-US" dirty="0"/>
                  <a:t>Recall that only linear relationships are detected </a:t>
                </a:r>
              </a:p>
              <a:p>
                <a:r>
                  <a:rPr lang="en-US" dirty="0"/>
                  <a:t>The exact description of the relationship is not captured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3600" cy="4351338"/>
              </a:xfrm>
              <a:blipFill>
                <a:blip r:embed="rId2"/>
                <a:stretch>
                  <a:fillRect l="-103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F65F9-6254-47E0-B5E9-75F2CDAE6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78320"/>
              </p:ext>
            </p:extLst>
          </p:nvPr>
        </p:nvGraphicFramePr>
        <p:xfrm>
          <a:off x="8698396" y="3429000"/>
          <a:ext cx="2422703" cy="191469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4951">
                  <a:extLst>
                    <a:ext uri="{9D8B030D-6E8A-4147-A177-3AD203B41FA5}">
                      <a16:colId xmlns:a16="http://schemas.microsoft.com/office/drawing/2014/main" val="592895300"/>
                    </a:ext>
                  </a:extLst>
                </a:gridCol>
                <a:gridCol w="1237752">
                  <a:extLst>
                    <a:ext uri="{9D8B030D-6E8A-4147-A177-3AD203B41FA5}">
                      <a16:colId xmlns:a16="http://schemas.microsoft.com/office/drawing/2014/main" val="3059117010"/>
                    </a:ext>
                  </a:extLst>
                </a:gridCol>
              </a:tblGrid>
              <a:tr h="3646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Effect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4514050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250872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±0.1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Small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4912506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±0.3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429288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±0.5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Large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5296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65B5D05-B79A-4DDE-920A-14BBAD6E53E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8668" y="3198908"/>
            <a:ext cx="6534021" cy="297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the residuals across the X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The variance of the residuals shouldn’t change across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4BDEB-E5D3-4167-A54D-9937235C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64" y="2965447"/>
            <a:ext cx="3536023" cy="331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221B1A-A3A2-4294-8FC7-68C1A323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26" y="3257549"/>
            <a:ext cx="4286748" cy="3114675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3AE1EB3-92A5-4402-BE26-E9AA96DEA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253" y="3144042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134474C7-572C-4E71-85E9-4F6A90A5A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5927" y="305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0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do we think about the assumption of constant variance?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bmi_new</a:t>
            </a:r>
            <a:r>
              <a:rPr lang="en-US" sz="1400" dirty="0">
                <a:latin typeface="Consolas" panose="020B0609020204030204" pitchFamily="49" charset="0"/>
              </a:rPr>
              <a:t>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geom_smooth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96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Assumptions Are Not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Change our variables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Convert variables to categorical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Transform the outcome variable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Transform the predictor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Examine your predictors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may be omitting important predictors – we will discuss in multiple regression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Change your modeling approach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another model such as logistic, Poisson, etc.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2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know how to look at the relationship between a continuous predictor and a continuous outcome</a:t>
            </a:r>
          </a:p>
          <a:p>
            <a:pPr>
              <a:lnSpc>
                <a:spcPct val="120000"/>
              </a:lnSpc>
            </a:pPr>
            <a:r>
              <a:rPr lang="en-US" dirty="0"/>
              <a:t>Let’s look at how to model a dichotomous/binary predictor 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how does gender relate to HDL cholesterol?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50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Option 1. </a:t>
            </a:r>
            <a:r>
              <a:rPr lang="en-US" dirty="0"/>
              <a:t>We already know how to perform a t-test for this relationship! (I’m going to assume the variances in HDL are equal between genders.)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t.test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</a:t>
            </a:r>
            <a:r>
              <a:rPr lang="en-US" sz="1400" dirty="0" err="1">
                <a:latin typeface="Consolas" panose="020B0609020204030204" pitchFamily="49" charset="0"/>
              </a:rPr>
              <a:t>var.equal</a:t>
            </a:r>
            <a:r>
              <a:rPr lang="en-US" sz="1400" dirty="0">
                <a:latin typeface="Consolas" panose="020B0609020204030204" pitchFamily="49" charset="0"/>
              </a:rPr>
              <a:t>=T,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	Two Sample t-test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data: 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by gender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t = 3.1333, df = 186, p-value = 0.002009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alternative hypothesis: true difference in means is not equal to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95 percent confidence interval: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1.855813 8.165463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sample estimates: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mean in group Female   mean in group Male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51.22340             46.21277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48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Option 2. </a:t>
            </a:r>
            <a:r>
              <a:rPr lang="en-US" dirty="0"/>
              <a:t>Another way we can examine this is through the regression framework.</a:t>
            </a:r>
          </a:p>
          <a:p>
            <a:pPr>
              <a:lnSpc>
                <a:spcPct val="120000"/>
              </a:lnSpc>
            </a:pPr>
            <a:r>
              <a:rPr lang="en-US" dirty="0"/>
              <a:t>We need to make sure our X value is coded the correct way: as a “dummy” variable.</a:t>
            </a:r>
          </a:p>
          <a:p>
            <a:pPr>
              <a:lnSpc>
                <a:spcPct val="120000"/>
              </a:lnSpc>
            </a:pPr>
            <a:r>
              <a:rPr lang="en-US" dirty="0"/>
              <a:t>Some coding guidelines to make interpretation easier: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“baseline” category should be coded 0.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“other” category should be coded 1, which makes a 1-unit difference in X between the two groups.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06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Here we create our new dummy-coded variable for sex, then verify that it was coded as we wanted</a:t>
            </a:r>
          </a:p>
          <a:p>
            <a:pPr>
              <a:lnSpc>
                <a:spcPct val="120000"/>
              </a:lnSpc>
            </a:pPr>
            <a:r>
              <a:rPr lang="en-US" dirty="0"/>
              <a:t>Next, we plot HDL vs. sex</a:t>
            </a:r>
          </a:p>
          <a:p>
            <a:pPr>
              <a:lnSpc>
                <a:spcPct val="120000"/>
              </a:lnSpc>
            </a:pPr>
            <a:r>
              <a:rPr lang="en-US" dirty="0"/>
              <a:t>What would happen if we tried to fit a regression line through this?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chol$sex01 &lt;- </a:t>
            </a:r>
            <a:r>
              <a:rPr lang="en-US" sz="1600" dirty="0" err="1">
                <a:latin typeface="Consolas" panose="020B0609020204030204" pitchFamily="49" charset="0"/>
              </a:rPr>
              <a:t>chol$sex</a:t>
            </a:r>
            <a:r>
              <a:rPr lang="en-US" sz="1600" dirty="0">
                <a:latin typeface="Consolas" panose="020B0609020204030204" pitchFamily="49" charset="0"/>
              </a:rPr>
              <a:t> –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table(chol$sex01)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(x=sex01,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3977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888037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Run the regression of HDL vs. sex. What are the coefficients?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value of the y-intercept, and what is its interpretation?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value of the slope and what is its interpretation?</a:t>
            </a:r>
          </a:p>
          <a:p>
            <a:pPr>
              <a:lnSpc>
                <a:spcPct val="120000"/>
              </a:lnSpc>
            </a:pPr>
            <a:r>
              <a:rPr lang="en-US" dirty="0"/>
              <a:t>What would be the value of the slope if there were no difference in HDL between males and females?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D43AF-1EA4-4C15-B154-2D73145E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37" y="1930400"/>
            <a:ext cx="5110163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6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t-test and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D3490-CEAA-45BC-8817-1998675755B8}"/>
              </a:ext>
            </a:extLst>
          </p:cNvPr>
          <p:cNvSpPr txBox="1"/>
          <p:nvPr/>
        </p:nvSpPr>
        <p:spPr>
          <a:xfrm>
            <a:off x="247650" y="1690688"/>
            <a:ext cx="57340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t.test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</a:t>
            </a:r>
            <a:r>
              <a:rPr lang="en-US" sz="1400" dirty="0" err="1">
                <a:latin typeface="Consolas" panose="020B0609020204030204" pitchFamily="49" charset="0"/>
              </a:rPr>
              <a:t>var.equal</a:t>
            </a:r>
            <a:r>
              <a:rPr lang="en-US" sz="1400" dirty="0">
                <a:latin typeface="Consolas" panose="020B0609020204030204" pitchFamily="49" charset="0"/>
              </a:rPr>
              <a:t>=T,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Two Sample t-test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data: 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by gender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t = 3.1333</a:t>
            </a:r>
            <a:r>
              <a:rPr lang="en-US" sz="1400" dirty="0">
                <a:latin typeface="Consolas" panose="020B0609020204030204" pitchFamily="49" charset="0"/>
              </a:rPr>
              <a:t>, df = 186, p-value =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0.002009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alternative hypothesis: true difference in means is not equal to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95 percent confidence interval: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1.855813 8.165463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sample estimates: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mean in group Female   mean in group Male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51.22340</a:t>
            </a:r>
            <a:r>
              <a:rPr lang="en-US" sz="1400" dirty="0">
                <a:latin typeface="Consolas" panose="020B0609020204030204" pitchFamily="49" charset="0"/>
              </a:rPr>
              <a:t>             46.21277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3E888-0100-4699-8D98-27FA722A6DE1}"/>
              </a:ext>
            </a:extLst>
          </p:cNvPr>
          <p:cNvSpPr txBox="1"/>
          <p:nvPr/>
        </p:nvSpPr>
        <p:spPr>
          <a:xfrm>
            <a:off x="5981700" y="1762195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hdl~gender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-19.223  -9.213  -1.223   6.779  26.777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(Intercept)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51.223</a:t>
            </a:r>
            <a:r>
              <a:rPr lang="en-US" sz="1400" dirty="0">
                <a:latin typeface="Consolas" panose="020B0609020204030204" pitchFamily="49" charset="0"/>
              </a:rPr>
              <a:t>      1.131  45.299  &lt; 2e-16 ***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genderMale</a:t>
            </a:r>
            <a:r>
              <a:rPr lang="en-US" sz="1400" dirty="0">
                <a:latin typeface="Consolas" panose="020B0609020204030204" pitchFamily="49" charset="0"/>
              </a:rPr>
              <a:t>    -5.011      1.599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-3.133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0.00201</a:t>
            </a:r>
            <a:r>
              <a:rPr lang="en-US" sz="1400" dirty="0">
                <a:latin typeface="Consolas" panose="020B0609020204030204" pitchFamily="49" charset="0"/>
              </a:rPr>
              <a:t> **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Residual standard error: 10.96 on 186 degrees of freedom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Multiple R-squared:  0.05014,	Adjusted R-squared:  0.04503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F-statistic: 9.818 on 1 and 186 DF,  p-value: 0.002009</a:t>
            </a:r>
          </a:p>
        </p:txBody>
      </p:sp>
    </p:spTree>
    <p:extLst>
      <p:ext uri="{BB962C8B-B14F-4D97-AF65-F5344CB8AC3E}">
        <p14:creationId xmlns:p14="http://schemas.microsoft.com/office/powerpoint/2010/main" val="30847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Just so we know…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B87F0-5950-40EF-B245-27D881D7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2527300"/>
            <a:ext cx="601345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Is cholesterol correlated with age?</a:t>
            </a:r>
          </a:p>
          <a:p>
            <a:r>
              <a:rPr lang="en-US" dirty="0"/>
              <a:t>Using cholesterol dataset (</a:t>
            </a:r>
            <a:r>
              <a:rPr lang="en-US" dirty="0" err="1"/>
              <a:t>chol.csv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cor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chol$age</a:t>
            </a:r>
            <a:r>
              <a:rPr lang="en-US" sz="2000" dirty="0">
                <a:latin typeface="Courier" pitchFamily="2" charset="0"/>
              </a:rPr>
              <a:t>, use="complete")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cor.test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chol$age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dirty="0"/>
              <a:t>We need to deal with any “NA” (missing values) in the dataset</a:t>
            </a:r>
          </a:p>
          <a:p>
            <a:r>
              <a:rPr lang="en-US" dirty="0" err="1"/>
              <a:t>cor.test</a:t>
            </a:r>
            <a:r>
              <a:rPr lang="en-US" dirty="0"/>
              <a:t> provides us a statistical test of whether the </a:t>
            </a:r>
            <a:r>
              <a:rPr lang="en-US" b="1" dirty="0"/>
              <a:t>populatio</a:t>
            </a:r>
            <a:r>
              <a:rPr lang="en-US" dirty="0"/>
              <a:t>n correlation is zero.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2000" dirty="0">
                <a:latin typeface="Courier" pitchFamily="2" charset="0"/>
              </a:rPr>
              <a:t>Pearson's product-moment correlation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data:  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chol$age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 = 2.9345, df = 186, p-value = 0.003761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alternative hypothesis: true correlation is not equal to 0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0.0693328 0.3431363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sample estimates: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</a:t>
            </a:r>
            <a:r>
              <a:rPr lang="en-US" sz="2000" dirty="0" err="1">
                <a:latin typeface="Courier" pitchFamily="2" charset="0"/>
              </a:rPr>
              <a:t>cor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0.2103558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for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hypothesis test for a correlation is: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𝜌=0  vs H</a:t>
                </a:r>
                <a:r>
                  <a:rPr lang="en-US" baseline="-25000" dirty="0"/>
                  <a:t>1</a:t>
                </a:r>
                <a:r>
                  <a:rPr lang="en-US" dirty="0"/>
                  <a:t>: 𝜌≠0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p-value of 0.004 for the test of 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=0 for the correlation between </a:t>
                </a:r>
                <a:r>
                  <a:rPr lang="en-US" dirty="0" err="1"/>
                  <a:t>chol</a:t>
                </a:r>
                <a:r>
                  <a:rPr lang="en-US" dirty="0"/>
                  <a:t> and age was obtained from the following test-statistic (where r is correlation and N is the sample size of the complete pairs)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=0.2104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188−2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0.2104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=2.93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21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use ggplot2’s MPG data set to examine the correlation between engine displacement and city MPG in cars.</a:t>
            </a:r>
          </a:p>
          <a:p>
            <a:pPr>
              <a:lnSpc>
                <a:spcPct val="120000"/>
              </a:lnSpc>
            </a:pPr>
            <a:r>
              <a:rPr lang="en-US" dirty="0"/>
              <a:t>Do you trust this correlation coefficient?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&gt; mpg &lt;- ggplot2::mpg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&gt; </a:t>
            </a:r>
            <a:r>
              <a:rPr lang="en-US" sz="1700" dirty="0" err="1">
                <a:latin typeface="Consolas" panose="020B0609020204030204" pitchFamily="49" charset="0"/>
              </a:rPr>
              <a:t>cor.test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</a:rPr>
              <a:t>mpg$cty</a:t>
            </a:r>
            <a:r>
              <a:rPr lang="en-US" sz="1700" dirty="0">
                <a:latin typeface="Consolas" panose="020B0609020204030204" pitchFamily="49" charset="0"/>
              </a:rPr>
              <a:t>, </a:t>
            </a:r>
            <a:r>
              <a:rPr lang="en-US" sz="1700" dirty="0" err="1">
                <a:latin typeface="Consolas" panose="020B0609020204030204" pitchFamily="49" charset="0"/>
              </a:rPr>
              <a:t>mpg$displ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	Pearson's product-moment correlation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data:  </a:t>
            </a:r>
            <a:r>
              <a:rPr lang="en-US" sz="1700" dirty="0" err="1">
                <a:latin typeface="Consolas" panose="020B0609020204030204" pitchFamily="49" charset="0"/>
              </a:rPr>
              <a:t>mpg$cty</a:t>
            </a:r>
            <a:r>
              <a:rPr lang="en-US" sz="1700" dirty="0">
                <a:latin typeface="Consolas" panose="020B0609020204030204" pitchFamily="49" charset="0"/>
              </a:rPr>
              <a:t> and </a:t>
            </a:r>
            <a:r>
              <a:rPr lang="en-US" sz="1700" dirty="0" err="1">
                <a:latin typeface="Consolas" panose="020B0609020204030204" pitchFamily="49" charset="0"/>
              </a:rPr>
              <a:t>mpg$displ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t = -20.205, df = 232, p-value &lt; 2.2e-16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alternative hypothesis: true correlation is not equal to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95 percent confidence interval: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-0.8406782 -0.7467508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sample estimates: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latin typeface="Consolas" panose="020B0609020204030204" pitchFamily="49" charset="0"/>
              </a:rPr>
              <a:t>cor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-0.798524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1524B-1B2B-4274-9D30-0AA5345F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03" y="2792413"/>
            <a:ext cx="4175334" cy="38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isn’t sufficient?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relationship between </a:t>
            </a:r>
            <a:r>
              <a:rPr lang="en-US" dirty="0" err="1"/>
              <a:t>cty</a:t>
            </a:r>
            <a:r>
              <a:rPr lang="en-US" dirty="0"/>
              <a:t> and </a:t>
            </a:r>
            <a:r>
              <a:rPr lang="en-US" dirty="0" err="1"/>
              <a:t>displ</a:t>
            </a:r>
            <a:r>
              <a:rPr lang="en-US" dirty="0"/>
              <a:t> isn’t linear!</a:t>
            </a:r>
          </a:p>
          <a:p>
            <a:pPr>
              <a:lnSpc>
                <a:spcPct val="120000"/>
              </a:lnSpc>
            </a:pPr>
            <a:r>
              <a:rPr lang="en-US" dirty="0"/>
              <a:t>What can we do?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Apply a transformation of some sort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a </a:t>
            </a:r>
            <a:r>
              <a:rPr lang="en-US" dirty="0" err="1"/>
              <a:t>nonparameteric</a:t>
            </a:r>
            <a:r>
              <a:rPr lang="en-US" dirty="0"/>
              <a:t> test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CFFB-59A7-4AD0-98F5-0C9423AE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09" y="2308301"/>
            <a:ext cx="4591797" cy="41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1587</TotalTime>
  <Words>3264</Words>
  <Application>Microsoft Macintosh PowerPoint</Application>
  <PresentationFormat>Widescreen</PresentationFormat>
  <Paragraphs>412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Courier</vt:lpstr>
      <vt:lpstr>Segoe UI</vt:lpstr>
      <vt:lpstr>Wingdings</vt:lpstr>
      <vt:lpstr>Office Theme</vt:lpstr>
      <vt:lpstr>LA’s BeST @ USC</vt:lpstr>
      <vt:lpstr>Correlation</vt:lpstr>
      <vt:lpstr>Pearson’s Correlation Coefficient</vt:lpstr>
      <vt:lpstr>Pearson’s Correlation Coefficient</vt:lpstr>
      <vt:lpstr>The Formula for r</vt:lpstr>
      <vt:lpstr>r in R</vt:lpstr>
      <vt:lpstr>Hypothesis Testing for Correlation</vt:lpstr>
      <vt:lpstr>MPG Data set</vt:lpstr>
      <vt:lpstr>What happens when r isn’t sufficient?</vt:lpstr>
      <vt:lpstr>Spearman’s Correlation Coefficient r_s</vt:lpstr>
      <vt:lpstr>Calculating r_s</vt:lpstr>
      <vt:lpstr>Comparing r_s with r</vt:lpstr>
      <vt:lpstr>Linear Relationships</vt:lpstr>
      <vt:lpstr>The Regression Line</vt:lpstr>
      <vt:lpstr>Predictions vs. Reality</vt:lpstr>
      <vt:lpstr>Predicting the Mean of Y</vt:lpstr>
      <vt:lpstr>Linear Regression in R</vt:lpstr>
      <vt:lpstr>Interpreting Linear Regression Output</vt:lpstr>
      <vt:lpstr>Interpreting Output</vt:lpstr>
      <vt:lpstr>Note on Extrapolation</vt:lpstr>
      <vt:lpstr>Note on Extrapolation</vt:lpstr>
      <vt:lpstr>Assumptions of Linear Regression</vt:lpstr>
      <vt:lpstr>Linearity</vt:lpstr>
      <vt:lpstr>Linearity</vt:lpstr>
      <vt:lpstr>Independence</vt:lpstr>
      <vt:lpstr>Normality</vt:lpstr>
      <vt:lpstr>Equality of Variances</vt:lpstr>
      <vt:lpstr>The Best Fit Line</vt:lpstr>
      <vt:lpstr>Finding the Best-Fit Line in R</vt:lpstr>
      <vt:lpstr>The Best Fit Line</vt:lpstr>
      <vt:lpstr>More Output Interpretation</vt:lpstr>
      <vt:lpstr>More Output Interpretation</vt:lpstr>
      <vt:lpstr>Coefficient of Determination</vt:lpstr>
      <vt:lpstr>Correlation vs. Regression</vt:lpstr>
      <vt:lpstr>Checking Assumptions</vt:lpstr>
      <vt:lpstr>Checking Linearity</vt:lpstr>
      <vt:lpstr>Checking Linearity</vt:lpstr>
      <vt:lpstr>Checking Normality</vt:lpstr>
      <vt:lpstr>Checking Normality</vt:lpstr>
      <vt:lpstr>Checking Homoscedasticity</vt:lpstr>
      <vt:lpstr>Checking Homoscedasticity</vt:lpstr>
      <vt:lpstr>When Assumptions Are Not Met</vt:lpstr>
      <vt:lpstr>Binary Predictors</vt:lpstr>
      <vt:lpstr>Binary Predictors</vt:lpstr>
      <vt:lpstr>Binary Predictors</vt:lpstr>
      <vt:lpstr>Binary Predictors</vt:lpstr>
      <vt:lpstr>Binary Predictors</vt:lpstr>
      <vt:lpstr>Comparing the t-test and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Kimberly Siegmund</cp:lastModifiedBy>
  <cp:revision>29</cp:revision>
  <dcterms:created xsi:type="dcterms:W3CDTF">2021-06-19T17:44:50Z</dcterms:created>
  <dcterms:modified xsi:type="dcterms:W3CDTF">2023-06-28T16:35:06Z</dcterms:modified>
</cp:coreProperties>
</file>