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50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64" r:id="rId11"/>
    <p:sldId id="267" r:id="rId12"/>
    <p:sldId id="268" r:id="rId13"/>
    <p:sldId id="269" r:id="rId14"/>
    <p:sldId id="270" r:id="rId15"/>
    <p:sldId id="271" r:id="rId16"/>
    <p:sldId id="276" r:id="rId17"/>
    <p:sldId id="272" r:id="rId18"/>
    <p:sldId id="273" r:id="rId19"/>
    <p:sldId id="305" r:id="rId20"/>
    <p:sldId id="275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19D2F4-BA77-44DB-B6B6-8048B57E05E3}">
          <p14:sldIdLst>
            <p14:sldId id="256"/>
          </p14:sldIdLst>
        </p14:section>
        <p14:section name="Correlation" id="{73725E44-3A1D-48D7-8AAA-19904A40FC50}">
          <p14:sldIdLst>
            <p14:sldId id="258"/>
            <p14:sldId id="259"/>
            <p14:sldId id="260"/>
            <p14:sldId id="261"/>
            <p14:sldId id="262"/>
            <p14:sldId id="263"/>
            <p14:sldId id="265"/>
            <p14:sldId id="266"/>
            <p14:sldId id="264"/>
            <p14:sldId id="267"/>
            <p14:sldId id="268"/>
          </p14:sldIdLst>
        </p14:section>
        <p14:section name="Regression: Introduction" id="{E32B823E-767B-49B0-8792-F1EEC1E292CE}">
          <p14:sldIdLst>
            <p14:sldId id="269"/>
            <p14:sldId id="270"/>
            <p14:sldId id="271"/>
            <p14:sldId id="276"/>
            <p14:sldId id="272"/>
            <p14:sldId id="273"/>
            <p14:sldId id="305"/>
            <p14:sldId id="275"/>
            <p14:sldId id="277"/>
          </p14:sldIdLst>
        </p14:section>
        <p14:section name="Regression: Assumptions" id="{3E77CBB3-2EA4-4916-8ABA-73949A6AC3A7}">
          <p14:sldIdLst>
            <p14:sldId id="278"/>
            <p14:sldId id="279"/>
            <p14:sldId id="280"/>
            <p14:sldId id="281"/>
            <p14:sldId id="282"/>
            <p14:sldId id="283"/>
          </p14:sldIdLst>
        </p14:section>
        <p14:section name="Regression: Best-Fit Line" id="{BAF0D26D-4056-4E6C-9CD4-BD908EF14ACD}">
          <p14:sldIdLst>
            <p14:sldId id="284"/>
            <p14:sldId id="285"/>
            <p14:sldId id="286"/>
            <p14:sldId id="287"/>
            <p14:sldId id="288"/>
            <p14:sldId id="289"/>
            <p14:sldId id="290"/>
          </p14:sldIdLst>
        </p14:section>
        <p14:section name="Checking Assumptions" id="{A7FF57B0-8237-476E-B1FB-1E1416F5F4AD}">
          <p14:sldIdLst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63"/>
  </p:normalViewPr>
  <p:slideViewPr>
    <p:cSldViewPr snapToGrid="0" snapToObjects="1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4" d="100"/>
          <a:sy n="94" d="100"/>
        </p:scale>
        <p:origin x="375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7591432-CBB7-384D-A97F-673ECC661E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F6CE5-02D6-6D4F-AD45-7844B411CE1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C7AE39-24BF-9046-BF66-BB2858E2304D}" type="datetimeFigureOut">
              <a:rPr lang="en-US" smtClean="0"/>
              <a:t>6/25/23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45E1F7-41DE-654A-918C-860256E539A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D8D32-797E-7941-8DCD-7AA2B43770C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5FAACD-045F-6042-AD24-A0A2B32F36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3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26BB7-C17D-364B-AFAE-2A13FAC2448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LA’s BEST @USC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800001-2C82-E944-9063-7C8D26F589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Directors: Kim </a:t>
            </a:r>
            <a:r>
              <a:rPr lang="en-US" dirty="0" err="1"/>
              <a:t>Siegmund</a:t>
            </a:r>
            <a:r>
              <a:rPr lang="en-US" dirty="0"/>
              <a:t> and Juan Pablo </a:t>
            </a:r>
            <a:r>
              <a:rPr lang="en-US" dirty="0" err="1"/>
              <a:t>Lewinger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07487-2ADB-C84F-A552-0F18CD840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62AEF-EE20-9E4F-9CA2-B848711B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CC1A90-0967-C84B-A715-B8EE33176B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6454" y="180919"/>
            <a:ext cx="2585546" cy="2585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753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8ACB8-DE30-2F4C-85D3-92382A52C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4D68B-CE47-2446-AFF5-29610007C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CFAF80-99F0-444D-8B88-E60757E7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3ABFB-72E0-1044-BDDA-6B26155A2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84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06B3-D7D4-2543-BB50-711F9DAD8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892BE-4D4E-DC41-A491-3265E387F6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F8AF-156B-C44D-880F-2BE09F9E2A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EB2060-AD1C-DA4E-9554-762835BFB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5704C1-6845-044B-BE32-E3337578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849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CF072-FE07-6A4E-97CF-C1F6359D4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CA002-15D7-8443-B81E-FDF75668F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2EA395-ADC2-EB44-A13A-A4B84AA4E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69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C0066B-3327-0049-A7E6-451D7F0C8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91FCA-1EEB-554C-8383-9E9579711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7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99F93E-C2EF-9542-812C-52B1B46EC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B4ECF2-7F93-0644-BD57-CACB184448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E35E0-13BC-E24F-8623-922E050175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F125C-4D7E-014E-A1BB-DCC9AAD098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7D920-50E5-B643-B166-E8706BE99AD6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 descr="A black and red text&#10;&#10;Description automatically generated with low confidence">
            <a:extLst>
              <a:ext uri="{FF2B5EF4-FFF2-40B4-BE49-F238E27FC236}">
                <a16:creationId xmlns:a16="http://schemas.microsoft.com/office/drawing/2014/main" id="{E3CB4A44-C0D0-B0FA-47FA-7BABC13B3384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108" y="6056226"/>
            <a:ext cx="864804" cy="759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592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svg"/><Relationship Id="rId5" Type="http://schemas.openxmlformats.org/officeDocument/2006/relationships/image" Target="../media/image43.png"/><Relationship Id="rId4" Type="http://schemas.openxmlformats.org/officeDocument/2006/relationships/image" Target="../media/image38.sv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svg"/><Relationship Id="rId5" Type="http://schemas.openxmlformats.org/officeDocument/2006/relationships/image" Target="../media/image37.png"/><Relationship Id="rId4" Type="http://schemas.openxmlformats.org/officeDocument/2006/relationships/image" Target="../media/image4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3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44.svg"/><Relationship Id="rId4" Type="http://schemas.openxmlformats.org/officeDocument/2006/relationships/image" Target="../media/image4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A8446-4BC8-0645-862D-31817EEC12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LA’s BEST @ USC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4C5722-7060-8F42-B407-A196418D1DD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4173219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Spearman’s Correlation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Doesn’t detect a “linear” relationship but, rather, a monotonic relationship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the relationship is truly linear,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more power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6394450" cy="5226050"/>
              </a:xfrm>
              <a:blipFill>
                <a:blip r:embed="rId3"/>
                <a:stretch>
                  <a:fillRect l="-1718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AE343E5C-367A-452C-8ADF-4841D7E22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5256" y="1849112"/>
            <a:ext cx="37528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540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Calculating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Compute by ranking all the scores from lowest to highest for X and Y separately, then calculate the difference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) between the ranked values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nary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&gt;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cor.test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mpg$cty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mpg$displ</a:t>
                </a:r>
                <a:r>
                  <a:rPr lang="en-US" sz="1600" dirty="0">
                    <a:latin typeface="Consolas" panose="020B0609020204030204" pitchFamily="49" charset="0"/>
                  </a:rPr>
                  <a:t>, method = "spearman"))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	Spearman's rank correlation rho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data: 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cty</a:t>
                </a:r>
                <a:r>
                  <a:rPr lang="en-US" sz="1600" dirty="0">
                    <a:latin typeface="Consolas" panose="020B0609020204030204" pitchFamily="49" charset="0"/>
                  </a:rPr>
                  <a:t> and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displ</a:t>
                </a: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S = 4016569, p-value &lt; 2.2e-16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alternative hypothesis: true rho is not equal to 0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sample estimates: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       rho 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-0.8809049 </a:t>
                </a:r>
              </a:p>
              <a:p>
                <a:pPr marL="0" indent="0">
                  <a:buNone/>
                </a:pPr>
                <a:endParaRPr lang="en-US" sz="1600" dirty="0">
                  <a:latin typeface="Consolas" panose="020B0609020204030204" pitchFamily="49" charset="0"/>
                </a:endParaRP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Warning message: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In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cor.test.default</a:t>
                </a:r>
                <a:r>
                  <a:rPr lang="en-US" sz="1600" dirty="0">
                    <a:latin typeface="Consolas" panose="020B0609020204030204" pitchFamily="49" charset="0"/>
                  </a:rPr>
                  <a:t>(</a:t>
                </a:r>
                <a:r>
                  <a:rPr lang="en-US" sz="1600" dirty="0" err="1">
                    <a:latin typeface="Consolas" panose="020B0609020204030204" pitchFamily="49" charset="0"/>
                  </a:rPr>
                  <a:t>cty</a:t>
                </a:r>
                <a:r>
                  <a:rPr lang="en-US" sz="1600" dirty="0">
                    <a:latin typeface="Consolas" panose="020B0609020204030204" pitchFamily="49" charset="0"/>
                  </a:rPr>
                  <a:t>, </a:t>
                </a:r>
                <a:r>
                  <a:rPr lang="en-US" sz="1600" dirty="0" err="1">
                    <a:latin typeface="Consolas" panose="020B0609020204030204" pitchFamily="49" charset="0"/>
                  </a:rPr>
                  <a:t>displ</a:t>
                </a:r>
                <a:r>
                  <a:rPr lang="en-US" sz="1600" dirty="0">
                    <a:latin typeface="Consolas" panose="020B0609020204030204" pitchFamily="49" charset="0"/>
                  </a:rPr>
                  <a:t>, method = "spearman") :</a:t>
                </a:r>
              </a:p>
              <a:p>
                <a:pPr marL="0" indent="0">
                  <a:buNone/>
                </a:pPr>
                <a:r>
                  <a:rPr lang="en-US" sz="1600" dirty="0">
                    <a:latin typeface="Consolas" panose="020B0609020204030204" pitchFamily="49" charset="0"/>
                  </a:rPr>
                  <a:t>  Cannot compute exact p-value with ties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3"/>
                <a:stretch>
                  <a:fillRect l="-664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29846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Comparing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In the MPG data set, because the relationship between </a:t>
                </a:r>
                <a:r>
                  <a:rPr lang="en-US" dirty="0" err="1"/>
                  <a:t>cty</a:t>
                </a:r>
                <a:r>
                  <a:rPr lang="en-US" dirty="0"/>
                  <a:t> and </a:t>
                </a:r>
                <a:r>
                  <a:rPr lang="en-US" dirty="0" err="1"/>
                  <a:t>displ</a:t>
                </a:r>
                <a:r>
                  <a:rPr lang="en-US" dirty="0"/>
                  <a:t> is monotonic yet nonlinear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=−0.88</m:t>
                    </m:r>
                  </m:oMath>
                </a14:m>
                <a:r>
                  <a:rPr lang="en-US" dirty="0"/>
                  <a:t> is higher in magnitude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=−0.80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Your Turn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Visually examine the relationship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in the CHOL data set. 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for these two variables and compare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20000"/>
                  </a:lnSpc>
                </a:pPr>
                <a:r>
                  <a:rPr lang="en-US" dirty="0"/>
                  <a:t>Which measure is higher, and why do you believe that measure is higher?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3"/>
                <a:stretch>
                  <a:fillRect l="-996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09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We’ve talked about how correlation can detect “linear” relationships…</a:t>
            </a:r>
          </a:p>
          <a:p>
            <a:pPr>
              <a:lnSpc>
                <a:spcPct val="120000"/>
              </a:lnSpc>
            </a:pPr>
            <a:r>
              <a:rPr lang="en-US" dirty="0"/>
              <a:t>While we will go into more detail about how to examine linearity, the relationship to the right just </a:t>
            </a:r>
            <a:r>
              <a:rPr lang="en-US" i="1" dirty="0"/>
              <a:t>looks</a:t>
            </a:r>
            <a:r>
              <a:rPr lang="en-US" dirty="0"/>
              <a:t> linear to us.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914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Regression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form of a regression line is: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𝛼 value is the y-intercept (i.e., the value of y when x=0).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𝛽 value is the slope (i.e., how much y increases when x increases by 1 unit).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233" r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7FFF21A8-3233-4446-A331-A40816ED8E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593" y="1489435"/>
            <a:ext cx="5033158" cy="4179918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14C86CF-1A3B-41B7-94DE-32473B7321F5}"/>
              </a:ext>
            </a:extLst>
          </p:cNvPr>
          <p:cNvSpPr/>
          <p:nvPr/>
        </p:nvSpPr>
        <p:spPr>
          <a:xfrm>
            <a:off x="142332" y="2267589"/>
            <a:ext cx="2308768" cy="615312"/>
          </a:xfrm>
          <a:prstGeom prst="round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/>
              <a:t>Take your pick. It’s just a difference in notation.</a:t>
            </a:r>
            <a:endParaRPr lang="en-US" sz="1600" dirty="0"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0718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Predictions vs. Reality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 lnSpcReduction="10000"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observed measurement </a:t>
                </a:r>
                <a:r>
                  <a:rPr lang="en-US" sz="2800" i="1" dirty="0" err="1">
                    <a:cs typeface="Segoe UI" panose="020B0502040204020203" pitchFamily="34" charset="0"/>
                  </a:rPr>
                  <a:t>y</a:t>
                </a:r>
                <a:r>
                  <a:rPr lang="en-US" sz="2800" i="1" baseline="-25000" dirty="0" err="1">
                    <a:cs typeface="Segoe UI" panose="020B0502040204020203" pitchFamily="34" charset="0"/>
                  </a:rPr>
                  <a:t>i</a:t>
                </a:r>
                <a:r>
                  <a:rPr lang="en-US" sz="2800" i="1" dirty="0">
                    <a:cs typeface="Segoe UI" panose="020B0502040204020203" pitchFamily="34" charset="0"/>
                  </a:rPr>
                  <a:t> </a:t>
                </a:r>
                <a:r>
                  <a:rPr lang="en-US" sz="2800" dirty="0">
                    <a:cs typeface="Segoe UI" panose="020B0502040204020203" pitchFamily="34" charset="0"/>
                  </a:rPr>
                  <a:t>does not fall on the regression line. There is always some error associated with these values; our model will never be perfect.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Our equation for somebody’s actual Y value is therefore: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sz="28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residual; the part of Y that is not explained by the regression line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2684" r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838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Predicting the Mean of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</p:spPr>
            <p:txBody>
              <a:bodyPr>
                <a:normAutofit/>
              </a:bodyPr>
              <a:lstStyle/>
              <a:p>
                <a:pPr>
                  <a:spcAft>
                    <a:spcPts val="1200"/>
                  </a:spcAft>
                </a:pPr>
                <a:r>
                  <a:rPr lang="en-US" sz="2800" dirty="0">
                    <a:cs typeface="Segoe UI" panose="020B0502040204020203" pitchFamily="34" charset="0"/>
                  </a:rPr>
                  <a:t>Each person’s score has some error associated </a:t>
                </a:r>
                <a:r>
                  <a:rPr lang="en-US" dirty="0">
                    <a:cs typeface="Segoe UI" panose="020B0502040204020203" pitchFamily="34" charset="0"/>
                  </a:rPr>
                  <a:t>with it, but when we predict a regression line we are actually fitting:</a:t>
                </a:r>
              </a:p>
              <a:p>
                <a:pPr marL="0" indent="0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𝐸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𝑌</m:t>
                          </m:r>
                        </m:e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0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>
                  <a:cs typeface="Segoe UI" panose="020B0502040204020203" pitchFamily="34" charset="0"/>
                </a:endParaRP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That is, we are fitting the expected value of Y given some X value</a:t>
                </a:r>
              </a:p>
              <a:p>
                <a:pPr>
                  <a:spcAft>
                    <a:spcPts val="1200"/>
                  </a:spcAft>
                </a:pPr>
                <a:r>
                  <a:rPr lang="en-US" dirty="0">
                    <a:cs typeface="Segoe UI" panose="020B0502040204020203" pitchFamily="34" charset="0"/>
                  </a:rPr>
                  <a:t>The expected value is the mean, so we are really predicting the mean of all Y values for any given X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5556250" cy="5226050"/>
              </a:xfrm>
              <a:blipFill>
                <a:blip r:embed="rId2"/>
                <a:stretch>
                  <a:fillRect l="-1976" t="-1984" r="-23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  <p:sp>
        <p:nvSpPr>
          <p:cNvPr id="7" name="Left Brace 6">
            <a:extLst>
              <a:ext uri="{FF2B5EF4-FFF2-40B4-BE49-F238E27FC236}">
                <a16:creationId xmlns:a16="http://schemas.microsoft.com/office/drawing/2014/main" id="{6814CFB6-1907-401F-8E44-8BCE4DB9DCC5}"/>
              </a:ext>
            </a:extLst>
          </p:cNvPr>
          <p:cNvSpPr/>
          <p:nvPr/>
        </p:nvSpPr>
        <p:spPr>
          <a:xfrm>
            <a:off x="9338527" y="3516351"/>
            <a:ext cx="118946" cy="349405"/>
          </a:xfrm>
          <a:prstGeom prst="leftBrace">
            <a:avLst/>
          </a:prstGeom>
          <a:ln w="381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097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How does stopping distance relate to speed in cars?</a:t>
            </a:r>
          </a:p>
          <a:p>
            <a:pPr>
              <a:lnSpc>
                <a:spcPct val="120000"/>
              </a:lnSpc>
            </a:pPr>
            <a:r>
              <a:rPr lang="en-US" dirty="0"/>
              <a:t>We will use the R data set “cars”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cars &lt;- data(cars)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</p:spTree>
    <p:extLst>
      <p:ext uri="{BB962C8B-B14F-4D97-AF65-F5344CB8AC3E}">
        <p14:creationId xmlns:p14="http://schemas.microsoft.com/office/powerpoint/2010/main" val="15209042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Linear Regression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852150" cy="5226050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&gt;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+   summary()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lm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(formula =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dist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~ speed, data = cars)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-29.069  -9.525  -2.272   9.215  43.201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            Estimate Std. Error t value </a:t>
            </a: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Pr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(Intercept) -17.5791     6.7584  -2.601   0.0123 *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speed         3.9324     0.4155   9.464 1.49e-12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 err="1">
                <a:latin typeface="Consolas" panose="020B0609020204030204" pitchFamily="49" charset="0"/>
                <a:cs typeface="Segoe UI" panose="020B0502040204020203" pitchFamily="34" charset="0"/>
              </a:rPr>
              <a:t>Signif</a:t>
            </a: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050" dirty="0">
              <a:latin typeface="Consolas" panose="020B0609020204030204" pitchFamily="49" charset="0"/>
              <a:cs typeface="Segoe UI" panose="020B0502040204020203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Residual standard error: 15.38 on 48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Multiple R-squared:  0.6511,	Adjusted R-squared:  0.6438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050" dirty="0">
                <a:latin typeface="Consolas" panose="020B0609020204030204" pitchFamily="49" charset="0"/>
                <a:cs typeface="Segoe UI" panose="020B0502040204020203" pitchFamily="34" charset="0"/>
              </a:rPr>
              <a:t>F-statistic: 89.57 on 1 and 48 DF,  p-value: 1.49e-12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997705-1F92-437A-8A1D-49BB7706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4275" y="1466850"/>
            <a:ext cx="5033158" cy="41799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/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2A73694B-2A97-473C-AB50-68F342BE65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044" y="5336309"/>
                <a:ext cx="550128" cy="509006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9F3159-8ED7-43C9-BF1D-897E1317A154}"/>
              </a:ext>
            </a:extLst>
          </p:cNvPr>
          <p:cNvCxnSpPr>
            <a:stCxn id="5" idx="0"/>
          </p:cNvCxnSpPr>
          <p:nvPr/>
        </p:nvCxnSpPr>
        <p:spPr>
          <a:xfrm flipV="1">
            <a:off x="955108" y="3500853"/>
            <a:ext cx="914399" cy="183545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/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b="0" i="1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b="0" dirty="0">
                    <a:latin typeface="Cambria Math" panose="0204050305040603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or</a:t>
                </a:r>
                <a:endParaRPr lang="en-US" b="0" i="1" dirty="0">
                  <a:latin typeface="Cambria Math" panose="020405030504060302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𝑆𝑃𝐸𝐸𝐷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B1605F8-DAC9-440D-8DCD-27FE966295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2980" y="5608488"/>
                <a:ext cx="1020725" cy="85782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112DF14-443E-4BE2-AF14-0072DD3E4C2F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2086349" y="3764588"/>
            <a:ext cx="36994" cy="18439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C35D26E-6A40-42EB-AABA-1ADD018CA74D}"/>
              </a:ext>
            </a:extLst>
          </p:cNvPr>
          <p:cNvSpPr/>
          <p:nvPr/>
        </p:nvSpPr>
        <p:spPr>
          <a:xfrm>
            <a:off x="2850547" y="5181974"/>
            <a:ext cx="3037030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Regression coefficients follow a t-distribution on 1 df.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9B8560E-0D21-437E-83C8-DDD28E0970B4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3618520" y="3766986"/>
            <a:ext cx="750542" cy="1414988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763258-C0D8-4FE4-BFCD-8E55DFB9328E}"/>
              </a:ext>
            </a:extLst>
          </p:cNvPr>
          <p:cNvSpPr/>
          <p:nvPr/>
        </p:nvSpPr>
        <p:spPr>
          <a:xfrm>
            <a:off x="4770477" y="2489159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E9DCB76-63EA-4D4C-B26F-1AFAD6BB0A91}"/>
              </a:ext>
            </a:extLst>
          </p:cNvPr>
          <p:cNvSpPr/>
          <p:nvPr/>
        </p:nvSpPr>
        <p:spPr>
          <a:xfrm>
            <a:off x="5550321" y="3085751"/>
            <a:ext cx="1091357" cy="525219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l-GR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β</a:t>
            </a:r>
            <a:r>
              <a:rPr lang="en-US" baseline="-250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=0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B3086DD-06AD-438E-9B0E-8B21647C94E6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4191407" y="2751769"/>
            <a:ext cx="579070" cy="76646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595694F-02FD-4561-918E-F69240BB2BB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425572" y="3348361"/>
            <a:ext cx="1124749" cy="30703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Graphic 14" descr="Help with solid fill">
            <a:extLst>
              <a:ext uri="{FF2B5EF4-FFF2-40B4-BE49-F238E27FC236}">
                <a16:creationId xmlns:a16="http://schemas.microsoft.com/office/drawing/2014/main" id="{30D804C1-FD40-483E-982B-0935B68064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106912" y="584531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346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4267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equation that describes the relationship between stopping distance and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Is stopping distance related to speed?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What is the predicted stopping distance for a car that is not moving?</a:t>
            </a:r>
          </a:p>
        </p:txBody>
      </p:sp>
    </p:spTree>
    <p:extLst>
      <p:ext uri="{BB962C8B-B14F-4D97-AF65-F5344CB8AC3E}">
        <p14:creationId xmlns:p14="http://schemas.microsoft.com/office/powerpoint/2010/main" val="71170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38850" cy="4351338"/>
          </a:xfrm>
        </p:spPr>
        <p:txBody>
          <a:bodyPr/>
          <a:lstStyle/>
          <a:p>
            <a:r>
              <a:rPr lang="en-US" dirty="0"/>
              <a:t>Consider the relationship between two random variables X and Y</a:t>
            </a:r>
          </a:p>
          <a:p>
            <a:r>
              <a:rPr lang="en-US" dirty="0"/>
              <a:t>How do we quantify the strength of the linear association between these two variables?</a:t>
            </a:r>
          </a:p>
          <a:p>
            <a:r>
              <a:rPr lang="en-US" dirty="0"/>
              <a:t>Example: both figures show an association between some X and Y, but the relationship seems to “fit better” in the top figure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8F2C78AA-ED68-4AFF-A007-DCF037B125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7" y="446359"/>
            <a:ext cx="3242001" cy="29826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48E589D9-260F-4A13-80D7-8758E9DAD9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4786" y="3429000"/>
            <a:ext cx="3242001" cy="2976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92950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didn’t observe any speed values lower than 4, or greater than 25 mph</a:t>
            </a:r>
          </a:p>
          <a:p>
            <a:pPr>
              <a:lnSpc>
                <a:spcPct val="120000"/>
              </a:lnSpc>
            </a:pPr>
            <a:r>
              <a:rPr lang="en-US" dirty="0"/>
              <a:t>When we perform a linear regression, we can only reasonably predict Y values across the range of X under study</a:t>
            </a:r>
          </a:p>
          <a:p>
            <a:pPr>
              <a:lnSpc>
                <a:spcPct val="120000"/>
              </a:lnSpc>
            </a:pPr>
            <a:r>
              <a:rPr lang="en-US" dirty="0"/>
              <a:t>This is because the relationship may be different (e.g., nonlinear) for X values not under study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EF9D7C-3818-4F2E-B010-0438EBDB0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4343" y="1466850"/>
            <a:ext cx="5033158" cy="4179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112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Extrapolation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If we observed more speeds – say up to 90mph, what do we observe?</a:t>
            </a:r>
          </a:p>
          <a:p>
            <a:pPr>
              <a:lnSpc>
                <a:spcPct val="120000"/>
              </a:lnSpc>
            </a:pPr>
            <a:r>
              <a:rPr lang="en-US" dirty="0"/>
              <a:t>Y does increase as X increases, but a straight line may not be the best way to fit this relationship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other ways to model this (e.g., variable transformations) that we will not discuss today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C2A48-0103-4399-8D02-BA5DBAFC6D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152" y="1348033"/>
            <a:ext cx="5498552" cy="456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276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Assumptions of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6235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A linear regression model is only valid if it satisfies certain assumptions</a:t>
            </a:r>
          </a:p>
          <a:p>
            <a:pPr>
              <a:lnSpc>
                <a:spcPct val="120000"/>
              </a:lnSpc>
            </a:pPr>
            <a:r>
              <a:rPr lang="en-US" dirty="0"/>
              <a:t>While mild violations of the assumptions are common, more serious violations can be a cause for concern</a:t>
            </a:r>
          </a:p>
          <a:p>
            <a:pPr>
              <a:lnSpc>
                <a:spcPct val="120000"/>
              </a:lnSpc>
            </a:pPr>
            <a:r>
              <a:rPr lang="en-US" dirty="0"/>
              <a:t>There are four assumptions of </a:t>
            </a:r>
            <a:r>
              <a:rPr lang="en-US" b="1" dirty="0" err="1"/>
              <a:t>LINEar</a:t>
            </a:r>
            <a:r>
              <a:rPr lang="en-US" dirty="0"/>
              <a:t> regression: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L</a:t>
            </a:r>
            <a:r>
              <a:rPr lang="en-US" dirty="0"/>
              <a:t>inearity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I</a:t>
            </a:r>
            <a:r>
              <a:rPr lang="en-US" dirty="0"/>
              <a:t>ndependence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N</a:t>
            </a:r>
            <a:r>
              <a:rPr lang="en-US" dirty="0"/>
              <a:t>ormality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b="1" dirty="0"/>
              <a:t>E</a:t>
            </a:r>
            <a:r>
              <a:rPr lang="en-US" dirty="0"/>
              <a:t>quality of variances</a:t>
            </a:r>
          </a:p>
        </p:txBody>
      </p:sp>
    </p:spTree>
    <p:extLst>
      <p:ext uri="{BB962C8B-B14F-4D97-AF65-F5344CB8AC3E}">
        <p14:creationId xmlns:p14="http://schemas.microsoft.com/office/powerpoint/2010/main" val="34011550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2100" y="365125"/>
            <a:ext cx="10515600" cy="1325563"/>
          </a:xfrm>
        </p:spPr>
        <p:txBody>
          <a:bodyPr/>
          <a:lstStyle/>
          <a:p>
            <a:r>
              <a:rPr lang="en-US" dirty="0"/>
              <a:t>Linearity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This one seems the most straightforward, but let’s think about it in greater detail…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If a relationship between X and Y is truly linear, then we can say the following: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That is, our regression line goes through the mean of Y across all X values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2100" y="1466850"/>
                <a:ext cx="6229350" cy="5137150"/>
              </a:xfrm>
              <a:blipFill>
                <a:blip r:embed="rId2"/>
                <a:stretch>
                  <a:fillRect l="-1761" t="-238" r="-28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2A81AF9-E372-4530-B451-1D36A17FA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7153" y="2099545"/>
            <a:ext cx="5327934" cy="35519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8D0F6B3-4090-5B46-B1F5-E48DC8C7ED62}"/>
              </a:ext>
            </a:extLst>
          </p:cNvPr>
          <p:cNvSpPr txBox="1"/>
          <p:nvPr/>
        </p:nvSpPr>
        <p:spPr>
          <a:xfrm rot="16200000">
            <a:off x="6592849" y="2690648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6993F3-5F49-A646-96FB-A63045698796}"/>
              </a:ext>
            </a:extLst>
          </p:cNvPr>
          <p:cNvSpPr txBox="1"/>
          <p:nvPr/>
        </p:nvSpPr>
        <p:spPr>
          <a:xfrm>
            <a:off x="10012090" y="5240129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2124429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5562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In these two cases, in which does the regression line appear to fit the mean of all the Y values for any given X?</a:t>
            </a:r>
          </a:p>
          <a:p>
            <a:pPr>
              <a:lnSpc>
                <a:spcPct val="120000"/>
              </a:lnSpc>
            </a:pPr>
            <a:r>
              <a:rPr lang="en-US" dirty="0"/>
              <a:t>A prediction at the orange circle on the bottom figure probably would not reflect the mean of Y at that X value – the residuals would likely be large here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BF420B-C7A6-4CE2-ADF0-8EB191CBB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2" y="265111"/>
            <a:ext cx="4714875" cy="3495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79695DF-A500-41BC-AA3C-D6F7E0572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7386" y="3311525"/>
            <a:ext cx="4619625" cy="3381375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F04BD5CF-6FA5-4A9F-8C82-115C1349DEA5}"/>
              </a:ext>
            </a:extLst>
          </p:cNvPr>
          <p:cNvSpPr/>
          <p:nvPr/>
        </p:nvSpPr>
        <p:spPr>
          <a:xfrm>
            <a:off x="9251794" y="442416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462A237-EB21-473E-A5B1-D359E93E55EE}"/>
              </a:ext>
            </a:extLst>
          </p:cNvPr>
          <p:cNvSpPr/>
          <p:nvPr/>
        </p:nvSpPr>
        <p:spPr>
          <a:xfrm>
            <a:off x="9251794" y="1577529"/>
            <a:ext cx="394010" cy="408878"/>
          </a:xfrm>
          <a:prstGeom prst="ellipse">
            <a:avLst/>
          </a:prstGeom>
          <a:noFill/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546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Conditional on X, the Y values should be statistically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That is, the error terms should be independent of one another</a:t>
            </a:r>
          </a:p>
          <a:p>
            <a:pPr>
              <a:lnSpc>
                <a:spcPct val="120000"/>
              </a:lnSpc>
            </a:pPr>
            <a:r>
              <a:rPr lang="en-US" dirty="0"/>
              <a:t>Do any of these situations violate the independence assumption? 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chart review of comorbidities of patients undergoing COVID treatment at LAC+USC hospital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 study on visual acuity at </a:t>
            </a:r>
            <a:r>
              <a:rPr lang="en-US" dirty="0" err="1"/>
              <a:t>Roski</a:t>
            </a:r>
            <a:r>
              <a:rPr lang="en-US" dirty="0"/>
              <a:t> Eye Institute where visual acuity was measured in the participants’ left and right eyes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relationship between BMI and exercise was assessed in children in which the entire family was recruited to the study</a:t>
            </a:r>
          </a:p>
        </p:txBody>
      </p:sp>
    </p:spTree>
    <p:extLst>
      <p:ext uri="{BB962C8B-B14F-4D97-AF65-F5344CB8AC3E}">
        <p14:creationId xmlns:p14="http://schemas.microsoft.com/office/powerpoint/2010/main" val="29359486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7915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For any value of X, Y has a normal distribution (i.e., Y|X ~ N)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if the residuals are normally distributed</a:t>
            </a:r>
          </a:p>
          <a:p>
            <a:pPr>
              <a:lnSpc>
                <a:spcPct val="120000"/>
              </a:lnSpc>
            </a:pPr>
            <a:r>
              <a:rPr lang="en-US" dirty="0"/>
              <a:t>Note that Y itself doesn’t need to be distributed normally!</a:t>
            </a:r>
          </a:p>
        </p:txBody>
      </p:sp>
    </p:spTree>
    <p:extLst>
      <p:ext uri="{BB962C8B-B14F-4D97-AF65-F5344CB8AC3E}">
        <p14:creationId xmlns:p14="http://schemas.microsoft.com/office/powerpoint/2010/main" val="4152371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of Variances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For any value of X, the variance of Y is constant </a:t>
                </a:r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(i.e.,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Segoe UI" panose="020B0502040204020203" pitchFamily="34" charset="0"/>
                    <a:cs typeface="Segoe UI" panose="020B0502040204020203" pitchFamily="34" charset="0"/>
                  </a:rPr>
                  <a:t>).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>
                    <a:cs typeface="Segoe UI" panose="020B0502040204020203" pitchFamily="34" charset="0"/>
                  </a:rPr>
                  <a:t>In the figure shown, the assumptions of normality and homoscedasticity are violated – why?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79150" cy="5226050"/>
              </a:xfrm>
              <a:blipFill>
                <a:blip r:embed="rId2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8018930C-5A3B-4122-9244-FCF438917F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075" y="3326498"/>
            <a:ext cx="5599849" cy="3516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0453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examine the relationship between BMI and triglycerides</a:t>
            </a:r>
          </a:p>
          <a:p>
            <a:pPr>
              <a:lnSpc>
                <a:spcPct val="120000"/>
              </a:lnSpc>
            </a:pPr>
            <a:r>
              <a:rPr lang="en-US" dirty="0"/>
              <a:t>We can have </a:t>
            </a:r>
            <a:r>
              <a:rPr lang="en-US" dirty="0" err="1"/>
              <a:t>ggplot</a:t>
            </a:r>
            <a:r>
              <a:rPr lang="en-US" dirty="0"/>
              <a:t> add the “best fit” line… but how is this line actually fit?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</a:t>
            </a:r>
            <a:r>
              <a:rPr lang="en-US" sz="1200" dirty="0" err="1">
                <a:latin typeface="Consolas" panose="020B0609020204030204" pitchFamily="49" charset="0"/>
              </a:rPr>
              <a:t>bmi_new</a:t>
            </a:r>
            <a:r>
              <a:rPr lang="en-US" sz="1200" dirty="0">
                <a:latin typeface="Consolas" panose="020B0609020204030204" pitchFamily="49" charset="0"/>
              </a:rPr>
              <a:t>, y=</a:t>
            </a:r>
            <a:r>
              <a:rPr lang="en-US" sz="1200" dirty="0" err="1">
                <a:latin typeface="Consolas" panose="020B0609020204030204" pitchFamily="49" charset="0"/>
              </a:rPr>
              <a:t>tg</a:t>
            </a:r>
            <a:r>
              <a:rPr lang="en-US" sz="1200" dirty="0">
                <a:latin typeface="Consolas" panose="020B0609020204030204" pitchFamily="49" charset="0"/>
              </a:rPr>
              <a:t>))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  </a:t>
            </a:r>
            <a:br>
              <a:rPr lang="en-US" sz="1200" dirty="0">
                <a:latin typeface="Consolas" panose="020B0609020204030204" pitchFamily="49" charset="0"/>
              </a:rPr>
            </a:br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(method="</a:t>
            </a:r>
            <a:r>
              <a:rPr lang="en-US" sz="1200" dirty="0" err="1">
                <a:latin typeface="Consolas" panose="020B0609020204030204" pitchFamily="49" charset="0"/>
              </a:rPr>
              <a:t>lm</a:t>
            </a:r>
            <a:r>
              <a:rPr lang="en-US" sz="1200" dirty="0">
                <a:latin typeface="Consolas" panose="020B0609020204030204" pitchFamily="49" charset="0"/>
              </a:rPr>
              <a:t>")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082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Best-Fit Line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</a:t>
                </a:r>
                <a:r>
                  <a:rPr lang="en-US" dirty="0" err="1"/>
                  <a:t>lm</a:t>
                </a:r>
                <a:r>
                  <a:rPr lang="en-US" dirty="0"/>
                  <a:t>() function performs least-squares regression to produce the estimates of interest: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general form is:</a:t>
                </a:r>
                <a:br>
                  <a:rPr lang="en-US" dirty="0"/>
                </a:br>
                <a:r>
                  <a:rPr lang="en-US" dirty="0" err="1">
                    <a:latin typeface="Consolas" panose="020B0609020204030204" pitchFamily="49" charset="0"/>
                  </a:rPr>
                  <a:t>modelname</a:t>
                </a:r>
                <a:r>
                  <a:rPr lang="en-US" dirty="0">
                    <a:latin typeface="Consolas" panose="020B0609020204030204" pitchFamily="49" charset="0"/>
                  </a:rPr>
                  <a:t> &lt;- </a:t>
                </a:r>
                <a:r>
                  <a:rPr lang="en-US" dirty="0" err="1">
                    <a:latin typeface="Consolas" panose="020B0609020204030204" pitchFamily="49" charset="0"/>
                  </a:rPr>
                  <a:t>lm</a:t>
                </a:r>
                <a:r>
                  <a:rPr lang="en-US" dirty="0">
                    <a:latin typeface="Consolas" panose="020B0609020204030204" pitchFamily="49" charset="0"/>
                  </a:rPr>
                  <a:t>(</a:t>
                </a:r>
                <a:r>
                  <a:rPr lang="en-US" dirty="0" err="1">
                    <a:latin typeface="Consolas" panose="020B0609020204030204" pitchFamily="49" charset="0"/>
                  </a:rPr>
                  <a:t>y~x</a:t>
                </a:r>
                <a:r>
                  <a:rPr lang="en-US" dirty="0">
                    <a:latin typeface="Consolas" panose="020B0609020204030204" pitchFamily="49" charset="0"/>
                  </a:rPr>
                  <a:t>, data=</a:t>
                </a:r>
                <a:r>
                  <a:rPr lang="en-US" dirty="0" err="1">
                    <a:latin typeface="Consolas" panose="020B0609020204030204" pitchFamily="49" charset="0"/>
                  </a:rPr>
                  <a:t>dataname</a:t>
                </a:r>
                <a:r>
                  <a:rPr lang="en-US" dirty="0">
                    <a:latin typeface="Consolas" panose="020B0609020204030204" pitchFamily="49" charset="0"/>
                  </a:rPr>
                  <a:t>)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resulting model data can be retrieved and includes: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coefficients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>
                    <a:latin typeface="Consolas" panose="020B0609020204030204" pitchFamily="49" charset="0"/>
                  </a:rPr>
                  <a:t>residuals</a:t>
                </a:r>
              </a:p>
              <a:p>
                <a:pPr lvl="1">
                  <a:lnSpc>
                    <a:spcPct val="120000"/>
                  </a:lnSpc>
                </a:pPr>
                <a:r>
                  <a:rPr lang="en-US" dirty="0" err="1">
                    <a:latin typeface="Consolas" panose="020B0609020204030204" pitchFamily="49" charset="0"/>
                  </a:rPr>
                  <a:t>fitted.values</a:t>
                </a:r>
                <a:endParaRPr lang="en-US" dirty="0">
                  <a:latin typeface="Consolas" panose="020B0609020204030204" pitchFamily="49" charset="0"/>
                </a:endParaRPr>
              </a:p>
              <a:p>
                <a:pPr>
                  <a:lnSpc>
                    <a:spcPct val="120000"/>
                  </a:lnSpc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 t="-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5792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</p:spPr>
            <p:txBody>
              <a:bodyPr/>
              <a:lstStyle/>
              <a:p>
                <a:r>
                  <a:rPr lang="en-US" dirty="0"/>
                  <a:t>A measure of the </a:t>
                </a:r>
                <a:r>
                  <a:rPr lang="en-US" b="1" dirty="0"/>
                  <a:t>direction</a:t>
                </a:r>
                <a:r>
                  <a:rPr lang="en-US" dirty="0"/>
                  <a:t> (positive or negative) and </a:t>
                </a:r>
                <a:r>
                  <a:rPr lang="en-US" b="1" dirty="0"/>
                  <a:t>strength</a:t>
                </a:r>
                <a:r>
                  <a:rPr lang="en-US" dirty="0"/>
                  <a:t> of a </a:t>
                </a:r>
                <a:r>
                  <a:rPr lang="en-US" b="1" dirty="0"/>
                  <a:t>linear</a:t>
                </a:r>
                <a:r>
                  <a:rPr lang="en-US" dirty="0"/>
                  <a:t> relationship between X and Y. </a:t>
                </a:r>
              </a:p>
              <a:p>
                <a:r>
                  <a:rPr lang="en-US" dirty="0"/>
                  <a:t>We typically call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has no units,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 value of -1 is a perfect negative correlation, a value of +1 is a perfect positive correlation, and a value of 0 means there is no relationship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31500" cy="4351338"/>
              </a:xfrm>
              <a:blipFill>
                <a:blip r:embed="rId2"/>
                <a:stretch>
                  <a:fillRect l="-102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32489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Best Fit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Your Turn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Find the best-fit line by using the </a:t>
            </a:r>
            <a:r>
              <a:rPr lang="en-US" dirty="0" err="1"/>
              <a:t>lm</a:t>
            </a:r>
            <a:r>
              <a:rPr lang="en-US" dirty="0"/>
              <a:t>() function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Write the best-fit equation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Interpret the parameter estimates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FB6D10-B212-4CE4-8629-3D5D37DB5A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4264" y="3067050"/>
            <a:ext cx="4850186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469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model1 &lt;- </a:t>
            </a: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data=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summary(model1)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Call: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lm</a:t>
            </a:r>
            <a:r>
              <a:rPr lang="en-US" sz="1100" dirty="0">
                <a:latin typeface="Consolas" panose="020B0609020204030204" pitchFamily="49" charset="0"/>
              </a:rPr>
              <a:t>(formula =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r>
              <a:rPr lang="en-US" sz="1100" dirty="0">
                <a:latin typeface="Consolas" panose="020B0609020204030204" pitchFamily="49" charset="0"/>
              </a:rPr>
              <a:t> ~ </a:t>
            </a: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, data = </a:t>
            </a:r>
            <a:r>
              <a:rPr lang="en-US" sz="1100" dirty="0" err="1">
                <a:latin typeface="Consolas" panose="020B0609020204030204" pitchFamily="49" charset="0"/>
              </a:rPr>
              <a:t>chol</a:t>
            </a:r>
            <a:r>
              <a:rPr lang="en-US" sz="11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Min      1Q  Median      3Q     Max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-67.135 -25.703  -6.967  14.450 216.508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Coefficients: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(&gt;|t|)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(Intercept)   4.1458    12.9107   0.321    0.748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  3.4544     0.5774   5.983  1.1e-08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 standard error: 40.12 on 186 degrees of freedom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Multiple R-squared:  0.1614,	Adjusted R-squared:  0.1569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F-statistic: 35.79 on 1 and 186 DF,  p-value: 1.104e-08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&gt; </a:t>
            </a:r>
            <a:r>
              <a:rPr lang="en-US" sz="1100" dirty="0" err="1">
                <a:latin typeface="Consolas" panose="020B0609020204030204" pitchFamily="49" charset="0"/>
              </a:rPr>
              <a:t>anova</a:t>
            </a:r>
            <a:r>
              <a:rPr lang="en-US" sz="1100" dirty="0">
                <a:latin typeface="Consolas" panose="020B0609020204030204" pitchFamily="49" charset="0"/>
              </a:rPr>
              <a:t>(model1)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Analysis of Variance Table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Response: </a:t>
            </a:r>
            <a:r>
              <a:rPr lang="en-US" sz="1100" dirty="0" err="1">
                <a:latin typeface="Consolas" panose="020B0609020204030204" pitchFamily="49" charset="0"/>
              </a:rPr>
              <a:t>tg</a:t>
            </a:r>
            <a:endParaRPr lang="en-US" sz="11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           Df Sum Sq Mean Sq F value    </a:t>
            </a:r>
            <a:r>
              <a:rPr lang="en-US" sz="1100" dirty="0" err="1">
                <a:latin typeface="Consolas" panose="020B0609020204030204" pitchFamily="49" charset="0"/>
              </a:rPr>
              <a:t>Pr</a:t>
            </a:r>
            <a:r>
              <a:rPr lang="en-US" sz="1100" dirty="0">
                <a:latin typeface="Consolas" panose="020B0609020204030204" pitchFamily="49" charset="0"/>
              </a:rPr>
              <a:t>(&gt;F)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bmi_new</a:t>
            </a:r>
            <a:r>
              <a:rPr lang="en-US" sz="1100" dirty="0">
                <a:latin typeface="Consolas" panose="020B0609020204030204" pitchFamily="49" charset="0"/>
              </a:rPr>
              <a:t>     1  57612   57612  35.794 1.104e-08 ***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Residuals 186 299380    1610                   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>
                <a:latin typeface="Consolas" panose="020B0609020204030204" pitchFamily="49" charset="0"/>
              </a:rPr>
              <a:t>---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100" dirty="0" err="1">
                <a:latin typeface="Consolas" panose="020B0609020204030204" pitchFamily="49" charset="0"/>
              </a:rPr>
              <a:t>Signif</a:t>
            </a:r>
            <a:r>
              <a:rPr lang="en-US" sz="11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0F5CF6F-9A71-42E5-A885-A7C291538B68}"/>
              </a:ext>
            </a:extLst>
          </p:cNvPr>
          <p:cNvSpPr/>
          <p:nvPr/>
        </p:nvSpPr>
        <p:spPr>
          <a:xfrm>
            <a:off x="4736497" y="1589699"/>
            <a:ext cx="4324953" cy="857826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This gives information about the residuals. Remember: we want them to be normally distributed with mean 0.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8F673A0-FDBE-4ED1-9AF6-5E5B2670C1AE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10001" y="2018612"/>
            <a:ext cx="926496" cy="7738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/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tabLst>
                    <a:tab pos="228600" algn="l"/>
                    <a:tab pos="4572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sz="1600" b="0" i="1" smtClean="0"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sz="1600" b="0" dirty="0">
                  <a:latin typeface="+mj-lt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484DC1E1-2C08-46EC-9251-00C69D46CF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648" y="2757109"/>
                <a:ext cx="2578703" cy="428913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CDE46E-C605-45BE-9866-BD2BC57200A9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2501900" y="2971566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1A41931-AD5B-4DEE-BB20-52A51BE41810}"/>
              </a:ext>
            </a:extLst>
          </p:cNvPr>
          <p:cNvSpPr/>
          <p:nvPr/>
        </p:nvSpPr>
        <p:spPr>
          <a:xfrm>
            <a:off x="5365448" y="3630981"/>
            <a:ext cx="2578703" cy="42891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???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A6417D9-415D-44E4-B5F5-396728702E8A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3060700" y="3845438"/>
            <a:ext cx="2304748" cy="700413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F72C5C6-E2D2-44D5-874A-793F85F3B07E}"/>
              </a:ext>
            </a:extLst>
          </p:cNvPr>
          <p:cNvSpPr/>
          <p:nvPr/>
        </p:nvSpPr>
        <p:spPr>
          <a:xfrm>
            <a:off x="6096000" y="438423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explained by the regression line/model.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F02202A-7529-4116-955A-29386AFEC0A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2406650" y="4684275"/>
            <a:ext cx="3689350" cy="1252975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0BE0B68-685A-4CBB-B9F7-79DA07045FC4}"/>
              </a:ext>
            </a:extLst>
          </p:cNvPr>
          <p:cNvSpPr/>
          <p:nvPr/>
        </p:nvSpPr>
        <p:spPr>
          <a:xfrm>
            <a:off x="6425898" y="5141075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Sum of squares that hasn’t been explained (residuals).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73B93C8-F309-42EB-A7C8-6BC7FE40D809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2501900" y="5441112"/>
            <a:ext cx="3923998" cy="652902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69FC3C1-61A4-43B5-B714-DDDCC77C0E1F}"/>
              </a:ext>
            </a:extLst>
          </p:cNvPr>
          <p:cNvSpPr/>
          <p:nvPr/>
        </p:nvSpPr>
        <p:spPr>
          <a:xfrm>
            <a:off x="6559700" y="5916987"/>
            <a:ext cx="4959200" cy="719422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So—how much of the data (variation in Y values) has been explained by our model?</a:t>
            </a:r>
          </a:p>
        </p:txBody>
      </p:sp>
    </p:spTree>
    <p:extLst>
      <p:ext uri="{BB962C8B-B14F-4D97-AF65-F5344CB8AC3E}">
        <p14:creationId xmlns:p14="http://schemas.microsoft.com/office/powerpoint/2010/main" val="3292434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Output Interpretation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=4.15+3.45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Slope – </a:t>
                </a:r>
                <a:r>
                  <a:rPr lang="en-US" dirty="0"/>
                  <a:t>For each 1-unit increase in BMI, the value of triglycerides is expected to increase by 3.45.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Intercept – </a:t>
                </a:r>
                <a:r>
                  <a:rPr lang="en-US" dirty="0"/>
                  <a:t>When BMI=0, the expected value of triglycerides is 4.15 (not very helpful here).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36C33B75-2029-4CCE-AB04-57C54E57F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769600" cy="5226050"/>
              </a:xfrm>
              <a:blipFill>
                <a:blip r:embed="rId2"/>
                <a:stretch>
                  <a:fillRect l="-1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8652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Coefficient of Determination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the amount of variation in Y explained by the model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It is closely associated with the correlation coefficient – it is literally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Larger values indicate that our model fits better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In our example, 16.1% of the variation in triglycerides is explained by BMI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233" r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0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Correlation vs.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Correlation Coefficient: </a:t>
                </a:r>
                <a:r>
                  <a:rPr lang="en-US" dirty="0"/>
                  <a:t>how strongly two variables are related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Regression Coefficients: </a:t>
                </a:r>
                <a:r>
                  <a:rPr lang="en-US" dirty="0"/>
                  <a:t>the nature of how two variables are related.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Note: the hypothesis tests for correlation and regression are equivalent!</a:t>
                </a:r>
              </a:p>
              <a:p>
                <a:pPr>
                  <a:lnSpc>
                    <a:spcPct val="12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correlation coefficient = 0)</a:t>
                </a:r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(The population regression slope = 0)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And the two measures are closely related: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  <m:acc>
                        <m:accPr>
                          <m:chr m:val="̂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0998200" cy="5226050"/>
              </a:xfrm>
              <a:blipFill>
                <a:blip r:embed="rId2"/>
                <a:stretch>
                  <a:fillRect l="-998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3283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Assumptions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go back to our example and check the assumptions of linear regression</a:t>
            </a:r>
          </a:p>
        </p:txBody>
      </p:sp>
    </p:spTree>
    <p:extLst>
      <p:ext uri="{BB962C8B-B14F-4D97-AF65-F5344CB8AC3E}">
        <p14:creationId xmlns:p14="http://schemas.microsoft.com/office/powerpoint/2010/main" val="20628767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vs. the fitted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We want to see that there is no pattern evident in this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911137-35E8-4A20-B0D4-0A9F874CB0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8672" y="3040933"/>
            <a:ext cx="6844728" cy="3334360"/>
          </a:xfrm>
          <a:prstGeom prst="rect">
            <a:avLst/>
          </a:prstGeom>
        </p:spPr>
      </p:pic>
      <p:pic>
        <p:nvPicPr>
          <p:cNvPr id="5" name="Graphic 4" descr="Close">
            <a:extLst>
              <a:ext uri="{FF2B5EF4-FFF2-40B4-BE49-F238E27FC236}">
                <a16:creationId xmlns:a16="http://schemas.microsoft.com/office/drawing/2014/main" id="{5B086CD3-01B7-46A0-861D-2FA960F4CD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66200" y="3277394"/>
            <a:ext cx="914400" cy="914400"/>
          </a:xfrm>
          <a:prstGeom prst="rect">
            <a:avLst/>
          </a:prstGeom>
        </p:spPr>
      </p:pic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865C9A6F-4BCD-48D8-BD94-9209D4E7AD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4605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3752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Linearity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Does it seem like there is a pattern evident?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2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latin typeface="Consolas" panose="020B0609020204030204" pitchFamily="49" charset="0"/>
              </a:rPr>
              <a:t>chol</a:t>
            </a:r>
            <a:r>
              <a:rPr lang="en-US" sz="12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ggplot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aes</a:t>
            </a:r>
            <a:r>
              <a:rPr lang="en-US" sz="12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geom_point</a:t>
            </a:r>
            <a:r>
              <a:rPr lang="en-US" sz="12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200" dirty="0">
                <a:latin typeface="Consolas" panose="020B0609020204030204" pitchFamily="49" charset="0"/>
              </a:rPr>
              <a:t>+   </a:t>
            </a:r>
            <a:r>
              <a:rPr lang="en-US" sz="1200" dirty="0" err="1">
                <a:latin typeface="Consolas" panose="020B0609020204030204" pitchFamily="49" charset="0"/>
              </a:rPr>
              <a:t>geom_smooth</a:t>
            </a:r>
            <a:r>
              <a:rPr lang="en-US" sz="12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97904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(x=model1$fitted.values,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(sample=model1$residuals))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</a:t>
            </a:r>
            <a:r>
              <a:rPr lang="en-US" sz="16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+   </a:t>
            </a:r>
            <a:r>
              <a:rPr lang="en-US" sz="1600" dirty="0" err="1">
                <a:latin typeface="Consolas" panose="020B0609020204030204" pitchFamily="49" charset="0"/>
              </a:rPr>
              <a:t>geom_qq_line</a:t>
            </a:r>
            <a:r>
              <a:rPr lang="en-US" sz="1600" dirty="0">
                <a:latin typeface="Consolas" panose="020B0609020204030204" pitchFamily="49" charset="0"/>
              </a:rPr>
              <a:t>()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&gt; summary(model1$residuals)</a:t>
            </a: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B79729B-4E26-4678-90AC-D1633FFA9238}"/>
              </a:ext>
            </a:extLst>
          </p:cNvPr>
          <p:cNvSpPr/>
          <p:nvPr/>
        </p:nvSpPr>
        <p:spPr>
          <a:xfrm>
            <a:off x="8045450" y="2980888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a normal distribution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65E38B2-3A98-45FA-A27C-16800700D373}"/>
              </a:ext>
            </a:extLst>
          </p:cNvPr>
          <p:cNvSpPr/>
          <p:nvPr/>
        </p:nvSpPr>
        <p:spPr>
          <a:xfrm>
            <a:off x="6000750" y="4236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points that align with the line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E94DC0E-9573-47A8-A69F-8F50E31A04CA}"/>
              </a:ext>
            </a:extLst>
          </p:cNvPr>
          <p:cNvSpPr/>
          <p:nvPr/>
        </p:nvSpPr>
        <p:spPr>
          <a:xfrm>
            <a:off x="4248150" y="5252821"/>
            <a:ext cx="2768902" cy="600073"/>
          </a:xfrm>
          <a:prstGeom prst="round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tabLst>
                <a:tab pos="228600" algn="l"/>
                <a:tab pos="457200" algn="l"/>
              </a:tabLst>
            </a:pPr>
            <a:r>
              <a:rPr lang="en-US" sz="1600" b="0" dirty="0"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Look for mean roughly equal to the median</a:t>
            </a:r>
          </a:p>
        </p:txBody>
      </p:sp>
    </p:spTree>
    <p:extLst>
      <p:ext uri="{BB962C8B-B14F-4D97-AF65-F5344CB8AC3E}">
        <p14:creationId xmlns:p14="http://schemas.microsoft.com/office/powerpoint/2010/main" val="23538493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Normality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a histogram of the residuals, a QQ plot, and get diagnostics on the residuals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7" name="Picture 2" descr="normal q-q plot regression interpretation">
            <a:extLst>
              <a:ext uri="{FF2B5EF4-FFF2-40B4-BE49-F238E27FC236}">
                <a16:creationId xmlns:a16="http://schemas.microsoft.com/office/drawing/2014/main" id="{B7D9BFB4-F002-46F5-9F09-8AD8C04A97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2652" y="2935566"/>
            <a:ext cx="6886696" cy="3371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9461A43-1FC4-4419-9C87-DDB24DC281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504" y="3165475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21549CB6-54DC-4995-B335-094072D356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06704" y="327739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7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Pearson’s Correlation Coefficient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</p:spPr>
            <p:txBody>
              <a:bodyPr/>
              <a:lstStyle/>
              <a:p>
                <a:r>
                  <a:rPr lang="en-US" dirty="0"/>
                  <a:t>Recall that only linear relationships are detected (row 3)</a:t>
                </a:r>
              </a:p>
              <a:p>
                <a:r>
                  <a:rPr lang="en-US" dirty="0"/>
                  <a:t>The exact description of the relationship is not captured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(row 2)</a:t>
                </a:r>
              </a:p>
              <a:p>
                <a:r>
                  <a:rPr lang="en-US" dirty="0"/>
                  <a:t>The interpretation of the effect size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can vary widely by academic discipline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023600" cy="4351338"/>
              </a:xfrm>
              <a:blipFill>
                <a:blip r:embed="rId2"/>
                <a:stretch>
                  <a:fillRect l="-996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7F65F9-6254-47E0-B5E9-75F2CDAE68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976127"/>
              </p:ext>
            </p:extLst>
          </p:nvPr>
        </p:nvGraphicFramePr>
        <p:xfrm>
          <a:off x="8634896" y="4200525"/>
          <a:ext cx="2422703" cy="1914693"/>
        </p:xfrm>
        <a:graphic>
          <a:graphicData uri="http://schemas.openxmlformats.org/drawingml/2006/table">
            <a:tbl>
              <a:tblPr firstRow="1" firstCol="1" bandRow="1">
                <a:tableStyleId>{69012ECD-51FC-41F1-AA8D-1B2483CD663E}</a:tableStyleId>
              </a:tblPr>
              <a:tblGrid>
                <a:gridCol w="1184951">
                  <a:extLst>
                    <a:ext uri="{9D8B030D-6E8A-4147-A177-3AD203B41FA5}">
                      <a16:colId xmlns:a16="http://schemas.microsoft.com/office/drawing/2014/main" val="592895300"/>
                    </a:ext>
                  </a:extLst>
                </a:gridCol>
                <a:gridCol w="1237752">
                  <a:extLst>
                    <a:ext uri="{9D8B030D-6E8A-4147-A177-3AD203B41FA5}">
                      <a16:colId xmlns:a16="http://schemas.microsoft.com/office/drawing/2014/main" val="3059117010"/>
                    </a:ext>
                  </a:extLst>
                </a:gridCol>
              </a:tblGrid>
              <a:tr h="36463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Value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Effect 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4514050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None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75250872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±0.1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Small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204912506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Medium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58429288"/>
                  </a:ext>
                </a:extLst>
              </a:tr>
              <a:tr h="3875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±0.5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Large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0529697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65B5D05-B79A-4DDE-920A-14BBAD6E53EF}"/>
              </a:ext>
            </a:extLst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1475" y="3790950"/>
            <a:ext cx="6534021" cy="29780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726551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Plot the residuals across the X values</a:t>
            </a:r>
          </a:p>
          <a:p>
            <a:pPr>
              <a:lnSpc>
                <a:spcPct val="120000"/>
              </a:lnSpc>
            </a:pPr>
            <a:r>
              <a:rPr lang="en-US" dirty="0"/>
              <a:t>The variance of the residuals shouldn’t change across 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84BDEB-E5D3-4167-A54D-9937235C9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9664" y="2965447"/>
            <a:ext cx="3536023" cy="3314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D221B1A-A3A2-4294-8FC7-68C1A3239A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0326" y="3257549"/>
            <a:ext cx="4286748" cy="3114675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73AE1EB3-92A5-4402-BE26-E9AA96DEA65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253" y="3144042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34474C7-572C-4E71-85E9-4F6A90A5A8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05927" y="305494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9606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Homoscedasticity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What do we think about the assumption of constant variance?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 %&gt;%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ggplot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aes</a:t>
            </a:r>
            <a:r>
              <a:rPr lang="en-US" sz="1400" dirty="0">
                <a:latin typeface="Consolas" panose="020B0609020204030204" pitchFamily="49" charset="0"/>
              </a:rPr>
              <a:t>(x=</a:t>
            </a:r>
            <a:r>
              <a:rPr lang="en-US" sz="1400" dirty="0" err="1">
                <a:latin typeface="Consolas" panose="020B0609020204030204" pitchFamily="49" charset="0"/>
              </a:rPr>
              <a:t>bmi_new</a:t>
            </a:r>
            <a:r>
              <a:rPr lang="en-US" sz="1400" dirty="0">
                <a:latin typeface="Consolas" panose="020B0609020204030204" pitchFamily="49" charset="0"/>
              </a:rPr>
              <a:t>, y=model1$residuals))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geom_point</a:t>
            </a:r>
            <a:r>
              <a:rPr lang="en-US" sz="1400" dirty="0">
                <a:latin typeface="Consolas" panose="020B0609020204030204" pitchFamily="49" charset="0"/>
              </a:rPr>
              <a:t>() +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sz="1400" dirty="0">
                <a:latin typeface="Consolas" panose="020B0609020204030204" pitchFamily="49" charset="0"/>
              </a:rPr>
              <a:t>+   </a:t>
            </a:r>
            <a:r>
              <a:rPr lang="en-US" sz="1400" dirty="0" err="1">
                <a:latin typeface="Consolas" panose="020B0609020204030204" pitchFamily="49" charset="0"/>
              </a:rPr>
              <a:t>geom_smooth</a:t>
            </a:r>
            <a:r>
              <a:rPr lang="en-US" sz="1400" dirty="0">
                <a:latin typeface="Consolas" panose="020B0609020204030204" pitchFamily="49" charset="0"/>
              </a:rPr>
              <a:t>()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3696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Assumptions Are Not Met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Change our variables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Convert variables to categorical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outcome variable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Transform the predictor variable</a:t>
            </a:r>
          </a:p>
          <a:p>
            <a:pPr>
              <a:lnSpc>
                <a:spcPct val="120000"/>
              </a:lnSpc>
            </a:pPr>
            <a:r>
              <a:rPr lang="en-US" dirty="0"/>
              <a:t>Examine your predictors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You may be omitting important predictors – we will discuss in multiple regression</a:t>
            </a:r>
          </a:p>
          <a:p>
            <a:pPr>
              <a:lnSpc>
                <a:spcPct val="120000"/>
              </a:lnSpc>
            </a:pPr>
            <a:r>
              <a:rPr lang="en-US" dirty="0"/>
              <a:t>Change your modeling approach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another model such as logistic, Poisson, etc.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85321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We know how to look at the relationship between a continuous predictor and a continuous outcome</a:t>
            </a:r>
          </a:p>
          <a:p>
            <a:pPr>
              <a:lnSpc>
                <a:spcPct val="120000"/>
              </a:lnSpc>
            </a:pPr>
            <a:r>
              <a:rPr lang="en-US" dirty="0"/>
              <a:t>Let’s look at how to model a dichotomous/binary predictor </a:t>
            </a:r>
          </a:p>
          <a:p>
            <a:pPr>
              <a:lnSpc>
                <a:spcPct val="120000"/>
              </a:lnSpc>
            </a:pPr>
            <a:r>
              <a:rPr lang="en-US" dirty="0"/>
              <a:t>Example: how does gender relate to HDL cholesterol?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7505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1. </a:t>
            </a:r>
            <a:r>
              <a:rPr lang="en-US" dirty="0"/>
              <a:t>We already know how to perform a t-test for this relationship! (I’m going to assume the variances in HDL are equal between genders.)</a:t>
            </a:r>
            <a:endParaRPr lang="en-US" b="1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4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t = 3.1333, df = 186, p-value = 0.002009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400" dirty="0">
                <a:latin typeface="Consolas" panose="020B0609020204030204" pitchFamily="49" charset="0"/>
              </a:rPr>
              <a:t>            51.22340             46.21277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4488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b="1" dirty="0"/>
              <a:t>Option 2. </a:t>
            </a:r>
            <a:r>
              <a:rPr lang="en-US" dirty="0"/>
              <a:t>Another way we can examine this is through the regression framework.</a:t>
            </a:r>
          </a:p>
          <a:p>
            <a:pPr>
              <a:lnSpc>
                <a:spcPct val="120000"/>
              </a:lnSpc>
            </a:pPr>
            <a:r>
              <a:rPr lang="en-US" dirty="0"/>
              <a:t>We need to make sure our X value is coded the correct way: as a “dummy” variable.</a:t>
            </a:r>
          </a:p>
          <a:p>
            <a:pPr>
              <a:lnSpc>
                <a:spcPct val="120000"/>
              </a:lnSpc>
            </a:pPr>
            <a:r>
              <a:rPr lang="en-US" dirty="0"/>
              <a:t>Some coding guidelines to make interpretation easier: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“baseline” category should be coded 0.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The “other” category should be coded 1, which makes a 1-unit difference in X between the two groups.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068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09982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Here we create our new dummy-coded variable for sex, then verify that it was coded as we wanted</a:t>
            </a:r>
          </a:p>
          <a:p>
            <a:pPr>
              <a:lnSpc>
                <a:spcPct val="120000"/>
              </a:lnSpc>
            </a:pPr>
            <a:r>
              <a:rPr lang="en-US" dirty="0"/>
              <a:t>Next, we plot HDL vs. sex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happen if we tried to fit a regression line through this?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chol$sex01 &lt;- </a:t>
            </a:r>
            <a:r>
              <a:rPr lang="en-US" sz="1600" dirty="0" err="1">
                <a:latin typeface="Consolas" panose="020B0609020204030204" pitchFamily="49" charset="0"/>
              </a:rPr>
              <a:t>chol$sex</a:t>
            </a:r>
            <a:r>
              <a:rPr lang="en-US" sz="1600" dirty="0">
                <a:latin typeface="Consolas" panose="020B0609020204030204" pitchFamily="49" charset="0"/>
              </a:rPr>
              <a:t> – 1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table(chol$sex01)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 err="1">
                <a:latin typeface="Consolas" panose="020B0609020204030204" pitchFamily="49" charset="0"/>
              </a:rPr>
              <a:t>chol</a:t>
            </a:r>
            <a:r>
              <a:rPr lang="en-US" sz="1600" dirty="0">
                <a:latin typeface="Consolas" panose="020B0609020204030204" pitchFamily="49" charset="0"/>
              </a:rPr>
              <a:t> %&gt;%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ggplot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aes</a:t>
            </a:r>
            <a:r>
              <a:rPr lang="en-US" sz="1600" dirty="0">
                <a:latin typeface="Consolas" panose="020B0609020204030204" pitchFamily="49" charset="0"/>
              </a:rPr>
              <a:t>(x=sex01, y=</a:t>
            </a:r>
            <a:r>
              <a:rPr lang="en-US" sz="1600" dirty="0" err="1">
                <a:latin typeface="Consolas" panose="020B0609020204030204" pitchFamily="49" charset="0"/>
              </a:rPr>
              <a:t>hdl</a:t>
            </a:r>
            <a:r>
              <a:rPr lang="en-US" sz="1600" dirty="0">
                <a:latin typeface="Consolas" panose="020B0609020204030204" pitchFamily="49" charset="0"/>
              </a:rPr>
              <a:t>))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geom_point</a:t>
            </a:r>
            <a:r>
              <a:rPr lang="en-US" sz="1600" dirty="0">
                <a:latin typeface="Consolas" panose="020B0609020204030204" pitchFamily="49" charset="0"/>
              </a:rPr>
              <a:t>() +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600" dirty="0">
                <a:latin typeface="Consolas" panose="020B0609020204030204" pitchFamily="49" charset="0"/>
              </a:rPr>
              <a:t>   </a:t>
            </a:r>
            <a:r>
              <a:rPr lang="en-US" sz="1600" dirty="0" err="1">
                <a:latin typeface="Consolas" panose="020B0609020204030204" pitchFamily="49" charset="0"/>
              </a:rPr>
              <a:t>geom_smooth</a:t>
            </a:r>
            <a:r>
              <a:rPr lang="en-US" sz="1600" dirty="0">
                <a:latin typeface="Consolas" panose="020B0609020204030204" pitchFamily="49" charset="0"/>
              </a:rPr>
              <a:t>(method="</a:t>
            </a:r>
            <a:r>
              <a:rPr lang="en-US" sz="1600" dirty="0" err="1">
                <a:latin typeface="Consolas" panose="020B0609020204030204" pitchFamily="49" charset="0"/>
              </a:rPr>
              <a:t>glm</a:t>
            </a:r>
            <a:r>
              <a:rPr lang="en-US" sz="1600" dirty="0">
                <a:latin typeface="Consolas" panose="020B0609020204030204" pitchFamily="49" charset="0"/>
              </a:rPr>
              <a:t>")</a:t>
            </a:r>
          </a:p>
        </p:txBody>
      </p:sp>
    </p:spTree>
    <p:extLst>
      <p:ext uri="{BB962C8B-B14F-4D97-AF65-F5344CB8AC3E}">
        <p14:creationId xmlns:p14="http://schemas.microsoft.com/office/powerpoint/2010/main" val="14839773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Predictors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5888037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Run the regression of HDL vs. sex. What are the coefficients?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y-intercept,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is the value of the slope and what is its interpretation?</a:t>
            </a:r>
          </a:p>
          <a:p>
            <a:pPr>
              <a:lnSpc>
                <a:spcPct val="120000"/>
              </a:lnSpc>
            </a:pPr>
            <a:r>
              <a:rPr lang="en-US" dirty="0"/>
              <a:t>What would be the value of the slope if there were no difference in HDL between males and females?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600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CD43AF-1EA4-4C15-B154-2D73145E73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237" y="1930400"/>
            <a:ext cx="5110163" cy="399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4368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the t-test and regression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DD3490-CEAA-45BC-8817-1998675755B8}"/>
              </a:ext>
            </a:extLst>
          </p:cNvPr>
          <p:cNvSpPr txBox="1"/>
          <p:nvPr/>
        </p:nvSpPr>
        <p:spPr>
          <a:xfrm>
            <a:off x="247650" y="1690688"/>
            <a:ext cx="573405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t.test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</a:t>
            </a:r>
            <a:r>
              <a:rPr lang="en-US" sz="1400" dirty="0" err="1">
                <a:latin typeface="Consolas" panose="020B0609020204030204" pitchFamily="49" charset="0"/>
              </a:rPr>
              <a:t>var.equal</a:t>
            </a:r>
            <a:r>
              <a:rPr lang="en-US" sz="1400" dirty="0">
                <a:latin typeface="Consolas" panose="020B0609020204030204" pitchFamily="49" charset="0"/>
              </a:rPr>
              <a:t>=T,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	Two Sample t-test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data: 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by gender</a:t>
            </a:r>
          </a:p>
          <a:p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t = 3.1333</a:t>
            </a:r>
            <a:r>
              <a:rPr lang="en-US" sz="1400" dirty="0">
                <a:latin typeface="Consolas" panose="020B0609020204030204" pitchFamily="49" charset="0"/>
              </a:rPr>
              <a:t>, df = 186, p-value =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0.002009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alternative hypothesis: true difference in means is not equal to 0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95 percent confidence interval: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1.855813 8.165463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sample estimates: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mean in group Female   mean in group Male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51.22340</a:t>
            </a:r>
            <a:r>
              <a:rPr lang="en-US" sz="1400" dirty="0">
                <a:latin typeface="Consolas" panose="020B0609020204030204" pitchFamily="49" charset="0"/>
              </a:rPr>
              <a:t>             46.21277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C3E888-0100-4699-8D98-27FA722A6DE1}"/>
              </a:ext>
            </a:extLst>
          </p:cNvPr>
          <p:cNvSpPr txBox="1"/>
          <p:nvPr/>
        </p:nvSpPr>
        <p:spPr>
          <a:xfrm>
            <a:off x="5981700" y="1762195"/>
            <a:ext cx="609600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&gt; </a:t>
            </a:r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hdl~gender</a:t>
            </a:r>
            <a:r>
              <a:rPr lang="en-US" sz="1400" dirty="0">
                <a:latin typeface="Consolas" panose="020B0609020204030204" pitchFamily="49" charset="0"/>
              </a:rPr>
              <a:t>, data=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 %&gt;% summary()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Call: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lm</a:t>
            </a:r>
            <a:r>
              <a:rPr lang="en-US" sz="1400" dirty="0">
                <a:latin typeface="Consolas" panose="020B0609020204030204" pitchFamily="49" charset="0"/>
              </a:rPr>
              <a:t>(formula = </a:t>
            </a:r>
            <a:r>
              <a:rPr lang="en-US" sz="1400" dirty="0" err="1">
                <a:latin typeface="Consolas" panose="020B0609020204030204" pitchFamily="49" charset="0"/>
              </a:rPr>
              <a:t>hdl</a:t>
            </a:r>
            <a:r>
              <a:rPr lang="en-US" sz="1400" dirty="0">
                <a:latin typeface="Consolas" panose="020B0609020204030204" pitchFamily="49" charset="0"/>
              </a:rPr>
              <a:t> ~ gender, data = </a:t>
            </a:r>
            <a:r>
              <a:rPr lang="en-US" sz="1400" dirty="0" err="1">
                <a:latin typeface="Consolas" panose="020B0609020204030204" pitchFamily="49" charset="0"/>
              </a:rPr>
              <a:t>chol</a:t>
            </a:r>
            <a:r>
              <a:rPr lang="en-US" sz="1400" dirty="0">
                <a:latin typeface="Consolas" panose="020B0609020204030204" pitchFamily="49" charset="0"/>
              </a:rPr>
              <a:t>)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Min      1Q  Median      3Q     Max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-19.223  -9.213  -1.223   6.779  26.777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Coefficients: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Estimate Std. Error t value </a:t>
            </a:r>
            <a:r>
              <a:rPr lang="en-US" sz="1400" dirty="0" err="1">
                <a:latin typeface="Consolas" panose="020B0609020204030204" pitchFamily="49" charset="0"/>
              </a:rPr>
              <a:t>Pr</a:t>
            </a:r>
            <a:r>
              <a:rPr lang="en-US" sz="1400" dirty="0">
                <a:latin typeface="Consolas" panose="020B0609020204030204" pitchFamily="49" charset="0"/>
              </a:rPr>
              <a:t>(&gt;|t|) 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(Intercept)   </a:t>
            </a:r>
            <a:r>
              <a:rPr lang="en-US" sz="1400" dirty="0">
                <a:highlight>
                  <a:srgbClr val="00FF00"/>
                </a:highlight>
                <a:latin typeface="Consolas" panose="020B0609020204030204" pitchFamily="49" charset="0"/>
              </a:rPr>
              <a:t>51.223</a:t>
            </a:r>
            <a:r>
              <a:rPr lang="en-US" sz="1400" dirty="0">
                <a:latin typeface="Consolas" panose="020B0609020204030204" pitchFamily="49" charset="0"/>
              </a:rPr>
              <a:t>      1.131  45.299  &lt; 2e-16 ***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genderMale</a:t>
            </a:r>
            <a:r>
              <a:rPr lang="en-US" sz="1400" dirty="0">
                <a:latin typeface="Consolas" panose="020B0609020204030204" pitchFamily="49" charset="0"/>
              </a:rPr>
              <a:t>    -5.011      1.599  </a:t>
            </a:r>
            <a:r>
              <a:rPr lang="en-US" sz="1400" dirty="0">
                <a:highlight>
                  <a:srgbClr val="FFFF00"/>
                </a:highlight>
                <a:latin typeface="Consolas" panose="020B0609020204030204" pitchFamily="49" charset="0"/>
              </a:rPr>
              <a:t>-3.133  </a:t>
            </a:r>
            <a:r>
              <a:rPr lang="en-US" sz="1400" dirty="0">
                <a:highlight>
                  <a:srgbClr val="00FFFF"/>
                </a:highlight>
                <a:latin typeface="Consolas" panose="020B0609020204030204" pitchFamily="49" charset="0"/>
              </a:rPr>
              <a:t>0.00201</a:t>
            </a:r>
            <a:r>
              <a:rPr lang="en-US" sz="1400" dirty="0">
                <a:latin typeface="Consolas" panose="020B0609020204030204" pitchFamily="49" charset="0"/>
              </a:rPr>
              <a:t> **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---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Signif</a:t>
            </a:r>
            <a:r>
              <a:rPr lang="en-US" sz="1400" dirty="0">
                <a:latin typeface="Consolas" panose="020B0609020204030204" pitchFamily="49" charset="0"/>
              </a:rPr>
              <a:t>. codes:  0 ‘***’ 0.001 ‘**’ 0.01 ‘*’ 0.05 ‘.’ 0.1 ‘ ’ 1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Residual standard error: 10.96 on 186 degrees of freedom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Multiple R-squared:  0.05014,	Adjusted R-squared:  0.04503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F-statistic: 9.818 on 1 and 186 DF,  p-value: 0.002009</a:t>
            </a:r>
          </a:p>
        </p:txBody>
      </p:sp>
    </p:spTree>
    <p:extLst>
      <p:ext uri="{BB962C8B-B14F-4D97-AF65-F5344CB8AC3E}">
        <p14:creationId xmlns:p14="http://schemas.microsoft.com/office/powerpoint/2010/main" val="30847162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Formula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3600" cy="4351338"/>
          </a:xfrm>
        </p:spPr>
        <p:txBody>
          <a:bodyPr/>
          <a:lstStyle/>
          <a:p>
            <a:r>
              <a:rPr lang="en-US" dirty="0"/>
              <a:t>Just so we know…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7B87F0-5950-40EF-B245-27D881D76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275" y="2527300"/>
            <a:ext cx="6013450" cy="218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816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in R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Is cholesterol correlated with age?</a:t>
            </a:r>
          </a:p>
          <a:p>
            <a:r>
              <a:rPr lang="en-US" dirty="0"/>
              <a:t>Using cholesterol dataset (</a:t>
            </a:r>
            <a:r>
              <a:rPr lang="en-US" dirty="0" err="1"/>
              <a:t>chol.csv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, use="complete")</a:t>
            </a:r>
          </a:p>
          <a:p>
            <a:pPr marL="0" indent="0">
              <a:buNone/>
            </a:pPr>
            <a:r>
              <a:rPr lang="en-US" sz="2000" dirty="0" err="1">
                <a:latin typeface="Courier" pitchFamily="2" charset="0"/>
              </a:rPr>
              <a:t>cor.test</a:t>
            </a:r>
            <a:r>
              <a:rPr lang="en-US" sz="2000" dirty="0">
                <a:latin typeface="Courier" pitchFamily="2" charset="0"/>
              </a:rPr>
              <a:t>(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, </a:t>
            </a:r>
            <a:r>
              <a:rPr lang="en-US" sz="2000" dirty="0" err="1">
                <a:latin typeface="Courier" pitchFamily="2" charset="0"/>
              </a:rPr>
              <a:t>chol$age</a:t>
            </a:r>
            <a:r>
              <a:rPr lang="en-US" sz="2000" dirty="0">
                <a:latin typeface="Courier" pitchFamily="2" charset="0"/>
              </a:rPr>
              <a:t>)</a:t>
            </a:r>
          </a:p>
          <a:p>
            <a:r>
              <a:rPr lang="en-US" dirty="0"/>
              <a:t>The first method requires us to deal with any “NA” (missing values) in the dataset</a:t>
            </a:r>
          </a:p>
          <a:p>
            <a:r>
              <a:rPr lang="en-US" dirty="0"/>
              <a:t>The second method provides us a statistical test of whether or not the correlation is statistically significant.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</a:rPr>
              <a:t>	</a:t>
            </a:r>
            <a:r>
              <a:rPr lang="en-US" sz="2000" dirty="0">
                <a:latin typeface="Courier" pitchFamily="2" charset="0"/>
              </a:rPr>
              <a:t>Pearson's product-moment correlation</a:t>
            </a:r>
          </a:p>
          <a:p>
            <a:pPr marL="0" indent="0">
              <a:buNone/>
            </a:pP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data:  </a:t>
            </a:r>
            <a:r>
              <a:rPr lang="en-US" sz="2000" dirty="0" err="1">
                <a:latin typeface="Courier" pitchFamily="2" charset="0"/>
              </a:rPr>
              <a:t>chol$chol</a:t>
            </a:r>
            <a:r>
              <a:rPr lang="en-US" sz="2000" dirty="0">
                <a:latin typeface="Courier" pitchFamily="2" charset="0"/>
              </a:rPr>
              <a:t> and </a:t>
            </a:r>
            <a:r>
              <a:rPr lang="en-US" sz="2000" dirty="0" err="1">
                <a:latin typeface="Courier" pitchFamily="2" charset="0"/>
              </a:rPr>
              <a:t>chol$age</a:t>
            </a:r>
            <a:endParaRPr lang="en-US" sz="2000" dirty="0">
              <a:latin typeface="Courier" pitchFamily="2" charset="0"/>
            </a:endParaRP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t = 2.9345, df = 186, p-value = 0.003761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alternative hypothesis: true correlation is not equal to 0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95 percent confidence interval: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0.0693328 0.3431363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sample estimates: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      </a:t>
            </a:r>
            <a:r>
              <a:rPr lang="en-US" sz="2000" dirty="0" err="1">
                <a:latin typeface="Courier" pitchFamily="2" charset="0"/>
              </a:rPr>
              <a:t>cor</a:t>
            </a:r>
            <a:r>
              <a:rPr lang="en-US" sz="2000" dirty="0">
                <a:latin typeface="Courier" pitchFamily="2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urier" pitchFamily="2" charset="0"/>
              </a:rPr>
              <a:t>0.2103558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110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Hypothesis Testing for Correlation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/>
                  <a:t>The hypothesis test for a correlation is: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H</a:t>
                </a:r>
                <a:r>
                  <a:rPr lang="en-US" baseline="-25000" dirty="0"/>
                  <a:t>0</a:t>
                </a:r>
                <a:r>
                  <a:rPr lang="en-US" dirty="0"/>
                  <a:t>: 𝜌=0  vs H</a:t>
                </a:r>
                <a:r>
                  <a:rPr lang="en-US" baseline="-25000" dirty="0"/>
                  <a:t>1</a:t>
                </a:r>
                <a:r>
                  <a:rPr lang="en-US" dirty="0"/>
                  <a:t>: 𝜌≠0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dirty="0"/>
                  <a:t>The p-value of 0.004 for the test of H</a:t>
                </a:r>
                <a:r>
                  <a:rPr lang="en-US" baseline="-25000" dirty="0"/>
                  <a:t>0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=0 for the correlation between </a:t>
                </a:r>
                <a:r>
                  <a:rPr lang="en-US" dirty="0" err="1"/>
                  <a:t>chol</a:t>
                </a:r>
                <a:r>
                  <a:rPr lang="en-US" dirty="0"/>
                  <a:t> and age was obtained from the following test-statistic (where R is correlation and N is the sample size of the complete pairs)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b="0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		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=0.2104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188−2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0.2104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=2.93</m:t>
                    </m:r>
                  </m:oMath>
                </a14:m>
                <a:r>
                  <a:rPr lang="en-US" dirty="0"/>
                  <a:t>     (on 186 df)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9E0954-E43E-4C21-99A6-EC2ADD2139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6850"/>
                <a:ext cx="11023600" cy="5226050"/>
              </a:xfrm>
              <a:blipFill>
                <a:blip r:embed="rId2"/>
                <a:stretch>
                  <a:fillRect l="-921" t="-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1281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C635E-B1AD-4A3B-A512-BE5F2592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 Data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Let’s use ggplot2’s MPG data set to examine the correlation between engine displacement and city MPG in cars.</a:t>
            </a:r>
          </a:p>
          <a:p>
            <a:pPr>
              <a:lnSpc>
                <a:spcPct val="120000"/>
              </a:lnSpc>
            </a:pPr>
            <a:r>
              <a:rPr lang="en-US" dirty="0"/>
              <a:t>Do you trust this correlation coefficient?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mpg &lt;- ggplot2::mpg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&gt; </a:t>
            </a:r>
            <a:r>
              <a:rPr lang="en-US" sz="1700" dirty="0" err="1">
                <a:latin typeface="Consolas" panose="020B0609020204030204" pitchFamily="49" charset="0"/>
              </a:rPr>
              <a:t>cor.test</a:t>
            </a:r>
            <a:r>
              <a:rPr lang="en-US" sz="1700" dirty="0">
                <a:latin typeface="Consolas" panose="020B0609020204030204" pitchFamily="49" charset="0"/>
              </a:rPr>
              <a:t>(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,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r>
              <a:rPr lang="en-US" sz="17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	Pearson's product-moment correlation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data:  </a:t>
            </a:r>
            <a:r>
              <a:rPr lang="en-US" sz="1700" dirty="0" err="1">
                <a:latin typeface="Consolas" panose="020B0609020204030204" pitchFamily="49" charset="0"/>
              </a:rPr>
              <a:t>mpg$cty</a:t>
            </a:r>
            <a:r>
              <a:rPr lang="en-US" sz="1700" dirty="0">
                <a:latin typeface="Consolas" panose="020B0609020204030204" pitchFamily="49" charset="0"/>
              </a:rPr>
              <a:t> and </a:t>
            </a:r>
            <a:r>
              <a:rPr lang="en-US" sz="1700" dirty="0" err="1">
                <a:latin typeface="Consolas" panose="020B0609020204030204" pitchFamily="49" charset="0"/>
              </a:rPr>
              <a:t>mpg$displ</a:t>
            </a:r>
            <a:endParaRPr lang="en-US" sz="1700" dirty="0">
              <a:latin typeface="Consolas" panose="020B0609020204030204" pitchFamily="49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t = -20.205, df = 232, p-value &lt; 2.2e-16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alternative hypothesis: true correlation is not equal to 0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95 percent confidence interval: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-0.8406782 -0.7467508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sample estimates: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      </a:t>
            </a:r>
            <a:r>
              <a:rPr lang="en-US" sz="1700" dirty="0" err="1">
                <a:latin typeface="Consolas" panose="020B0609020204030204" pitchFamily="49" charset="0"/>
              </a:rPr>
              <a:t>cor</a:t>
            </a:r>
            <a:r>
              <a:rPr lang="en-US" sz="1700" dirty="0">
                <a:latin typeface="Consolas" panose="020B0609020204030204" pitchFamily="49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1700" dirty="0">
                <a:latin typeface="Consolas" panose="020B0609020204030204" pitchFamily="49" charset="0"/>
              </a:rPr>
              <a:t>-0.798524 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F1524B-1B2B-4274-9D30-0AA5345FD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703" y="2792413"/>
            <a:ext cx="4175334" cy="380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6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What happens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isn’t sufficient?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8C635E-B1AD-4A3B-A512-BE5F2592DC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E0954-E43E-4C21-99A6-EC2ADD21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6850"/>
            <a:ext cx="11023600" cy="5226050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relationship between </a:t>
            </a:r>
            <a:r>
              <a:rPr lang="en-US" dirty="0" err="1"/>
              <a:t>cty</a:t>
            </a:r>
            <a:r>
              <a:rPr lang="en-US" dirty="0"/>
              <a:t> and </a:t>
            </a:r>
            <a:r>
              <a:rPr lang="en-US" dirty="0" err="1"/>
              <a:t>displ</a:t>
            </a:r>
            <a:r>
              <a:rPr lang="en-US" dirty="0"/>
              <a:t> isn’t linear!</a:t>
            </a:r>
          </a:p>
          <a:p>
            <a:pPr>
              <a:lnSpc>
                <a:spcPct val="120000"/>
              </a:lnSpc>
            </a:pPr>
            <a:r>
              <a:rPr lang="en-US" dirty="0"/>
              <a:t>What can we do?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Apply a transformation of some sort</a:t>
            </a:r>
          </a:p>
          <a:p>
            <a:pPr lvl="1">
              <a:lnSpc>
                <a:spcPct val="120000"/>
              </a:lnSpc>
            </a:pPr>
            <a:r>
              <a:rPr lang="en-US" dirty="0"/>
              <a:t>Use a </a:t>
            </a:r>
            <a:r>
              <a:rPr lang="en-US" dirty="0" err="1"/>
              <a:t>nonparameteric</a:t>
            </a:r>
            <a:r>
              <a:rPr lang="en-US" dirty="0"/>
              <a:t> test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9CFFB-59A7-4AD0-98F5-0C9423AEA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0009" y="2308301"/>
            <a:ext cx="4591797" cy="418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783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asbestPPT" id="{F1F4BCA4-C984-894E-B819-BB8D32D226B6}" vid="{B0A982C2-C77C-7041-BB5E-E4B49075422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BEST_regression_1</Template>
  <TotalTime>493</TotalTime>
  <Words>3315</Words>
  <Application>Microsoft Macintosh PowerPoint</Application>
  <PresentationFormat>Widescreen</PresentationFormat>
  <Paragraphs>413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Courier</vt:lpstr>
      <vt:lpstr>Segoe UI</vt:lpstr>
      <vt:lpstr>Wingdings</vt:lpstr>
      <vt:lpstr>Office Theme</vt:lpstr>
      <vt:lpstr>LA’s BEST @ USC</vt:lpstr>
      <vt:lpstr>Correlation</vt:lpstr>
      <vt:lpstr>Pearson’s Correlation Coefficient</vt:lpstr>
      <vt:lpstr>Pearson’s Correlation Coefficient</vt:lpstr>
      <vt:lpstr>The Formula for r</vt:lpstr>
      <vt:lpstr>r in R</vt:lpstr>
      <vt:lpstr>Hypothesis Testing for Correlation</vt:lpstr>
      <vt:lpstr>MPG Data set</vt:lpstr>
      <vt:lpstr>What happens when r isn’t sufficient?</vt:lpstr>
      <vt:lpstr>Spearman’s Correlation Coefficient r_s</vt:lpstr>
      <vt:lpstr>Calculating r_s</vt:lpstr>
      <vt:lpstr>Comparing r_s with r</vt:lpstr>
      <vt:lpstr>Linear Relationships</vt:lpstr>
      <vt:lpstr>The Regression Line</vt:lpstr>
      <vt:lpstr>Predictions vs. Reality</vt:lpstr>
      <vt:lpstr>Predicting the Mean of Y</vt:lpstr>
      <vt:lpstr>Linear Regression in R</vt:lpstr>
      <vt:lpstr>Interpreting Linear Regression Output</vt:lpstr>
      <vt:lpstr>Interpreting Output</vt:lpstr>
      <vt:lpstr>Note on Extrapolation</vt:lpstr>
      <vt:lpstr>Note on Extrapolation</vt:lpstr>
      <vt:lpstr>Assumptions of Linear Regression</vt:lpstr>
      <vt:lpstr>Linearity</vt:lpstr>
      <vt:lpstr>Linearity</vt:lpstr>
      <vt:lpstr>Independence</vt:lpstr>
      <vt:lpstr>Normality</vt:lpstr>
      <vt:lpstr>Equality of Variances</vt:lpstr>
      <vt:lpstr>The Best Fit Line</vt:lpstr>
      <vt:lpstr>Finding the Best-Fit Line in R</vt:lpstr>
      <vt:lpstr>The Best Fit Line</vt:lpstr>
      <vt:lpstr>More Output Interpretation</vt:lpstr>
      <vt:lpstr>More Output Interpretation</vt:lpstr>
      <vt:lpstr>Coefficient of Determination</vt:lpstr>
      <vt:lpstr>Correlation vs. Regression</vt:lpstr>
      <vt:lpstr>Checking Assumptions</vt:lpstr>
      <vt:lpstr>Checking Linearity</vt:lpstr>
      <vt:lpstr>Checking Linearity</vt:lpstr>
      <vt:lpstr>Checking Normality</vt:lpstr>
      <vt:lpstr>Checking Normality</vt:lpstr>
      <vt:lpstr>Checking Homoscedasticity</vt:lpstr>
      <vt:lpstr>Checking Homoscedasticity</vt:lpstr>
      <vt:lpstr>When Assumptions Are Not Met</vt:lpstr>
      <vt:lpstr>Binary Predictors</vt:lpstr>
      <vt:lpstr>Binary Predictors</vt:lpstr>
      <vt:lpstr>Binary Predictors</vt:lpstr>
      <vt:lpstr>Binary Predictors</vt:lpstr>
      <vt:lpstr>Binary Predictors</vt:lpstr>
      <vt:lpstr>Comparing the t-test and regression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Trevor Pickering</dc:creator>
  <cp:lastModifiedBy>Kimberly Siegmund</cp:lastModifiedBy>
  <cp:revision>26</cp:revision>
  <dcterms:created xsi:type="dcterms:W3CDTF">2021-06-19T17:44:50Z</dcterms:created>
  <dcterms:modified xsi:type="dcterms:W3CDTF">2023-06-26T02:48:00Z</dcterms:modified>
</cp:coreProperties>
</file>