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8"/>
  </p:notesMasterIdLst>
  <p:sldIdLst>
    <p:sldId id="256" r:id="rId2"/>
    <p:sldId id="286" r:id="rId3"/>
    <p:sldId id="266" r:id="rId4"/>
    <p:sldId id="267" r:id="rId5"/>
    <p:sldId id="268" r:id="rId6"/>
    <p:sldId id="288" r:id="rId7"/>
    <p:sldId id="276" r:id="rId8"/>
    <p:sldId id="281" r:id="rId9"/>
    <p:sldId id="294" r:id="rId10"/>
    <p:sldId id="282" r:id="rId11"/>
    <p:sldId id="295" r:id="rId12"/>
    <p:sldId id="283" r:id="rId13"/>
    <p:sldId id="297" r:id="rId14"/>
    <p:sldId id="299" r:id="rId15"/>
    <p:sldId id="321" r:id="rId16"/>
    <p:sldId id="284" r:id="rId17"/>
    <p:sldId id="289" r:id="rId18"/>
    <p:sldId id="320" r:id="rId19"/>
    <p:sldId id="291" r:id="rId20"/>
    <p:sldId id="275" r:id="rId21"/>
    <p:sldId id="277" r:id="rId22"/>
    <p:sldId id="290" r:id="rId23"/>
    <p:sldId id="296" r:id="rId24"/>
    <p:sldId id="300" r:id="rId25"/>
    <p:sldId id="274" r:id="rId26"/>
    <p:sldId id="292" r:id="rId27"/>
    <p:sldId id="301" r:id="rId28"/>
    <p:sldId id="305" r:id="rId29"/>
    <p:sldId id="302" r:id="rId30"/>
    <p:sldId id="303" r:id="rId31"/>
    <p:sldId id="304" r:id="rId32"/>
    <p:sldId id="307" r:id="rId33"/>
    <p:sldId id="271" r:id="rId34"/>
    <p:sldId id="269" r:id="rId35"/>
    <p:sldId id="270" r:id="rId36"/>
    <p:sldId id="287"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5E1CC4-AAF7-426C-9479-9ABF29199B57}" v="3" dt="2023-07-09T20:40:04.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47"/>
    <p:restoredTop sz="95542"/>
  </p:normalViewPr>
  <p:slideViewPr>
    <p:cSldViewPr snapToGrid="0" snapToObjects="1">
      <p:cViewPr varScale="1">
        <p:scale>
          <a:sx n="96" d="100"/>
          <a:sy n="96" d="100"/>
        </p:scale>
        <p:origin x="512" y="60"/>
      </p:cViewPr>
      <p:guideLst/>
    </p:cSldViewPr>
  </p:slideViewPr>
  <p:notesTextViewPr>
    <p:cViewPr>
      <p:scale>
        <a:sx n="1" d="1"/>
        <a:sy n="1" d="1"/>
      </p:scale>
      <p:origin x="0" y="0"/>
    </p:cViewPr>
  </p:notesTextViewPr>
  <p:notesViewPr>
    <p:cSldViewPr snapToGrid="0" snapToObjects="1">
      <p:cViewPr varScale="1">
        <p:scale>
          <a:sx n="96" d="100"/>
          <a:sy n="96" d="100"/>
        </p:scale>
        <p:origin x="3688"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dy Jean Mack" userId="e90b8640-9934-4abf-8a41-acefe879a424" providerId="ADAL" clId="{415E1CC4-AAF7-426C-9479-9ABF29199B57}"/>
    <pc:docChg chg="undo custSel addSld delSld modSld sldOrd modMainMaster">
      <pc:chgData name="Wendy Jean Mack" userId="e90b8640-9934-4abf-8a41-acefe879a424" providerId="ADAL" clId="{415E1CC4-AAF7-426C-9479-9ABF29199B57}" dt="2023-07-10T23:24:10.792" v="310" actId="6549"/>
      <pc:docMkLst>
        <pc:docMk/>
      </pc:docMkLst>
      <pc:sldChg chg="modSp mod">
        <pc:chgData name="Wendy Jean Mack" userId="e90b8640-9934-4abf-8a41-acefe879a424" providerId="ADAL" clId="{415E1CC4-AAF7-426C-9479-9ABF29199B57}" dt="2023-07-09T20:17:37.956" v="55" actId="20577"/>
        <pc:sldMkLst>
          <pc:docMk/>
          <pc:sldMk cId="2921208199" sldId="256"/>
        </pc:sldMkLst>
        <pc:spChg chg="mod">
          <ac:chgData name="Wendy Jean Mack" userId="e90b8640-9934-4abf-8a41-acefe879a424" providerId="ADAL" clId="{415E1CC4-AAF7-426C-9479-9ABF29199B57}" dt="2023-07-09T20:17:15.772" v="7" actId="1076"/>
          <ac:spMkLst>
            <pc:docMk/>
            <pc:sldMk cId="2921208199" sldId="256"/>
            <ac:spMk id="2" creationId="{96537AF7-5BE0-B048-8846-970C362F69D7}"/>
          </ac:spMkLst>
        </pc:spChg>
        <pc:spChg chg="mod">
          <ac:chgData name="Wendy Jean Mack" userId="e90b8640-9934-4abf-8a41-acefe879a424" providerId="ADAL" clId="{415E1CC4-AAF7-426C-9479-9ABF29199B57}" dt="2023-07-09T20:17:37.956" v="55" actId="20577"/>
          <ac:spMkLst>
            <pc:docMk/>
            <pc:sldMk cId="2921208199" sldId="256"/>
            <ac:spMk id="3" creationId="{B55B409F-F516-6A42-BF5E-0ACF8D16BA30}"/>
          </ac:spMkLst>
        </pc:spChg>
      </pc:sldChg>
      <pc:sldChg chg="modSp mod">
        <pc:chgData name="Wendy Jean Mack" userId="e90b8640-9934-4abf-8a41-acefe879a424" providerId="ADAL" clId="{415E1CC4-AAF7-426C-9479-9ABF29199B57}" dt="2023-07-09T20:19:24.009" v="56" actId="1076"/>
        <pc:sldMkLst>
          <pc:docMk/>
          <pc:sldMk cId="3107675652" sldId="266"/>
        </pc:sldMkLst>
        <pc:spChg chg="mod">
          <ac:chgData name="Wendy Jean Mack" userId="e90b8640-9934-4abf-8a41-acefe879a424" providerId="ADAL" clId="{415E1CC4-AAF7-426C-9479-9ABF29199B57}" dt="2023-07-09T20:19:24.009" v="56" actId="1076"/>
          <ac:spMkLst>
            <pc:docMk/>
            <pc:sldMk cId="3107675652" sldId="266"/>
            <ac:spMk id="2" creationId="{D1AFE349-D7F6-4C8F-CBEB-D5E2DBFE37F5}"/>
          </ac:spMkLst>
        </pc:spChg>
      </pc:sldChg>
      <pc:sldChg chg="modSp mod">
        <pc:chgData name="Wendy Jean Mack" userId="e90b8640-9934-4abf-8a41-acefe879a424" providerId="ADAL" clId="{415E1CC4-AAF7-426C-9479-9ABF29199B57}" dt="2023-07-09T20:19:56.814" v="57" actId="1076"/>
        <pc:sldMkLst>
          <pc:docMk/>
          <pc:sldMk cId="125321940" sldId="268"/>
        </pc:sldMkLst>
        <pc:spChg chg="mod">
          <ac:chgData name="Wendy Jean Mack" userId="e90b8640-9934-4abf-8a41-acefe879a424" providerId="ADAL" clId="{415E1CC4-AAF7-426C-9479-9ABF29199B57}" dt="2023-07-09T20:19:56.814" v="57" actId="1076"/>
          <ac:spMkLst>
            <pc:docMk/>
            <pc:sldMk cId="125321940" sldId="268"/>
            <ac:spMk id="2" creationId="{D1FC1D1E-588F-39C6-1B71-E180D0028B80}"/>
          </ac:spMkLst>
        </pc:spChg>
      </pc:sldChg>
      <pc:sldChg chg="addSp delSp modSp mod delAnim">
        <pc:chgData name="Wendy Jean Mack" userId="e90b8640-9934-4abf-8a41-acefe879a424" providerId="ADAL" clId="{415E1CC4-AAF7-426C-9479-9ABF29199B57}" dt="2023-07-10T23:21:42.893" v="297" actId="478"/>
        <pc:sldMkLst>
          <pc:docMk/>
          <pc:sldMk cId="2719167054" sldId="284"/>
        </pc:sldMkLst>
        <pc:spChg chg="mod">
          <ac:chgData name="Wendy Jean Mack" userId="e90b8640-9934-4abf-8a41-acefe879a424" providerId="ADAL" clId="{415E1CC4-AAF7-426C-9479-9ABF29199B57}" dt="2023-07-10T23:21:39.943" v="295" actId="1076"/>
          <ac:spMkLst>
            <pc:docMk/>
            <pc:sldMk cId="2719167054" sldId="284"/>
            <ac:spMk id="3" creationId="{CEA6D125-C48C-C818-B547-8935B73291C4}"/>
          </ac:spMkLst>
        </pc:spChg>
        <pc:spChg chg="add del mod">
          <ac:chgData name="Wendy Jean Mack" userId="e90b8640-9934-4abf-8a41-acefe879a424" providerId="ADAL" clId="{415E1CC4-AAF7-426C-9479-9ABF29199B57}" dt="2023-07-10T23:21:01.231" v="293" actId="478"/>
          <ac:spMkLst>
            <pc:docMk/>
            <pc:sldMk cId="2719167054" sldId="284"/>
            <ac:spMk id="4" creationId="{143DFEE7-B3C7-D97C-0997-060FE4E9C5F9}"/>
          </ac:spMkLst>
        </pc:spChg>
        <pc:spChg chg="add del">
          <ac:chgData name="Wendy Jean Mack" userId="e90b8640-9934-4abf-8a41-acefe879a424" providerId="ADAL" clId="{415E1CC4-AAF7-426C-9479-9ABF29199B57}" dt="2023-07-10T23:21:00.476" v="292" actId="478"/>
          <ac:spMkLst>
            <pc:docMk/>
            <pc:sldMk cId="2719167054" sldId="284"/>
            <ac:spMk id="5" creationId="{8AEAE6EB-5531-E44C-F60B-5CCFE31CCF6A}"/>
          </ac:spMkLst>
        </pc:spChg>
        <pc:spChg chg="add del">
          <ac:chgData name="Wendy Jean Mack" userId="e90b8640-9934-4abf-8a41-acefe879a424" providerId="ADAL" clId="{415E1CC4-AAF7-426C-9479-9ABF29199B57}" dt="2023-07-10T23:20:59.785" v="291" actId="478"/>
          <ac:spMkLst>
            <pc:docMk/>
            <pc:sldMk cId="2719167054" sldId="284"/>
            <ac:spMk id="6" creationId="{33D9B532-9977-9554-6152-5DA757121AA9}"/>
          </ac:spMkLst>
        </pc:spChg>
        <pc:spChg chg="add del">
          <ac:chgData name="Wendy Jean Mack" userId="e90b8640-9934-4abf-8a41-acefe879a424" providerId="ADAL" clId="{415E1CC4-AAF7-426C-9479-9ABF29199B57}" dt="2023-07-10T23:20:59.065" v="290" actId="478"/>
          <ac:spMkLst>
            <pc:docMk/>
            <pc:sldMk cId="2719167054" sldId="284"/>
            <ac:spMk id="7" creationId="{E2365A18-D8A0-0563-91EE-A4FEE549570B}"/>
          </ac:spMkLst>
        </pc:spChg>
        <pc:spChg chg="add del">
          <ac:chgData name="Wendy Jean Mack" userId="e90b8640-9934-4abf-8a41-acefe879a424" providerId="ADAL" clId="{415E1CC4-AAF7-426C-9479-9ABF29199B57}" dt="2023-07-10T23:20:58.382" v="289" actId="478"/>
          <ac:spMkLst>
            <pc:docMk/>
            <pc:sldMk cId="2719167054" sldId="284"/>
            <ac:spMk id="8" creationId="{BA659253-F930-57E2-4411-E9A7DB295DA6}"/>
          </ac:spMkLst>
        </pc:spChg>
        <pc:spChg chg="add del">
          <ac:chgData name="Wendy Jean Mack" userId="e90b8640-9934-4abf-8a41-acefe879a424" providerId="ADAL" clId="{415E1CC4-AAF7-426C-9479-9ABF29199B57}" dt="2023-07-10T23:20:56.905" v="287" actId="478"/>
          <ac:spMkLst>
            <pc:docMk/>
            <pc:sldMk cId="2719167054" sldId="284"/>
            <ac:spMk id="9" creationId="{EC74258A-9968-E0A1-6117-1E1B5E707A2D}"/>
          </ac:spMkLst>
        </pc:spChg>
        <pc:spChg chg="add del">
          <ac:chgData name="Wendy Jean Mack" userId="e90b8640-9934-4abf-8a41-acefe879a424" providerId="ADAL" clId="{415E1CC4-AAF7-426C-9479-9ABF29199B57}" dt="2023-07-10T23:20:57.697" v="288" actId="478"/>
          <ac:spMkLst>
            <pc:docMk/>
            <pc:sldMk cId="2719167054" sldId="284"/>
            <ac:spMk id="36" creationId="{9F4B2D0F-C1C5-3D0B-6F3B-61E8CAD4A8B2}"/>
          </ac:spMkLst>
        </pc:spChg>
        <pc:spChg chg="del mod">
          <ac:chgData name="Wendy Jean Mack" userId="e90b8640-9934-4abf-8a41-acefe879a424" providerId="ADAL" clId="{415E1CC4-AAF7-426C-9479-9ABF29199B57}" dt="2023-07-10T23:19:46.182" v="261" actId="478"/>
          <ac:spMkLst>
            <pc:docMk/>
            <pc:sldMk cId="2719167054" sldId="284"/>
            <ac:spMk id="78" creationId="{75CB6E6A-E8F9-49A3-C788-557925EF810A}"/>
          </ac:spMkLst>
        </pc:spChg>
        <pc:spChg chg="del mod">
          <ac:chgData name="Wendy Jean Mack" userId="e90b8640-9934-4abf-8a41-acefe879a424" providerId="ADAL" clId="{415E1CC4-AAF7-426C-9479-9ABF29199B57}" dt="2023-07-10T23:19:38.283" v="259" actId="478"/>
          <ac:spMkLst>
            <pc:docMk/>
            <pc:sldMk cId="2719167054" sldId="284"/>
            <ac:spMk id="79" creationId="{5C98E53E-C008-118C-A915-BBE28ED25011}"/>
          </ac:spMkLst>
        </pc:spChg>
        <pc:cxnChg chg="add del mod">
          <ac:chgData name="Wendy Jean Mack" userId="e90b8640-9934-4abf-8a41-acefe879a424" providerId="ADAL" clId="{415E1CC4-AAF7-426C-9479-9ABF29199B57}" dt="2023-07-10T23:21:42.893" v="297" actId="478"/>
          <ac:cxnSpMkLst>
            <pc:docMk/>
            <pc:sldMk cId="2719167054" sldId="284"/>
            <ac:cxnSpMk id="41" creationId="{D65A4CBE-A1B4-4FD6-5DAE-66A13823AAAA}"/>
          </ac:cxnSpMkLst>
        </pc:cxnChg>
      </pc:sldChg>
      <pc:sldChg chg="modSp del mod">
        <pc:chgData name="Wendy Jean Mack" userId="e90b8640-9934-4abf-8a41-acefe879a424" providerId="ADAL" clId="{415E1CC4-AAF7-426C-9479-9ABF29199B57}" dt="2023-07-09T20:42:10.371" v="87" actId="47"/>
        <pc:sldMkLst>
          <pc:docMk/>
          <pc:sldMk cId="3658511547" sldId="285"/>
        </pc:sldMkLst>
        <pc:spChg chg="mod">
          <ac:chgData name="Wendy Jean Mack" userId="e90b8640-9934-4abf-8a41-acefe879a424" providerId="ADAL" clId="{415E1CC4-AAF7-426C-9479-9ABF29199B57}" dt="2023-07-09T20:36:51.482" v="65" actId="1076"/>
          <ac:spMkLst>
            <pc:docMk/>
            <pc:sldMk cId="3658511547" sldId="285"/>
            <ac:spMk id="3" creationId="{8377202E-04F1-61BE-B142-CED5FEE8D42B}"/>
          </ac:spMkLst>
        </pc:spChg>
        <pc:cxnChg chg="mod">
          <ac:chgData name="Wendy Jean Mack" userId="e90b8640-9934-4abf-8a41-acefe879a424" providerId="ADAL" clId="{415E1CC4-AAF7-426C-9479-9ABF29199B57}" dt="2023-07-09T20:39:06.882" v="74" actId="1036"/>
          <ac:cxnSpMkLst>
            <pc:docMk/>
            <pc:sldMk cId="3658511547" sldId="285"/>
            <ac:cxnSpMk id="55" creationId="{B6FB3E2A-0B10-506F-1B59-2BDA25C25A5D}"/>
          </ac:cxnSpMkLst>
        </pc:cxnChg>
      </pc:sldChg>
      <pc:sldChg chg="modSp mod">
        <pc:chgData name="Wendy Jean Mack" userId="e90b8640-9934-4abf-8a41-acefe879a424" providerId="ADAL" clId="{415E1CC4-AAF7-426C-9479-9ABF29199B57}" dt="2023-07-10T23:24:10.792" v="310" actId="6549"/>
        <pc:sldMkLst>
          <pc:docMk/>
          <pc:sldMk cId="4277036111" sldId="287"/>
        </pc:sldMkLst>
        <pc:spChg chg="mod">
          <ac:chgData name="Wendy Jean Mack" userId="e90b8640-9934-4abf-8a41-acefe879a424" providerId="ADAL" clId="{415E1CC4-AAF7-426C-9479-9ABF29199B57}" dt="2023-07-10T23:24:10.792" v="310" actId="6549"/>
          <ac:spMkLst>
            <pc:docMk/>
            <pc:sldMk cId="4277036111" sldId="287"/>
            <ac:spMk id="2" creationId="{DC31917C-5E63-8DD3-E37B-32282B0BADF3}"/>
          </ac:spMkLst>
        </pc:spChg>
      </pc:sldChg>
      <pc:sldChg chg="modSp mod">
        <pc:chgData name="Wendy Jean Mack" userId="e90b8640-9934-4abf-8a41-acefe879a424" providerId="ADAL" clId="{415E1CC4-AAF7-426C-9479-9ABF29199B57}" dt="2023-07-09T20:20:40.735" v="58" actId="1076"/>
        <pc:sldMkLst>
          <pc:docMk/>
          <pc:sldMk cId="1311495215" sldId="288"/>
        </pc:sldMkLst>
        <pc:spChg chg="mod">
          <ac:chgData name="Wendy Jean Mack" userId="e90b8640-9934-4abf-8a41-acefe879a424" providerId="ADAL" clId="{415E1CC4-AAF7-426C-9479-9ABF29199B57}" dt="2023-07-09T20:20:40.735" v="58" actId="1076"/>
          <ac:spMkLst>
            <pc:docMk/>
            <pc:sldMk cId="1311495215" sldId="288"/>
            <ac:spMk id="2" creationId="{D1FC1D1E-588F-39C6-1B71-E180D0028B80}"/>
          </ac:spMkLst>
        </pc:spChg>
      </pc:sldChg>
      <pc:sldChg chg="modSp mod">
        <pc:chgData name="Wendy Jean Mack" userId="e90b8640-9934-4abf-8a41-acefe879a424" providerId="ADAL" clId="{415E1CC4-AAF7-426C-9479-9ABF29199B57}" dt="2023-07-09T20:24:53.104" v="60" actId="20577"/>
        <pc:sldMkLst>
          <pc:docMk/>
          <pc:sldMk cId="2974128119" sldId="290"/>
        </pc:sldMkLst>
        <pc:spChg chg="mod">
          <ac:chgData name="Wendy Jean Mack" userId="e90b8640-9934-4abf-8a41-acefe879a424" providerId="ADAL" clId="{415E1CC4-AAF7-426C-9479-9ABF29199B57}" dt="2023-07-09T20:24:53.104" v="60" actId="20577"/>
          <ac:spMkLst>
            <pc:docMk/>
            <pc:sldMk cId="2974128119" sldId="290"/>
            <ac:spMk id="2" creationId="{22AAB43E-C14F-4E02-8DBB-28398EA5BB85}"/>
          </ac:spMkLst>
        </pc:spChg>
      </pc:sldChg>
      <pc:sldChg chg="modSp mod">
        <pc:chgData name="Wendy Jean Mack" userId="e90b8640-9934-4abf-8a41-acefe879a424" providerId="ADAL" clId="{415E1CC4-AAF7-426C-9479-9ABF29199B57}" dt="2023-07-09T20:43:11.347" v="224" actId="20577"/>
        <pc:sldMkLst>
          <pc:docMk/>
          <pc:sldMk cId="1651718299" sldId="291"/>
        </pc:sldMkLst>
        <pc:spChg chg="mod">
          <ac:chgData name="Wendy Jean Mack" userId="e90b8640-9934-4abf-8a41-acefe879a424" providerId="ADAL" clId="{415E1CC4-AAF7-426C-9479-9ABF29199B57}" dt="2023-07-09T20:43:11.347" v="224" actId="20577"/>
          <ac:spMkLst>
            <pc:docMk/>
            <pc:sldMk cId="1651718299" sldId="291"/>
            <ac:spMk id="2" creationId="{D1FC1D1E-588F-39C6-1B71-E180D0028B80}"/>
          </ac:spMkLst>
        </pc:spChg>
      </pc:sldChg>
      <pc:sldChg chg="del">
        <pc:chgData name="Wendy Jean Mack" userId="e90b8640-9934-4abf-8a41-acefe879a424" providerId="ADAL" clId="{415E1CC4-AAF7-426C-9479-9ABF29199B57}" dt="2023-07-10T23:23:19.091" v="299" actId="47"/>
        <pc:sldMkLst>
          <pc:docMk/>
          <pc:sldMk cId="2255365278" sldId="306"/>
        </pc:sldMkLst>
      </pc:sldChg>
      <pc:sldChg chg="del">
        <pc:chgData name="Wendy Jean Mack" userId="e90b8640-9934-4abf-8a41-acefe879a424" providerId="ADAL" clId="{415E1CC4-AAF7-426C-9479-9ABF29199B57}" dt="2023-07-10T23:23:19.976" v="300" actId="47"/>
        <pc:sldMkLst>
          <pc:docMk/>
          <pc:sldMk cId="952785393" sldId="309"/>
        </pc:sldMkLst>
      </pc:sldChg>
      <pc:sldChg chg="modSp del mod">
        <pc:chgData name="Wendy Jean Mack" userId="e90b8640-9934-4abf-8a41-acefe879a424" providerId="ADAL" clId="{415E1CC4-AAF7-426C-9479-9ABF29199B57}" dt="2023-07-10T23:23:20.829" v="301" actId="47"/>
        <pc:sldMkLst>
          <pc:docMk/>
          <pc:sldMk cId="3889199249" sldId="310"/>
        </pc:sldMkLst>
        <pc:spChg chg="mod">
          <ac:chgData name="Wendy Jean Mack" userId="e90b8640-9934-4abf-8a41-acefe879a424" providerId="ADAL" clId="{415E1CC4-AAF7-426C-9479-9ABF29199B57}" dt="2023-07-09T20:28:24.748" v="62" actId="1076"/>
          <ac:spMkLst>
            <pc:docMk/>
            <pc:sldMk cId="3889199249" sldId="310"/>
            <ac:spMk id="5" creationId="{8EE35CCD-5E6E-9EDB-33D2-4D88C23F7438}"/>
          </ac:spMkLst>
        </pc:spChg>
        <pc:spChg chg="mod">
          <ac:chgData name="Wendy Jean Mack" userId="e90b8640-9934-4abf-8a41-acefe879a424" providerId="ADAL" clId="{415E1CC4-AAF7-426C-9479-9ABF29199B57}" dt="2023-07-09T20:28:28.455" v="63" actId="1076"/>
          <ac:spMkLst>
            <pc:docMk/>
            <pc:sldMk cId="3889199249" sldId="310"/>
            <ac:spMk id="6" creationId="{4BE58701-7A32-63D2-E93C-037468836854}"/>
          </ac:spMkLst>
        </pc:spChg>
      </pc:sldChg>
      <pc:sldChg chg="del">
        <pc:chgData name="Wendy Jean Mack" userId="e90b8640-9934-4abf-8a41-acefe879a424" providerId="ADAL" clId="{415E1CC4-AAF7-426C-9479-9ABF29199B57}" dt="2023-07-10T23:23:21.379" v="302" actId="47"/>
        <pc:sldMkLst>
          <pc:docMk/>
          <pc:sldMk cId="952745111" sldId="311"/>
        </pc:sldMkLst>
      </pc:sldChg>
      <pc:sldChg chg="del">
        <pc:chgData name="Wendy Jean Mack" userId="e90b8640-9934-4abf-8a41-acefe879a424" providerId="ADAL" clId="{415E1CC4-AAF7-426C-9479-9ABF29199B57}" dt="2023-07-10T23:23:22.655" v="304" actId="47"/>
        <pc:sldMkLst>
          <pc:docMk/>
          <pc:sldMk cId="3113929802" sldId="313"/>
        </pc:sldMkLst>
      </pc:sldChg>
      <pc:sldChg chg="del">
        <pc:chgData name="Wendy Jean Mack" userId="e90b8640-9934-4abf-8a41-acefe879a424" providerId="ADAL" clId="{415E1CC4-AAF7-426C-9479-9ABF29199B57}" dt="2023-07-10T23:23:23.208" v="305" actId="47"/>
        <pc:sldMkLst>
          <pc:docMk/>
          <pc:sldMk cId="2234843455" sldId="315"/>
        </pc:sldMkLst>
      </pc:sldChg>
      <pc:sldChg chg="del">
        <pc:chgData name="Wendy Jean Mack" userId="e90b8640-9934-4abf-8a41-acefe879a424" providerId="ADAL" clId="{415E1CC4-AAF7-426C-9479-9ABF29199B57}" dt="2023-07-10T23:23:23.813" v="306" actId="47"/>
        <pc:sldMkLst>
          <pc:docMk/>
          <pc:sldMk cId="3759481275" sldId="316"/>
        </pc:sldMkLst>
      </pc:sldChg>
      <pc:sldChg chg="del">
        <pc:chgData name="Wendy Jean Mack" userId="e90b8640-9934-4abf-8a41-acefe879a424" providerId="ADAL" clId="{415E1CC4-AAF7-426C-9479-9ABF29199B57}" dt="2023-07-10T23:23:24.488" v="307" actId="47"/>
        <pc:sldMkLst>
          <pc:docMk/>
          <pc:sldMk cId="3219681094" sldId="317"/>
        </pc:sldMkLst>
      </pc:sldChg>
      <pc:sldChg chg="del">
        <pc:chgData name="Wendy Jean Mack" userId="e90b8640-9934-4abf-8a41-acefe879a424" providerId="ADAL" clId="{415E1CC4-AAF7-426C-9479-9ABF29199B57}" dt="2023-07-10T23:23:16.943" v="298" actId="47"/>
        <pc:sldMkLst>
          <pc:docMk/>
          <pc:sldMk cId="854761756" sldId="318"/>
        </pc:sldMkLst>
      </pc:sldChg>
      <pc:sldChg chg="del">
        <pc:chgData name="Wendy Jean Mack" userId="e90b8640-9934-4abf-8a41-acefe879a424" providerId="ADAL" clId="{415E1CC4-AAF7-426C-9479-9ABF29199B57}" dt="2023-07-10T23:23:22.087" v="303" actId="47"/>
        <pc:sldMkLst>
          <pc:docMk/>
          <pc:sldMk cId="1439031967" sldId="319"/>
        </pc:sldMkLst>
      </pc:sldChg>
      <pc:sldChg chg="addSp delSp modSp new mod">
        <pc:chgData name="Wendy Jean Mack" userId="e90b8640-9934-4abf-8a41-acefe879a424" providerId="ADAL" clId="{415E1CC4-AAF7-426C-9479-9ABF29199B57}" dt="2023-07-09T20:40:54.386" v="86" actId="2711"/>
        <pc:sldMkLst>
          <pc:docMk/>
          <pc:sldMk cId="3000377535" sldId="320"/>
        </pc:sldMkLst>
        <pc:spChg chg="del mod">
          <ac:chgData name="Wendy Jean Mack" userId="e90b8640-9934-4abf-8a41-acefe879a424" providerId="ADAL" clId="{415E1CC4-AAF7-426C-9479-9ABF29199B57}" dt="2023-07-09T20:38:32.984" v="71" actId="478"/>
          <ac:spMkLst>
            <pc:docMk/>
            <pc:sldMk cId="3000377535" sldId="320"/>
            <ac:spMk id="2" creationId="{0C16CA26-083F-33BC-0EFB-23C687BF9128}"/>
          </ac:spMkLst>
        </pc:spChg>
        <pc:spChg chg="mod">
          <ac:chgData name="Wendy Jean Mack" userId="e90b8640-9934-4abf-8a41-acefe879a424" providerId="ADAL" clId="{415E1CC4-AAF7-426C-9479-9ABF29199B57}" dt="2023-07-09T20:39:16.629" v="77"/>
          <ac:spMkLst>
            <pc:docMk/>
            <pc:sldMk cId="3000377535" sldId="320"/>
            <ac:spMk id="3" creationId="{5F1EBE66-E188-C3B2-650A-71EB56895D2A}"/>
          </ac:spMkLst>
        </pc:spChg>
        <pc:spChg chg="add mod">
          <ac:chgData name="Wendy Jean Mack" userId="e90b8640-9934-4abf-8a41-acefe879a424" providerId="ADAL" clId="{415E1CC4-AAF7-426C-9479-9ABF29199B57}" dt="2023-07-09T20:40:54.386" v="86" actId="2711"/>
          <ac:spMkLst>
            <pc:docMk/>
            <pc:sldMk cId="3000377535" sldId="320"/>
            <ac:spMk id="5" creationId="{3DA0B1B1-8361-CFE9-A834-26653BAC6CB2}"/>
          </ac:spMkLst>
        </pc:spChg>
        <pc:picChg chg="add mod">
          <ac:chgData name="Wendy Jean Mack" userId="e90b8640-9934-4abf-8a41-acefe879a424" providerId="ADAL" clId="{415E1CC4-AAF7-426C-9479-9ABF29199B57}" dt="2023-07-09T20:39:38.917" v="82" actId="1076"/>
          <ac:picMkLst>
            <pc:docMk/>
            <pc:sldMk cId="3000377535" sldId="320"/>
            <ac:picMk id="4" creationId="{A4924B39-8B4B-BEE9-9AEA-D6B1AFBF6A26}"/>
          </ac:picMkLst>
        </pc:picChg>
      </pc:sldChg>
      <pc:sldChg chg="addSp delSp modSp add del mod addAnim delAnim">
        <pc:chgData name="Wendy Jean Mack" userId="e90b8640-9934-4abf-8a41-acefe879a424" providerId="ADAL" clId="{415E1CC4-AAF7-426C-9479-9ABF29199B57}" dt="2023-07-10T23:17:56.493" v="243" actId="2890"/>
        <pc:sldMkLst>
          <pc:docMk/>
          <pc:sldMk cId="1602318342" sldId="321"/>
        </pc:sldMkLst>
        <pc:spChg chg="mod">
          <ac:chgData name="Wendy Jean Mack" userId="e90b8640-9934-4abf-8a41-acefe879a424" providerId="ADAL" clId="{415E1CC4-AAF7-426C-9479-9ABF29199B57}" dt="2023-07-10T23:17:55.215" v="242" actId="20577"/>
          <ac:spMkLst>
            <pc:docMk/>
            <pc:sldMk cId="1602318342" sldId="321"/>
            <ac:spMk id="3" creationId="{CEA6D125-C48C-C818-B547-8935B73291C4}"/>
          </ac:spMkLst>
        </pc:spChg>
        <pc:spChg chg="add del mod">
          <ac:chgData name="Wendy Jean Mack" userId="e90b8640-9934-4abf-8a41-acefe879a424" providerId="ADAL" clId="{415E1CC4-AAF7-426C-9479-9ABF29199B57}" dt="2023-07-10T23:17:54.405" v="241" actId="14100"/>
          <ac:spMkLst>
            <pc:docMk/>
            <pc:sldMk cId="1602318342" sldId="321"/>
            <ac:spMk id="79" creationId="{5C98E53E-C008-118C-A915-BBE28ED25011}"/>
          </ac:spMkLst>
        </pc:spChg>
      </pc:sldChg>
      <pc:sldChg chg="delSp modSp add mod ord delAnim">
        <pc:chgData name="Wendy Jean Mack" userId="e90b8640-9934-4abf-8a41-acefe879a424" providerId="ADAL" clId="{415E1CC4-AAF7-426C-9479-9ABF29199B57}" dt="2023-07-10T23:20:14.376" v="263"/>
        <pc:sldMkLst>
          <pc:docMk/>
          <pc:sldMk cId="3750810402" sldId="321"/>
        </pc:sldMkLst>
        <pc:spChg chg="del mod">
          <ac:chgData name="Wendy Jean Mack" userId="e90b8640-9934-4abf-8a41-acefe879a424" providerId="ADAL" clId="{415E1CC4-AAF7-426C-9479-9ABF29199B57}" dt="2023-07-10T23:19:30.653" v="258" actId="478"/>
          <ac:spMkLst>
            <pc:docMk/>
            <pc:sldMk cId="3750810402" sldId="321"/>
            <ac:spMk id="79" creationId="{5C98E53E-C008-118C-A915-BBE28ED25011}"/>
          </ac:spMkLst>
        </pc:spChg>
      </pc:sldChg>
      <pc:sldMasterChg chg="addSp delSp modSp mod modSldLayout">
        <pc:chgData name="Wendy Jean Mack" userId="e90b8640-9934-4abf-8a41-acefe879a424" providerId="ADAL" clId="{415E1CC4-AAF7-426C-9479-9ABF29199B57}" dt="2023-07-09T20:16:18.722" v="6" actId="1076"/>
        <pc:sldMasterMkLst>
          <pc:docMk/>
          <pc:sldMasterMk cId="3263859534" sldId="2147483674"/>
        </pc:sldMasterMkLst>
        <pc:picChg chg="add mod">
          <ac:chgData name="Wendy Jean Mack" userId="e90b8640-9934-4abf-8a41-acefe879a424" providerId="ADAL" clId="{415E1CC4-AAF7-426C-9479-9ABF29199B57}" dt="2023-07-09T20:16:18.722" v="6" actId="1076"/>
          <ac:picMkLst>
            <pc:docMk/>
            <pc:sldMasterMk cId="3263859534" sldId="2147483674"/>
            <ac:picMk id="5" creationId="{1F266603-273C-1FA0-7F6E-66B6D9A8D96A}"/>
          </ac:picMkLst>
        </pc:picChg>
        <pc:picChg chg="del">
          <ac:chgData name="Wendy Jean Mack" userId="e90b8640-9934-4abf-8a41-acefe879a424" providerId="ADAL" clId="{415E1CC4-AAF7-426C-9479-9ABF29199B57}" dt="2023-07-09T20:15:48.531" v="1" actId="478"/>
          <ac:picMkLst>
            <pc:docMk/>
            <pc:sldMasterMk cId="3263859534" sldId="2147483674"/>
            <ac:picMk id="8" creationId="{6295F194-3BE6-3E48-B05A-E941132D652D}"/>
          </ac:picMkLst>
        </pc:picChg>
        <pc:sldLayoutChg chg="modSp mod">
          <pc:chgData name="Wendy Jean Mack" userId="e90b8640-9934-4abf-8a41-acefe879a424" providerId="ADAL" clId="{415E1CC4-AAF7-426C-9479-9ABF29199B57}" dt="2023-07-09T20:15:29.983" v="0" actId="1076"/>
          <pc:sldLayoutMkLst>
            <pc:docMk/>
            <pc:sldMasterMk cId="3263859534" sldId="2147483674"/>
            <pc:sldLayoutMk cId="1697975084" sldId="2147483679"/>
          </pc:sldLayoutMkLst>
          <pc:picChg chg="mod">
            <ac:chgData name="Wendy Jean Mack" userId="e90b8640-9934-4abf-8a41-acefe879a424" providerId="ADAL" clId="{415E1CC4-AAF7-426C-9479-9ABF29199B57}" dt="2023-07-09T20:15:29.983" v="0" actId="1076"/>
            <ac:picMkLst>
              <pc:docMk/>
              <pc:sldMasterMk cId="3263859534" sldId="2147483674"/>
              <pc:sldLayoutMk cId="1697975084" sldId="2147483679"/>
              <ac:picMk id="8" creationId="{EFA4B9B2-5A49-4647-86E4-7E65E3FCDD86}"/>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18094-E052-0447-9DA8-9DE186F5A782}"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1954D-7569-3845-B1BD-17B4DC03212A}" type="slidenum">
              <a:rPr lang="en-US" smtClean="0"/>
              <a:t>‹#›</a:t>
            </a:fld>
            <a:endParaRPr lang="en-US"/>
          </a:p>
        </p:txBody>
      </p:sp>
    </p:spTree>
    <p:extLst>
      <p:ext uri="{BB962C8B-B14F-4D97-AF65-F5344CB8AC3E}">
        <p14:creationId xmlns:p14="http://schemas.microsoft.com/office/powerpoint/2010/main" val="1948027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F1954D-7569-3845-B1BD-17B4DC03212A}" type="slidenum">
              <a:rPr lang="en-US" smtClean="0"/>
              <a:t>8</a:t>
            </a:fld>
            <a:endParaRPr lang="en-US"/>
          </a:p>
        </p:txBody>
      </p:sp>
    </p:spTree>
    <p:extLst>
      <p:ext uri="{BB962C8B-B14F-4D97-AF65-F5344CB8AC3E}">
        <p14:creationId xmlns:p14="http://schemas.microsoft.com/office/powerpoint/2010/main" val="194372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F1954D-7569-3845-B1BD-17B4DC03212A}" type="slidenum">
              <a:rPr lang="en-US" smtClean="0"/>
              <a:t>35</a:t>
            </a:fld>
            <a:endParaRPr lang="en-US"/>
          </a:p>
        </p:txBody>
      </p:sp>
    </p:spTree>
    <p:extLst>
      <p:ext uri="{BB962C8B-B14F-4D97-AF65-F5344CB8AC3E}">
        <p14:creationId xmlns:p14="http://schemas.microsoft.com/office/powerpoint/2010/main" val="2616289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4F8B52-A106-BF49-B704-F308B79F8D72}"/>
              </a:ext>
            </a:extLst>
          </p:cNvPr>
          <p:cNvSpPr>
            <a:spLocks noGrp="1"/>
          </p:cNvSpPr>
          <p:nvPr>
            <p:ph type="ctrTitle" hasCustomPrompt="1"/>
          </p:nvPr>
        </p:nvSpPr>
        <p:spPr>
          <a:xfrm>
            <a:off x="574335" y="2712338"/>
            <a:ext cx="5509071" cy="1131094"/>
          </a:xfrm>
        </p:spPr>
        <p:txBody>
          <a:bodyPr>
            <a:noAutofit/>
          </a:bodyPr>
          <a:lstStyle>
            <a:lvl1pPr>
              <a:defRPr sz="2100">
                <a:solidFill>
                  <a:srgbClr val="990000"/>
                </a:solidFill>
              </a:defRPr>
            </a:lvl1pPr>
          </a:lstStyle>
          <a:p>
            <a:r>
              <a:rPr lang="en-US" dirty="0"/>
              <a:t>Title of presentation goes here</a:t>
            </a:r>
          </a:p>
        </p:txBody>
      </p:sp>
      <p:sp>
        <p:nvSpPr>
          <p:cNvPr id="4" name="Subtitle 2">
            <a:extLst>
              <a:ext uri="{FF2B5EF4-FFF2-40B4-BE49-F238E27FC236}">
                <a16:creationId xmlns:a16="http://schemas.microsoft.com/office/drawing/2014/main" id="{5230BC80-1F3F-EB4E-9688-227D1F406399}"/>
              </a:ext>
            </a:extLst>
          </p:cNvPr>
          <p:cNvSpPr>
            <a:spLocks noGrp="1"/>
          </p:cNvSpPr>
          <p:nvPr>
            <p:ph type="subTitle" idx="1"/>
          </p:nvPr>
        </p:nvSpPr>
        <p:spPr>
          <a:xfrm>
            <a:off x="574335" y="3890396"/>
            <a:ext cx="5509071" cy="750143"/>
          </a:xfrm>
        </p:spPr>
        <p:txBody>
          <a:bodyPr>
            <a:normAutofit/>
          </a:bodyPr>
          <a:lstStyle>
            <a:lvl1pPr marL="0" indent="0">
              <a:buNone/>
              <a:defRPr sz="1500" b="0" i="0">
                <a:solidFill>
                  <a:schemeClr val="tx1"/>
                </a:solidFill>
                <a:latin typeface="Arial" panose="020B0604020202020204" pitchFamily="34" charset="0"/>
                <a:cs typeface="Arial" panose="020B0604020202020204" pitchFamily="34" charset="0"/>
              </a:defRPr>
            </a:lvl1pPr>
          </a:lstStyle>
          <a:p>
            <a:r>
              <a:rPr lang="en-US"/>
              <a:t>Click to edit Master subtitle style</a:t>
            </a:r>
            <a:endParaRPr lang="en-US" dirty="0"/>
          </a:p>
        </p:txBody>
      </p:sp>
      <p:pic>
        <p:nvPicPr>
          <p:cNvPr id="8" name="Picture 7">
            <a:extLst>
              <a:ext uri="{FF2B5EF4-FFF2-40B4-BE49-F238E27FC236}">
                <a16:creationId xmlns:a16="http://schemas.microsoft.com/office/drawing/2014/main" id="{EFA4B9B2-5A49-4647-86E4-7E65E3FCDD86}"/>
              </a:ext>
            </a:extLst>
          </p:cNvPr>
          <p:cNvPicPr>
            <a:picLocks noChangeAspect="1"/>
          </p:cNvPicPr>
          <p:nvPr userDrawn="1"/>
        </p:nvPicPr>
        <p:blipFill>
          <a:blip r:embed="rId2">
            <a:alphaModFix/>
          </a:blip>
          <a:stretch>
            <a:fillRect/>
          </a:stretch>
        </p:blipFill>
        <p:spPr>
          <a:xfrm>
            <a:off x="124722" y="50032"/>
            <a:ext cx="2981936" cy="698891"/>
          </a:xfrm>
          <a:prstGeom prst="rect">
            <a:avLst/>
          </a:prstGeom>
        </p:spPr>
      </p:pic>
    </p:spTree>
    <p:extLst>
      <p:ext uri="{BB962C8B-B14F-4D97-AF65-F5344CB8AC3E}">
        <p14:creationId xmlns:p14="http://schemas.microsoft.com/office/powerpoint/2010/main" val="169797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Section Divi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6275" y="3448449"/>
            <a:ext cx="4755750" cy="448795"/>
          </a:xfrm>
        </p:spPr>
        <p:txBody>
          <a:bodyPr>
            <a:normAutofit/>
          </a:bodyPr>
          <a:lstStyle>
            <a:lvl1pPr marL="0" indent="0">
              <a:buNone/>
              <a:defRPr sz="2100" b="1" i="0">
                <a:solidFill>
                  <a:schemeClr val="tx1"/>
                </a:solidFill>
                <a:latin typeface="Arial Black" panose="020B0604020202020204" pitchFamily="34" charset="0"/>
                <a:cs typeface="Arial Black"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add text</a:t>
            </a:r>
          </a:p>
        </p:txBody>
      </p:sp>
      <p:cxnSp>
        <p:nvCxnSpPr>
          <p:cNvPr id="13" name="Straight Connector 12">
            <a:extLst>
              <a:ext uri="{FF2B5EF4-FFF2-40B4-BE49-F238E27FC236}">
                <a16:creationId xmlns:a16="http://schemas.microsoft.com/office/drawing/2014/main" id="{CA7B92F4-0C4D-4246-AB41-CCD5CB12899E}"/>
              </a:ext>
            </a:extLst>
          </p:cNvPr>
          <p:cNvCxnSpPr>
            <a:cxnSpLocks/>
          </p:cNvCxnSpPr>
          <p:nvPr userDrawn="1"/>
        </p:nvCxnSpPr>
        <p:spPr>
          <a:xfrm>
            <a:off x="496276" y="3966388"/>
            <a:ext cx="2959513" cy="0"/>
          </a:xfrm>
          <a:prstGeom prst="line">
            <a:avLst/>
          </a:prstGeom>
          <a:ln w="50800">
            <a:solidFill>
              <a:srgbClr val="99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32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2 Column - Text and Objec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9291" y="273844"/>
            <a:ext cx="8225418" cy="994172"/>
          </a:xfrm>
        </p:spPr>
        <p:txBody>
          <a:bodyPr>
            <a:normAutofit/>
          </a:bodyPr>
          <a:lstStyle>
            <a:lvl1pPr>
              <a:defRPr sz="2100">
                <a:solidFill>
                  <a:srgbClr val="990000"/>
                </a:solidFill>
              </a:defRPr>
            </a:lvl1pPr>
          </a:lstStyle>
          <a:p>
            <a:r>
              <a:rPr lang="en-US" dirty="0"/>
              <a:t>Click to add text</a:t>
            </a:r>
          </a:p>
        </p:txBody>
      </p:sp>
      <p:sp>
        <p:nvSpPr>
          <p:cNvPr id="3" name="Content Placeholder 2"/>
          <p:cNvSpPr>
            <a:spLocks noGrp="1"/>
          </p:cNvSpPr>
          <p:nvPr>
            <p:ph sz="half" idx="1" hasCustomPrompt="1"/>
          </p:nvPr>
        </p:nvSpPr>
        <p:spPr>
          <a:xfrm>
            <a:off x="459292" y="1369219"/>
            <a:ext cx="4055559" cy="3263504"/>
          </a:xfrm>
        </p:spPr>
        <p:txBody>
          <a:bodyPr>
            <a:normAutofit/>
          </a:bodyPr>
          <a:lstStyle>
            <a:lvl1pPr marL="0" indent="0">
              <a:buNone/>
              <a:defRPr sz="15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6" name="Content Placeholder 5">
            <a:extLst>
              <a:ext uri="{FF2B5EF4-FFF2-40B4-BE49-F238E27FC236}">
                <a16:creationId xmlns:a16="http://schemas.microsoft.com/office/drawing/2014/main" id="{9DBDF7B5-AB44-2B42-BBD4-F0973364D38C}"/>
              </a:ext>
            </a:extLst>
          </p:cNvPr>
          <p:cNvSpPr>
            <a:spLocks noGrp="1"/>
          </p:cNvSpPr>
          <p:nvPr>
            <p:ph sz="quarter" idx="10"/>
          </p:nvPr>
        </p:nvSpPr>
        <p:spPr>
          <a:xfrm>
            <a:off x="4719484" y="1369219"/>
            <a:ext cx="3965225" cy="3263504"/>
          </a:xfrm>
        </p:spPr>
        <p:txBody>
          <a:bodyPr>
            <a:normAutofit/>
          </a:bodyPr>
          <a:lstStyle>
            <a:lvl1pPr marL="0" indent="0">
              <a:buNone/>
              <a:defRPr sz="1500"/>
            </a:lvl1pPr>
          </a:lstStyle>
          <a:p>
            <a:pPr lvl="0"/>
            <a:r>
              <a:rPr lang="en-US"/>
              <a:t>Click to edit Master text styles</a:t>
            </a:r>
          </a:p>
        </p:txBody>
      </p:sp>
    </p:spTree>
    <p:extLst>
      <p:ext uri="{BB962C8B-B14F-4D97-AF65-F5344CB8AC3E}">
        <p14:creationId xmlns:p14="http://schemas.microsoft.com/office/powerpoint/2010/main" val="24930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2 Column - Photo w/ Title &amp; Content">
    <p:bg>
      <p:bgPr>
        <a:solidFill>
          <a:schemeClr val="bg1"/>
        </a:solidFill>
        <a:effectLst/>
      </p:bgPr>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608B162C-189A-3A49-8CE6-3E1E1613E8BD}"/>
              </a:ext>
            </a:extLst>
          </p:cNvPr>
          <p:cNvSpPr>
            <a:spLocks noGrp="1"/>
          </p:cNvSpPr>
          <p:nvPr>
            <p:ph type="pic" sz="quarter" idx="10"/>
          </p:nvPr>
        </p:nvSpPr>
        <p:spPr>
          <a:xfrm>
            <a:off x="412301" y="248295"/>
            <a:ext cx="3727900" cy="4344419"/>
          </a:xfrm>
        </p:spPr>
        <p:txBody>
          <a:bodyPr/>
          <a:lstStyle>
            <a:lvl1pPr marL="0" indent="0">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E664265-1172-4348-81B4-A2A5CC7B537C}"/>
              </a:ext>
            </a:extLst>
          </p:cNvPr>
          <p:cNvSpPr>
            <a:spLocks noGrp="1"/>
          </p:cNvSpPr>
          <p:nvPr>
            <p:ph type="body" sz="quarter" idx="12" hasCustomPrompt="1"/>
          </p:nvPr>
        </p:nvSpPr>
        <p:spPr>
          <a:xfrm>
            <a:off x="4273999" y="248295"/>
            <a:ext cx="4457700" cy="438637"/>
          </a:xfrm>
        </p:spPr>
        <p:txBody>
          <a:bodyPr>
            <a:noAutofit/>
          </a:bodyPr>
          <a:lstStyle>
            <a:lvl1pPr marL="0" indent="0">
              <a:buNone/>
              <a:defRPr sz="1500" b="1" i="0">
                <a:solidFill>
                  <a:srgbClr val="990000"/>
                </a:solidFill>
                <a:latin typeface="Arial Black" panose="020B0604020202020204" pitchFamily="34" charset="0"/>
                <a:cs typeface="Arial Black" panose="020B0604020202020204" pitchFamily="34" charset="0"/>
              </a:defRPr>
            </a:lvl1pPr>
          </a:lstStyle>
          <a:p>
            <a:pPr lvl="0"/>
            <a:r>
              <a:rPr lang="en-US" dirty="0"/>
              <a:t>Click to add text</a:t>
            </a:r>
          </a:p>
        </p:txBody>
      </p:sp>
      <p:sp>
        <p:nvSpPr>
          <p:cNvPr id="6" name="Text Placeholder 5">
            <a:extLst>
              <a:ext uri="{FF2B5EF4-FFF2-40B4-BE49-F238E27FC236}">
                <a16:creationId xmlns:a16="http://schemas.microsoft.com/office/drawing/2014/main" id="{01147E12-95E0-BF47-8981-B44FA414794B}"/>
              </a:ext>
            </a:extLst>
          </p:cNvPr>
          <p:cNvSpPr>
            <a:spLocks noGrp="1"/>
          </p:cNvSpPr>
          <p:nvPr>
            <p:ph type="body" sz="quarter" idx="13" hasCustomPrompt="1"/>
          </p:nvPr>
        </p:nvSpPr>
        <p:spPr>
          <a:xfrm>
            <a:off x="4273550" y="736213"/>
            <a:ext cx="4457700" cy="3856500"/>
          </a:xfrm>
        </p:spPr>
        <p:txBody>
          <a:bodyPr>
            <a:normAutofit/>
          </a:bodyPr>
          <a:lstStyle>
            <a:lvl1pPr marL="0" indent="0">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text</a:t>
            </a:r>
          </a:p>
        </p:txBody>
      </p:sp>
    </p:spTree>
    <p:extLst>
      <p:ext uri="{BB962C8B-B14F-4D97-AF65-F5344CB8AC3E}">
        <p14:creationId xmlns:p14="http://schemas.microsoft.com/office/powerpoint/2010/main" val="402490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FAF6AD15-8C51-2041-A5A2-E9EEC084E18E}"/>
              </a:ext>
            </a:extLst>
          </p:cNvPr>
          <p:cNvSpPr>
            <a:spLocks noGrp="1"/>
          </p:cNvSpPr>
          <p:nvPr>
            <p:ph type="body" sz="quarter" idx="10" hasCustomPrompt="1"/>
          </p:nvPr>
        </p:nvSpPr>
        <p:spPr>
          <a:xfrm>
            <a:off x="456271" y="1358504"/>
            <a:ext cx="8231459" cy="3188096"/>
          </a:xfrm>
        </p:spPr>
        <p:txBody>
          <a:bodyPr>
            <a:normAutofit/>
          </a:bodyPr>
          <a:lstStyle>
            <a:lvl1pPr marL="0" indent="0">
              <a:buNone/>
              <a:defRPr sz="18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p:txBody>
      </p:sp>
      <p:sp>
        <p:nvSpPr>
          <p:cNvPr id="3" name="Text Placeholder 2">
            <a:extLst>
              <a:ext uri="{FF2B5EF4-FFF2-40B4-BE49-F238E27FC236}">
                <a16:creationId xmlns:a16="http://schemas.microsoft.com/office/drawing/2014/main" id="{3AFD8651-561A-4B4B-BCA3-EF94314E6092}"/>
              </a:ext>
            </a:extLst>
          </p:cNvPr>
          <p:cNvSpPr>
            <a:spLocks noGrp="1"/>
          </p:cNvSpPr>
          <p:nvPr>
            <p:ph type="body" sz="quarter" idx="11" hasCustomPrompt="1"/>
          </p:nvPr>
        </p:nvSpPr>
        <p:spPr>
          <a:xfrm>
            <a:off x="456271" y="259556"/>
            <a:ext cx="8231459" cy="990600"/>
          </a:xfrm>
        </p:spPr>
        <p:txBody>
          <a:bodyPr/>
          <a:lstStyle>
            <a:lvl1pPr marL="0" indent="0">
              <a:buNone/>
              <a:defRPr b="1" i="0">
                <a:solidFill>
                  <a:srgbClr val="990000"/>
                </a:solidFill>
                <a:latin typeface="Arial Black" panose="020B0604020202020204" pitchFamily="34" charset="0"/>
                <a:cs typeface="Arial Black" panose="020B0604020202020204" pitchFamily="34" charset="0"/>
              </a:defRPr>
            </a:lvl1pPr>
          </a:lstStyle>
          <a:p>
            <a:pPr lvl="0"/>
            <a:r>
              <a:rPr lang="en-US" dirty="0"/>
              <a:t>Click to add text</a:t>
            </a:r>
          </a:p>
        </p:txBody>
      </p:sp>
    </p:spTree>
    <p:extLst>
      <p:ext uri="{BB962C8B-B14F-4D97-AF65-F5344CB8AC3E}">
        <p14:creationId xmlns:p14="http://schemas.microsoft.com/office/powerpoint/2010/main" val="186215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6275" y="3448449"/>
            <a:ext cx="4755750" cy="448795"/>
          </a:xfrm>
        </p:spPr>
        <p:txBody>
          <a:bodyPr>
            <a:normAutofit/>
          </a:bodyPr>
          <a:lstStyle>
            <a:lvl1pPr marL="0" indent="0">
              <a:buNone/>
              <a:defRPr sz="2100" b="1" i="0">
                <a:solidFill>
                  <a:schemeClr val="tx1"/>
                </a:solidFill>
                <a:latin typeface="Arial Black" panose="020B0604020202020204" pitchFamily="34" charset="0"/>
                <a:cs typeface="Arial Black"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add text</a:t>
            </a:r>
          </a:p>
        </p:txBody>
      </p:sp>
      <p:cxnSp>
        <p:nvCxnSpPr>
          <p:cNvPr id="13" name="Straight Connector 12">
            <a:extLst>
              <a:ext uri="{FF2B5EF4-FFF2-40B4-BE49-F238E27FC236}">
                <a16:creationId xmlns:a16="http://schemas.microsoft.com/office/drawing/2014/main" id="{CA7B92F4-0C4D-4246-AB41-CCD5CB12899E}"/>
              </a:ext>
            </a:extLst>
          </p:cNvPr>
          <p:cNvCxnSpPr>
            <a:cxnSpLocks/>
          </p:cNvCxnSpPr>
          <p:nvPr userDrawn="1"/>
        </p:nvCxnSpPr>
        <p:spPr>
          <a:xfrm>
            <a:off x="496276" y="3966388"/>
            <a:ext cx="2959513" cy="0"/>
          </a:xfrm>
          <a:prstGeom prst="line">
            <a:avLst/>
          </a:prstGeom>
          <a:ln w="50800">
            <a:solidFill>
              <a:srgbClr val="99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66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 Text and Objec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9291" y="273844"/>
            <a:ext cx="8225418" cy="994172"/>
          </a:xfrm>
        </p:spPr>
        <p:txBody>
          <a:bodyPr>
            <a:normAutofit/>
          </a:bodyPr>
          <a:lstStyle>
            <a:lvl1pPr>
              <a:defRPr sz="2100">
                <a:solidFill>
                  <a:srgbClr val="990000"/>
                </a:solidFill>
              </a:defRPr>
            </a:lvl1pPr>
          </a:lstStyle>
          <a:p>
            <a:r>
              <a:rPr lang="en-US" dirty="0"/>
              <a:t>Click to add text</a:t>
            </a:r>
          </a:p>
        </p:txBody>
      </p:sp>
      <p:sp>
        <p:nvSpPr>
          <p:cNvPr id="3" name="Content Placeholder 2"/>
          <p:cNvSpPr>
            <a:spLocks noGrp="1"/>
          </p:cNvSpPr>
          <p:nvPr>
            <p:ph sz="half" idx="1" hasCustomPrompt="1"/>
          </p:nvPr>
        </p:nvSpPr>
        <p:spPr>
          <a:xfrm>
            <a:off x="459292" y="1369219"/>
            <a:ext cx="4055559" cy="3263504"/>
          </a:xfrm>
        </p:spPr>
        <p:txBody>
          <a:bodyPr>
            <a:normAutofit/>
          </a:bodyPr>
          <a:lstStyle>
            <a:lvl1pPr marL="0" indent="0">
              <a:buNone/>
              <a:defRPr sz="15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6" name="Content Placeholder 5">
            <a:extLst>
              <a:ext uri="{FF2B5EF4-FFF2-40B4-BE49-F238E27FC236}">
                <a16:creationId xmlns:a16="http://schemas.microsoft.com/office/drawing/2014/main" id="{9DBDF7B5-AB44-2B42-BBD4-F0973364D38C}"/>
              </a:ext>
            </a:extLst>
          </p:cNvPr>
          <p:cNvSpPr>
            <a:spLocks noGrp="1"/>
          </p:cNvSpPr>
          <p:nvPr>
            <p:ph sz="quarter" idx="10"/>
          </p:nvPr>
        </p:nvSpPr>
        <p:spPr>
          <a:xfrm>
            <a:off x="4719484" y="1369219"/>
            <a:ext cx="3965225" cy="3263504"/>
          </a:xfrm>
        </p:spPr>
        <p:txBody>
          <a:bodyPr>
            <a:normAutofit/>
          </a:bodyPr>
          <a:lstStyle>
            <a:lvl1pPr marL="0" indent="0">
              <a:buNone/>
              <a:defRPr sz="1500"/>
            </a:lvl1pPr>
          </a:lstStyle>
          <a:p>
            <a:pPr lvl="0"/>
            <a:r>
              <a:rPr lang="en-US"/>
              <a:t>Click to edit Master text styles</a:t>
            </a:r>
          </a:p>
        </p:txBody>
      </p:sp>
    </p:spTree>
    <p:extLst>
      <p:ext uri="{BB962C8B-B14F-4D97-AF65-F5344CB8AC3E}">
        <p14:creationId xmlns:p14="http://schemas.microsoft.com/office/powerpoint/2010/main" val="302669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 Photo w/ Title &amp; Content">
    <p:bg>
      <p:bgPr>
        <a:solidFill>
          <a:schemeClr val="bg1"/>
        </a:solidFill>
        <a:effectLst/>
      </p:bgPr>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608B162C-189A-3A49-8CE6-3E1E1613E8BD}"/>
              </a:ext>
            </a:extLst>
          </p:cNvPr>
          <p:cNvSpPr>
            <a:spLocks noGrp="1"/>
          </p:cNvSpPr>
          <p:nvPr>
            <p:ph type="pic" sz="quarter" idx="10"/>
          </p:nvPr>
        </p:nvSpPr>
        <p:spPr>
          <a:xfrm>
            <a:off x="412301" y="248295"/>
            <a:ext cx="3727900" cy="4344419"/>
          </a:xfrm>
        </p:spPr>
        <p:txBody>
          <a:bodyPr/>
          <a:lstStyle>
            <a:lvl1pPr marL="0" indent="0">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E664265-1172-4348-81B4-A2A5CC7B537C}"/>
              </a:ext>
            </a:extLst>
          </p:cNvPr>
          <p:cNvSpPr>
            <a:spLocks noGrp="1"/>
          </p:cNvSpPr>
          <p:nvPr>
            <p:ph type="body" sz="quarter" idx="12" hasCustomPrompt="1"/>
          </p:nvPr>
        </p:nvSpPr>
        <p:spPr>
          <a:xfrm>
            <a:off x="4273999" y="248295"/>
            <a:ext cx="4457700" cy="438637"/>
          </a:xfrm>
        </p:spPr>
        <p:txBody>
          <a:bodyPr>
            <a:noAutofit/>
          </a:bodyPr>
          <a:lstStyle>
            <a:lvl1pPr marL="0" indent="0">
              <a:buNone/>
              <a:defRPr sz="1500" b="1" i="0">
                <a:solidFill>
                  <a:srgbClr val="990000"/>
                </a:solidFill>
                <a:latin typeface="Arial Black" panose="020B0604020202020204" pitchFamily="34" charset="0"/>
                <a:cs typeface="Arial Black" panose="020B0604020202020204" pitchFamily="34" charset="0"/>
              </a:defRPr>
            </a:lvl1pPr>
          </a:lstStyle>
          <a:p>
            <a:pPr lvl="0"/>
            <a:r>
              <a:rPr lang="en-US" dirty="0"/>
              <a:t>Click to add text</a:t>
            </a:r>
          </a:p>
        </p:txBody>
      </p:sp>
      <p:sp>
        <p:nvSpPr>
          <p:cNvPr id="6" name="Text Placeholder 5">
            <a:extLst>
              <a:ext uri="{FF2B5EF4-FFF2-40B4-BE49-F238E27FC236}">
                <a16:creationId xmlns:a16="http://schemas.microsoft.com/office/drawing/2014/main" id="{01147E12-95E0-BF47-8981-B44FA414794B}"/>
              </a:ext>
            </a:extLst>
          </p:cNvPr>
          <p:cNvSpPr>
            <a:spLocks noGrp="1"/>
          </p:cNvSpPr>
          <p:nvPr>
            <p:ph type="body" sz="quarter" idx="13" hasCustomPrompt="1"/>
          </p:nvPr>
        </p:nvSpPr>
        <p:spPr>
          <a:xfrm>
            <a:off x="4273550" y="736213"/>
            <a:ext cx="4457700" cy="3856500"/>
          </a:xfrm>
        </p:spPr>
        <p:txBody>
          <a:bodyPr>
            <a:normAutofit/>
          </a:bodyPr>
          <a:lstStyle>
            <a:lvl1pPr marL="0" indent="0">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text</a:t>
            </a:r>
          </a:p>
        </p:txBody>
      </p:sp>
    </p:spTree>
    <p:extLst>
      <p:ext uri="{BB962C8B-B14F-4D97-AF65-F5344CB8AC3E}">
        <p14:creationId xmlns:p14="http://schemas.microsoft.com/office/powerpoint/2010/main" val="41266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FAF6AD15-8C51-2041-A5A2-E9EEC084E18E}"/>
              </a:ext>
            </a:extLst>
          </p:cNvPr>
          <p:cNvSpPr>
            <a:spLocks noGrp="1"/>
          </p:cNvSpPr>
          <p:nvPr>
            <p:ph type="body" sz="quarter" idx="10" hasCustomPrompt="1"/>
          </p:nvPr>
        </p:nvSpPr>
        <p:spPr>
          <a:xfrm>
            <a:off x="456271" y="1358504"/>
            <a:ext cx="8231459" cy="3188096"/>
          </a:xfrm>
        </p:spPr>
        <p:txBody>
          <a:bodyPr>
            <a:normAutofit/>
          </a:bodyPr>
          <a:lstStyle>
            <a:lvl1pPr marL="0" indent="0">
              <a:buNone/>
              <a:defRPr sz="18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p:txBody>
      </p:sp>
      <p:sp>
        <p:nvSpPr>
          <p:cNvPr id="3" name="Text Placeholder 2">
            <a:extLst>
              <a:ext uri="{FF2B5EF4-FFF2-40B4-BE49-F238E27FC236}">
                <a16:creationId xmlns:a16="http://schemas.microsoft.com/office/drawing/2014/main" id="{3AFD8651-561A-4B4B-BCA3-EF94314E6092}"/>
              </a:ext>
            </a:extLst>
          </p:cNvPr>
          <p:cNvSpPr>
            <a:spLocks noGrp="1"/>
          </p:cNvSpPr>
          <p:nvPr>
            <p:ph type="body" sz="quarter" idx="11" hasCustomPrompt="1"/>
          </p:nvPr>
        </p:nvSpPr>
        <p:spPr>
          <a:xfrm>
            <a:off x="456271" y="259556"/>
            <a:ext cx="8231459" cy="990600"/>
          </a:xfrm>
        </p:spPr>
        <p:txBody>
          <a:bodyPr/>
          <a:lstStyle>
            <a:lvl1pPr marL="0" indent="0">
              <a:buNone/>
              <a:defRPr b="1" i="0">
                <a:solidFill>
                  <a:srgbClr val="990000"/>
                </a:solidFill>
                <a:latin typeface="Arial Black" panose="020B0604020202020204" pitchFamily="34" charset="0"/>
                <a:cs typeface="Arial Black" panose="020B0604020202020204" pitchFamily="34" charset="0"/>
              </a:defRPr>
            </a:lvl1pPr>
          </a:lstStyle>
          <a:p>
            <a:pPr lvl="0"/>
            <a:r>
              <a:rPr lang="en-US" dirty="0"/>
              <a:t>Click to add text</a:t>
            </a:r>
          </a:p>
        </p:txBody>
      </p:sp>
    </p:spTree>
    <p:extLst>
      <p:ext uri="{BB962C8B-B14F-4D97-AF65-F5344CB8AC3E}">
        <p14:creationId xmlns:p14="http://schemas.microsoft.com/office/powerpoint/2010/main" val="376186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Section Divider">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F3E9BF2-B74F-6C47-B40E-9B2AEBAB0679}"/>
              </a:ext>
            </a:extLst>
          </p:cNvPr>
          <p:cNvCxnSpPr/>
          <p:nvPr userDrawn="1"/>
        </p:nvCxnSpPr>
        <p:spPr>
          <a:xfrm>
            <a:off x="469231" y="3743184"/>
            <a:ext cx="3773731" cy="0"/>
          </a:xfrm>
          <a:prstGeom prst="line">
            <a:avLst/>
          </a:prstGeom>
          <a:ln w="5080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4AB774DE-CA97-6245-91B0-47F66E508E1F}"/>
              </a:ext>
            </a:extLst>
          </p:cNvPr>
          <p:cNvSpPr>
            <a:spLocks noGrp="1"/>
          </p:cNvSpPr>
          <p:nvPr>
            <p:ph type="body" sz="quarter" idx="10" hasCustomPrompt="1"/>
          </p:nvPr>
        </p:nvSpPr>
        <p:spPr>
          <a:xfrm>
            <a:off x="469231" y="3247409"/>
            <a:ext cx="4176342" cy="433835"/>
          </a:xfrm>
        </p:spPr>
        <p:txBody>
          <a:bodyPr/>
          <a:lstStyle>
            <a:lvl1pPr marL="0" indent="0">
              <a:buNone/>
              <a:defRPr b="1" i="0">
                <a:latin typeface="Arial Black" panose="020B0604020202020204" pitchFamily="34" charset="0"/>
                <a:cs typeface="Arial Black" panose="020B0604020202020204" pitchFamily="34" charset="0"/>
              </a:defRPr>
            </a:lvl1pPr>
          </a:lstStyle>
          <a:p>
            <a:pPr lvl="0"/>
            <a:r>
              <a:rPr lang="en-US" dirty="0"/>
              <a:t>Click to add text</a:t>
            </a:r>
          </a:p>
        </p:txBody>
      </p:sp>
    </p:spTree>
    <p:extLst>
      <p:ext uri="{BB962C8B-B14F-4D97-AF65-F5344CB8AC3E}">
        <p14:creationId xmlns:p14="http://schemas.microsoft.com/office/powerpoint/2010/main" val="258408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2 Column - Text and 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BD72-32A1-6140-9393-D3BA74BE0955}"/>
              </a:ext>
            </a:extLst>
          </p:cNvPr>
          <p:cNvSpPr>
            <a:spLocks noGrp="1"/>
          </p:cNvSpPr>
          <p:nvPr>
            <p:ph type="title" hasCustomPrompt="1"/>
          </p:nvPr>
        </p:nvSpPr>
        <p:spPr>
          <a:xfrm>
            <a:off x="459291" y="273844"/>
            <a:ext cx="8225418" cy="994172"/>
          </a:xfrm>
        </p:spPr>
        <p:txBody>
          <a:bodyPr/>
          <a:lstStyle/>
          <a:p>
            <a:r>
              <a:rPr lang="en-US" dirty="0"/>
              <a:t>Click to add text</a:t>
            </a:r>
          </a:p>
        </p:txBody>
      </p:sp>
      <p:sp>
        <p:nvSpPr>
          <p:cNvPr id="4" name="Text Placeholder 3">
            <a:extLst>
              <a:ext uri="{FF2B5EF4-FFF2-40B4-BE49-F238E27FC236}">
                <a16:creationId xmlns:a16="http://schemas.microsoft.com/office/drawing/2014/main" id="{161E62CF-C6CA-9C4C-AED6-512038D16C8C}"/>
              </a:ext>
            </a:extLst>
          </p:cNvPr>
          <p:cNvSpPr>
            <a:spLocks noGrp="1"/>
          </p:cNvSpPr>
          <p:nvPr>
            <p:ph type="body" sz="quarter" idx="10" hasCustomPrompt="1"/>
          </p:nvPr>
        </p:nvSpPr>
        <p:spPr>
          <a:xfrm>
            <a:off x="459292" y="1387078"/>
            <a:ext cx="4112709" cy="3137297"/>
          </a:xfrm>
        </p:spPr>
        <p:txBody>
          <a:bodyPr/>
          <a:lstStyle>
            <a:lvl1pPr marL="0" indent="0">
              <a:buNone/>
              <a:defRPr sz="1500" b="0" i="0">
                <a:latin typeface="Arial" panose="020B0604020202020204" pitchFamily="34" charset="0"/>
                <a:cs typeface="Arial" panose="020B0604020202020204" pitchFamily="34" charset="0"/>
              </a:defRPr>
            </a:lvl1pPr>
            <a:lvl2pPr marL="342900" indent="0">
              <a:buNone/>
              <a:defRPr sz="1350" b="0" i="0">
                <a:latin typeface="Arial" panose="020B0604020202020204" pitchFamily="34" charset="0"/>
                <a:cs typeface="Arial" panose="020B0604020202020204" pitchFamily="34" charset="0"/>
              </a:defRPr>
            </a:lvl2pPr>
            <a:lvl3pPr marL="685800" indent="0">
              <a:buNone/>
              <a:defRPr sz="1200" b="0" i="0">
                <a:latin typeface="Arial" panose="020B0604020202020204" pitchFamily="34" charset="0"/>
                <a:cs typeface="Arial" panose="020B0604020202020204" pitchFamily="34" charset="0"/>
              </a:defRPr>
            </a:lvl3pPr>
            <a:lvl4pPr marL="1028700" indent="0">
              <a:buNone/>
              <a:defRPr b="0" i="0">
                <a:latin typeface="Arial" panose="020B0604020202020204" pitchFamily="34" charset="0"/>
                <a:cs typeface="Arial" panose="020B0604020202020204" pitchFamily="34" charset="0"/>
              </a:defRPr>
            </a:lvl4pPr>
            <a:lvl5pPr marL="1371600" indent="0">
              <a:buNone/>
              <a:defRPr b="0" i="0">
                <a:latin typeface="Arial" panose="020B0604020202020204" pitchFamily="34" charset="0"/>
                <a:cs typeface="Arial" panose="020B0604020202020204" pitchFamily="34" charset="0"/>
              </a:defRPr>
            </a:lvl5pPr>
          </a:lstStyle>
          <a:p>
            <a:pPr lvl="0"/>
            <a:r>
              <a:rPr lang="en-US" dirty="0"/>
              <a:t>Click to add text</a:t>
            </a:r>
          </a:p>
        </p:txBody>
      </p:sp>
      <p:sp>
        <p:nvSpPr>
          <p:cNvPr id="6" name="Content Placeholder 5">
            <a:extLst>
              <a:ext uri="{FF2B5EF4-FFF2-40B4-BE49-F238E27FC236}">
                <a16:creationId xmlns:a16="http://schemas.microsoft.com/office/drawing/2014/main" id="{693B90D3-4242-5446-9273-97004F395421}"/>
              </a:ext>
            </a:extLst>
          </p:cNvPr>
          <p:cNvSpPr>
            <a:spLocks noGrp="1"/>
          </p:cNvSpPr>
          <p:nvPr>
            <p:ph sz="quarter" idx="11" hasCustomPrompt="1"/>
          </p:nvPr>
        </p:nvSpPr>
        <p:spPr>
          <a:xfrm>
            <a:off x="4667250" y="1387078"/>
            <a:ext cx="4017459" cy="3137297"/>
          </a:xfrm>
        </p:spPr>
        <p:txBody>
          <a:bodyPr/>
          <a:lstStyle>
            <a:lvl1pPr marL="0" indent="0">
              <a:buNone/>
              <a:defRPr sz="1500"/>
            </a:lvl1pPr>
            <a:lvl2pPr marL="342900" indent="0">
              <a:buNone/>
              <a:defRPr sz="1350"/>
            </a:lvl2pPr>
            <a:lvl3pPr marL="685800" indent="0">
              <a:buNone/>
              <a:defRPr sz="1200"/>
            </a:lvl3pPr>
            <a:lvl4pPr marL="1028700" indent="0">
              <a:buNone/>
              <a:defRPr/>
            </a:lvl4pPr>
            <a:lvl5pPr marL="1371600" indent="0">
              <a:buNone/>
              <a:defRPr/>
            </a:lvl5pPr>
          </a:lstStyle>
          <a:p>
            <a:pPr lvl="0"/>
            <a:r>
              <a:rPr lang="en-US" dirty="0"/>
              <a:t>Click to add text</a:t>
            </a:r>
          </a:p>
        </p:txBody>
      </p:sp>
    </p:spTree>
    <p:extLst>
      <p:ext uri="{BB962C8B-B14F-4D97-AF65-F5344CB8AC3E}">
        <p14:creationId xmlns:p14="http://schemas.microsoft.com/office/powerpoint/2010/main" val="240558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2 Column - Photo w/ Title &amp;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BD0197D-9E4A-0647-8F27-1FD5131FABCB}"/>
              </a:ext>
            </a:extLst>
          </p:cNvPr>
          <p:cNvSpPr>
            <a:spLocks noGrp="1"/>
          </p:cNvSpPr>
          <p:nvPr>
            <p:ph type="pic" sz="quarter" idx="10"/>
          </p:nvPr>
        </p:nvSpPr>
        <p:spPr>
          <a:xfrm>
            <a:off x="256478" y="236935"/>
            <a:ext cx="4315522" cy="4350544"/>
          </a:xfrm>
        </p:spPr>
        <p:txBody>
          <a:bodyPr/>
          <a:lstStyle>
            <a:lvl1pPr marL="0" indent="0">
              <a:buNone/>
              <a:defRPr/>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DBF44603-C2B8-E542-B5CD-963683061A0E}"/>
              </a:ext>
            </a:extLst>
          </p:cNvPr>
          <p:cNvSpPr>
            <a:spLocks noGrp="1"/>
          </p:cNvSpPr>
          <p:nvPr>
            <p:ph type="body" sz="quarter" idx="11" hasCustomPrompt="1"/>
          </p:nvPr>
        </p:nvSpPr>
        <p:spPr>
          <a:xfrm>
            <a:off x="4708526" y="228601"/>
            <a:ext cx="4178995" cy="630621"/>
          </a:xfrm>
        </p:spPr>
        <p:txBody>
          <a:bodyPr>
            <a:normAutofit/>
          </a:bodyPr>
          <a:lstStyle>
            <a:lvl1pPr marL="0" indent="0">
              <a:buNone/>
              <a:defRPr sz="1500" b="1" i="0">
                <a:solidFill>
                  <a:srgbClr val="FFCC00"/>
                </a:solidFill>
                <a:latin typeface="Arial Black" panose="020B0604020202020204" pitchFamily="34" charset="0"/>
                <a:cs typeface="Arial Black" panose="020B0604020202020204" pitchFamily="34" charset="0"/>
              </a:defRPr>
            </a:lvl1pPr>
          </a:lstStyle>
          <a:p>
            <a:pPr lvl="0"/>
            <a:r>
              <a:rPr lang="en-US" dirty="0"/>
              <a:t>Click to add text</a:t>
            </a:r>
          </a:p>
        </p:txBody>
      </p:sp>
      <p:sp>
        <p:nvSpPr>
          <p:cNvPr id="8" name="Text Placeholder 7">
            <a:extLst>
              <a:ext uri="{FF2B5EF4-FFF2-40B4-BE49-F238E27FC236}">
                <a16:creationId xmlns:a16="http://schemas.microsoft.com/office/drawing/2014/main" id="{693086AB-4324-EA4F-9B93-D72B4CAF6B2F}"/>
              </a:ext>
            </a:extLst>
          </p:cNvPr>
          <p:cNvSpPr>
            <a:spLocks noGrp="1"/>
          </p:cNvSpPr>
          <p:nvPr>
            <p:ph type="body" sz="quarter" idx="12" hasCustomPrompt="1"/>
          </p:nvPr>
        </p:nvSpPr>
        <p:spPr>
          <a:xfrm>
            <a:off x="4708526" y="953692"/>
            <a:ext cx="4178996" cy="3633788"/>
          </a:xfrm>
        </p:spPr>
        <p:txBody>
          <a:bodyPr>
            <a:normAutofit/>
          </a:bodyPr>
          <a:lstStyle>
            <a:lvl1pPr marL="0" indent="0">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text</a:t>
            </a:r>
          </a:p>
        </p:txBody>
      </p:sp>
    </p:spTree>
    <p:extLst>
      <p:ext uri="{BB962C8B-B14F-4D97-AF65-F5344CB8AC3E}">
        <p14:creationId xmlns:p14="http://schemas.microsoft.com/office/powerpoint/2010/main" val="65715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10EBFF-F748-934F-8CA0-89D131C20673}"/>
              </a:ext>
            </a:extLst>
          </p:cNvPr>
          <p:cNvPicPr>
            <a:picLocks noChangeAspect="1"/>
          </p:cNvPicPr>
          <p:nvPr userDrawn="1"/>
        </p:nvPicPr>
        <p:blipFill>
          <a:blip r:embed="rId14">
            <a:alphaModFix amt="5000"/>
          </a:blip>
          <a:stretch>
            <a:fillRect/>
          </a:stretch>
        </p:blipFill>
        <p:spPr>
          <a:xfrm>
            <a:off x="3225455" y="0"/>
            <a:ext cx="6858000" cy="5143500"/>
          </a:xfrm>
          <a:prstGeom prst="rect">
            <a:avLst/>
          </a:prstGeom>
        </p:spPr>
      </p:pic>
      <p:sp>
        <p:nvSpPr>
          <p:cNvPr id="2" name="Title Placeholder 1">
            <a:extLst>
              <a:ext uri="{FF2B5EF4-FFF2-40B4-BE49-F238E27FC236}">
                <a16:creationId xmlns:a16="http://schemas.microsoft.com/office/drawing/2014/main" id="{EB35C23D-6E3E-C848-A948-BFBACACDEE5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0E90494-7750-7645-84A8-92980942AF15}"/>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descr="A black and red text&#10;&#10;Description automatically generated">
            <a:extLst>
              <a:ext uri="{FF2B5EF4-FFF2-40B4-BE49-F238E27FC236}">
                <a16:creationId xmlns:a16="http://schemas.microsoft.com/office/drawing/2014/main" id="{1F266603-273C-1FA0-7F6E-66B6D9A8D96A}"/>
              </a:ext>
            </a:extLst>
          </p:cNvPr>
          <p:cNvPicPr>
            <a:picLocks noChangeAspect="1"/>
          </p:cNvPicPr>
          <p:nvPr userDrawn="1"/>
        </p:nvPicPr>
        <p:blipFill>
          <a:blip r:embed="rId15"/>
          <a:stretch>
            <a:fillRect/>
          </a:stretch>
        </p:blipFill>
        <p:spPr>
          <a:xfrm>
            <a:off x="440655" y="4391948"/>
            <a:ext cx="778545" cy="683955"/>
          </a:xfrm>
          <a:prstGeom prst="rect">
            <a:avLst/>
          </a:prstGeom>
        </p:spPr>
      </p:pic>
    </p:spTree>
    <p:extLst>
      <p:ext uri="{BB962C8B-B14F-4D97-AF65-F5344CB8AC3E}">
        <p14:creationId xmlns:p14="http://schemas.microsoft.com/office/powerpoint/2010/main" val="3263859534"/>
      </p:ext>
    </p:extLst>
  </p:cSld>
  <p:clrMap bg1="lt1" tx1="dk1" bg2="lt2" tx2="dk2" accent1="accent1" accent2="accent2" accent3="accent3" accent4="accent4" accent5="accent5" accent6="accent6" hlink="hlink" folHlink="folHlink"/>
  <p:sldLayoutIdLst>
    <p:sldLayoutId id="2147483679" r:id="rId1"/>
    <p:sldLayoutId id="2147483666" r:id="rId2"/>
    <p:sldLayoutId id="2147483667" r:id="rId3"/>
    <p:sldLayoutId id="2147483668" r:id="rId4"/>
    <p:sldLayoutId id="2147483669"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defTabSz="685800" rtl="0" eaLnBrk="1" latinLnBrk="0" hangingPunct="1">
        <a:lnSpc>
          <a:spcPct val="90000"/>
        </a:lnSpc>
        <a:spcBef>
          <a:spcPct val="0"/>
        </a:spcBef>
        <a:buNone/>
        <a:defRPr sz="2100" b="1" i="0" kern="1200">
          <a:solidFill>
            <a:srgbClr val="990000"/>
          </a:solidFill>
          <a:latin typeface="Arial Black" panose="020B0604020202020204" pitchFamily="34" charset="0"/>
          <a:ea typeface="+mj-ea"/>
          <a:cs typeface="Arial Black"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cancer.gov/about-cancer/treatment/clinical-trials/patient-safety/childrens-ass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7AF7-5BE0-B048-8846-970C362F69D7}"/>
              </a:ext>
            </a:extLst>
          </p:cNvPr>
          <p:cNvSpPr>
            <a:spLocks noGrp="1"/>
          </p:cNvSpPr>
          <p:nvPr>
            <p:ph type="ctrTitle"/>
          </p:nvPr>
        </p:nvSpPr>
        <p:spPr>
          <a:xfrm>
            <a:off x="574335" y="2335232"/>
            <a:ext cx="5509071" cy="1131094"/>
          </a:xfrm>
        </p:spPr>
        <p:txBody>
          <a:bodyPr/>
          <a:lstStyle/>
          <a:p>
            <a:r>
              <a:rPr lang="en-US" sz="4700" dirty="0"/>
              <a:t>Clinical Trials</a:t>
            </a:r>
          </a:p>
        </p:txBody>
      </p:sp>
      <p:sp>
        <p:nvSpPr>
          <p:cNvPr id="3" name="Subtitle 2">
            <a:extLst>
              <a:ext uri="{FF2B5EF4-FFF2-40B4-BE49-F238E27FC236}">
                <a16:creationId xmlns:a16="http://schemas.microsoft.com/office/drawing/2014/main" id="{B55B409F-F516-6A42-BF5E-0ACF8D16BA30}"/>
              </a:ext>
            </a:extLst>
          </p:cNvPr>
          <p:cNvSpPr>
            <a:spLocks noGrp="1"/>
          </p:cNvSpPr>
          <p:nvPr>
            <p:ph type="subTitle" idx="1"/>
          </p:nvPr>
        </p:nvSpPr>
        <p:spPr>
          <a:xfrm>
            <a:off x="574335" y="3515324"/>
            <a:ext cx="5509071" cy="750143"/>
          </a:xfrm>
        </p:spPr>
        <p:txBody>
          <a:bodyPr/>
          <a:lstStyle/>
          <a:p>
            <a:r>
              <a:rPr lang="en-US" dirty="0"/>
              <a:t>July 11, 2023</a:t>
            </a:r>
          </a:p>
          <a:p>
            <a:r>
              <a:rPr lang="en-US" dirty="0"/>
              <a:t>Wendy Mack, Ph.D.</a:t>
            </a:r>
          </a:p>
        </p:txBody>
      </p:sp>
    </p:spTree>
    <p:extLst>
      <p:ext uri="{BB962C8B-B14F-4D97-AF65-F5344CB8AC3E}">
        <p14:creationId xmlns:p14="http://schemas.microsoft.com/office/powerpoint/2010/main" val="292120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B263D9-92D2-464B-471F-911AA353027F}"/>
              </a:ext>
            </a:extLst>
          </p:cNvPr>
          <p:cNvSpPr>
            <a:spLocks noGrp="1"/>
          </p:cNvSpPr>
          <p:nvPr>
            <p:ph type="body" sz="quarter" idx="11"/>
          </p:nvPr>
        </p:nvSpPr>
        <p:spPr>
          <a:xfrm>
            <a:off x="456271" y="101600"/>
            <a:ext cx="8231459" cy="990600"/>
          </a:xfrm>
        </p:spPr>
        <p:txBody>
          <a:bodyPr/>
          <a:lstStyle/>
          <a:p>
            <a:r>
              <a:rPr lang="en-US" dirty="0"/>
              <a:t>Randomized Control Trial</a:t>
            </a:r>
          </a:p>
        </p:txBody>
      </p:sp>
      <p:sp>
        <p:nvSpPr>
          <p:cNvPr id="4" name="Rounded Rectangle 3">
            <a:extLst>
              <a:ext uri="{FF2B5EF4-FFF2-40B4-BE49-F238E27FC236}">
                <a16:creationId xmlns:a16="http://schemas.microsoft.com/office/drawing/2014/main" id="{82501C78-46FC-CC95-82C5-D976CA756CD1}"/>
              </a:ext>
            </a:extLst>
          </p:cNvPr>
          <p:cNvSpPr/>
          <p:nvPr/>
        </p:nvSpPr>
        <p:spPr>
          <a:xfrm>
            <a:off x="3204308" y="695569"/>
            <a:ext cx="2000738" cy="60960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 assessed for eligibility</a:t>
            </a:r>
          </a:p>
        </p:txBody>
      </p:sp>
      <p:sp>
        <p:nvSpPr>
          <p:cNvPr id="5" name="Rounded Rectangle 4">
            <a:extLst>
              <a:ext uri="{FF2B5EF4-FFF2-40B4-BE49-F238E27FC236}">
                <a16:creationId xmlns:a16="http://schemas.microsoft.com/office/drawing/2014/main" id="{661CCA8F-D531-7BBF-64FE-2B290669854D}"/>
              </a:ext>
            </a:extLst>
          </p:cNvPr>
          <p:cNvSpPr/>
          <p:nvPr/>
        </p:nvSpPr>
        <p:spPr>
          <a:xfrm>
            <a:off x="3204308" y="1591013"/>
            <a:ext cx="2000738" cy="60960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Eligible patients are enrolled</a:t>
            </a:r>
          </a:p>
        </p:txBody>
      </p:sp>
      <p:sp>
        <p:nvSpPr>
          <p:cNvPr id="7" name="Rounded Rectangle 6">
            <a:extLst>
              <a:ext uri="{FF2B5EF4-FFF2-40B4-BE49-F238E27FC236}">
                <a16:creationId xmlns:a16="http://schemas.microsoft.com/office/drawing/2014/main" id="{019FA927-7C80-1516-9E09-B71A7F373765}"/>
              </a:ext>
            </a:extLst>
          </p:cNvPr>
          <p:cNvSpPr/>
          <p:nvPr/>
        </p:nvSpPr>
        <p:spPr>
          <a:xfrm>
            <a:off x="4806460" y="2485291"/>
            <a:ext cx="2532185" cy="79482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Arm</a:t>
            </a:r>
          </a:p>
          <a:p>
            <a:pPr algn="ctr"/>
            <a:r>
              <a:rPr lang="en-US" dirty="0"/>
              <a:t> (standard of care or placebo)</a:t>
            </a:r>
          </a:p>
        </p:txBody>
      </p:sp>
      <p:sp>
        <p:nvSpPr>
          <p:cNvPr id="8" name="TextBox 7">
            <a:extLst>
              <a:ext uri="{FF2B5EF4-FFF2-40B4-BE49-F238E27FC236}">
                <a16:creationId xmlns:a16="http://schemas.microsoft.com/office/drawing/2014/main" id="{8B80EACC-3B91-FDCD-FF5E-2B36E883E2E2}"/>
              </a:ext>
            </a:extLst>
          </p:cNvPr>
          <p:cNvSpPr txBox="1"/>
          <p:nvPr/>
        </p:nvSpPr>
        <p:spPr>
          <a:xfrm>
            <a:off x="3477846" y="2485291"/>
            <a:ext cx="1453662" cy="646331"/>
          </a:xfrm>
          <a:prstGeom prst="rect">
            <a:avLst/>
          </a:prstGeom>
          <a:noFill/>
        </p:spPr>
        <p:txBody>
          <a:bodyPr wrap="square" rtlCol="0">
            <a:spAutoFit/>
          </a:bodyPr>
          <a:lstStyle/>
          <a:p>
            <a:r>
              <a:rPr lang="en-US" dirty="0">
                <a:solidFill>
                  <a:srgbClr val="0070C0"/>
                </a:solidFill>
              </a:rPr>
              <a:t>Patients are randomized </a:t>
            </a:r>
          </a:p>
        </p:txBody>
      </p:sp>
      <p:sp>
        <p:nvSpPr>
          <p:cNvPr id="9" name="Rounded Rectangle 8">
            <a:extLst>
              <a:ext uri="{FF2B5EF4-FFF2-40B4-BE49-F238E27FC236}">
                <a16:creationId xmlns:a16="http://schemas.microsoft.com/office/drawing/2014/main" id="{A0F552C8-F06E-3BC6-7D3C-4A1A88AD7C23}"/>
              </a:ext>
            </a:extLst>
          </p:cNvPr>
          <p:cNvSpPr/>
          <p:nvPr/>
        </p:nvSpPr>
        <p:spPr>
          <a:xfrm>
            <a:off x="945661" y="2486956"/>
            <a:ext cx="2532185" cy="79482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a:p>
            <a:pPr algn="ctr"/>
            <a:r>
              <a:rPr lang="en-US" dirty="0"/>
              <a:t>Experimental Arm</a:t>
            </a:r>
          </a:p>
        </p:txBody>
      </p:sp>
      <p:sp>
        <p:nvSpPr>
          <p:cNvPr id="10" name="Rounded Rectangle 9">
            <a:extLst>
              <a:ext uri="{FF2B5EF4-FFF2-40B4-BE49-F238E27FC236}">
                <a16:creationId xmlns:a16="http://schemas.microsoft.com/office/drawing/2014/main" id="{554396D2-20EF-2F28-2883-83CDBE5CB817}"/>
              </a:ext>
            </a:extLst>
          </p:cNvPr>
          <p:cNvSpPr/>
          <p:nvPr/>
        </p:nvSpPr>
        <p:spPr>
          <a:xfrm>
            <a:off x="914400" y="3721100"/>
            <a:ext cx="2563446" cy="726831"/>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Outcomes Assessed</a:t>
            </a:r>
          </a:p>
        </p:txBody>
      </p:sp>
      <p:sp>
        <p:nvSpPr>
          <p:cNvPr id="11" name="Rounded Rectangle 10">
            <a:extLst>
              <a:ext uri="{FF2B5EF4-FFF2-40B4-BE49-F238E27FC236}">
                <a16:creationId xmlns:a16="http://schemas.microsoft.com/office/drawing/2014/main" id="{806D1D5E-EB75-8A75-3583-3A69911CCAA8}"/>
              </a:ext>
            </a:extLst>
          </p:cNvPr>
          <p:cNvSpPr/>
          <p:nvPr/>
        </p:nvSpPr>
        <p:spPr>
          <a:xfrm>
            <a:off x="4806460" y="3721099"/>
            <a:ext cx="2563446" cy="726831"/>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Outcomes Assessed</a:t>
            </a:r>
          </a:p>
        </p:txBody>
      </p:sp>
      <p:cxnSp>
        <p:nvCxnSpPr>
          <p:cNvPr id="14" name="Straight Arrow Connector 13">
            <a:extLst>
              <a:ext uri="{FF2B5EF4-FFF2-40B4-BE49-F238E27FC236}">
                <a16:creationId xmlns:a16="http://schemas.microsoft.com/office/drawing/2014/main" id="{E04B3863-A808-17D5-3DF2-1181C7B8E2B9}"/>
              </a:ext>
            </a:extLst>
          </p:cNvPr>
          <p:cNvCxnSpPr/>
          <p:nvPr/>
        </p:nvCxnSpPr>
        <p:spPr>
          <a:xfrm>
            <a:off x="4204677" y="1359877"/>
            <a:ext cx="0" cy="15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84397A-8540-F708-F0D5-771751F6CE07}"/>
              </a:ext>
            </a:extLst>
          </p:cNvPr>
          <p:cNvCxnSpPr>
            <a:cxnSpLocks/>
          </p:cNvCxnSpPr>
          <p:nvPr/>
        </p:nvCxnSpPr>
        <p:spPr>
          <a:xfrm flipH="1">
            <a:off x="3806092" y="2309443"/>
            <a:ext cx="277448" cy="17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F7D2BF-E6DE-F9DD-C6EA-6C0600BA43D0}"/>
              </a:ext>
            </a:extLst>
          </p:cNvPr>
          <p:cNvCxnSpPr>
            <a:cxnSpLocks/>
          </p:cNvCxnSpPr>
          <p:nvPr/>
        </p:nvCxnSpPr>
        <p:spPr>
          <a:xfrm>
            <a:off x="4204677" y="2309443"/>
            <a:ext cx="367323" cy="17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D005D83-172C-9D13-8389-A3ECAE7759B3}"/>
              </a:ext>
            </a:extLst>
          </p:cNvPr>
          <p:cNvCxnSpPr>
            <a:cxnSpLocks/>
          </p:cNvCxnSpPr>
          <p:nvPr/>
        </p:nvCxnSpPr>
        <p:spPr>
          <a:xfrm>
            <a:off x="2086709" y="3392271"/>
            <a:ext cx="0" cy="23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1CBE2F-AD8F-E861-1136-3C82B578F794}"/>
              </a:ext>
            </a:extLst>
          </p:cNvPr>
          <p:cNvCxnSpPr>
            <a:cxnSpLocks/>
          </p:cNvCxnSpPr>
          <p:nvPr/>
        </p:nvCxnSpPr>
        <p:spPr>
          <a:xfrm>
            <a:off x="6072552" y="3392271"/>
            <a:ext cx="0" cy="23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FBCAC4F-0B02-B076-E297-2F6DB82F47FE}"/>
              </a:ext>
            </a:extLst>
          </p:cNvPr>
          <p:cNvSpPr txBox="1"/>
          <p:nvPr/>
        </p:nvSpPr>
        <p:spPr>
          <a:xfrm>
            <a:off x="5381469" y="194872"/>
            <a:ext cx="342525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70C0"/>
                </a:solidFill>
              </a:rPr>
              <a:t>Randomization is used to ensure (theoretically) that potential prognostic factors are balanced between the intervention groups</a:t>
            </a:r>
          </a:p>
          <a:p>
            <a:pPr marL="285750" indent="-285750">
              <a:buFont typeface="Arial" panose="020B0604020202020204" pitchFamily="34" charset="0"/>
              <a:buChar char="•"/>
            </a:pPr>
            <a:r>
              <a:rPr lang="en-US" dirty="0">
                <a:solidFill>
                  <a:srgbClr val="0070C0"/>
                </a:solidFill>
              </a:rPr>
              <a:t>Makes comparisons feasible</a:t>
            </a:r>
          </a:p>
          <a:p>
            <a:pPr marL="285750" indent="-285750">
              <a:buFont typeface="Arial" panose="020B0604020202020204" pitchFamily="34" charset="0"/>
              <a:buChar char="•"/>
            </a:pPr>
            <a:r>
              <a:rPr lang="en-US" dirty="0">
                <a:solidFill>
                  <a:srgbClr val="0070C0"/>
                </a:solidFill>
              </a:rPr>
              <a:t>“1:1 randomization”</a:t>
            </a:r>
          </a:p>
        </p:txBody>
      </p:sp>
    </p:spTree>
    <p:extLst>
      <p:ext uri="{BB962C8B-B14F-4D97-AF65-F5344CB8AC3E}">
        <p14:creationId xmlns:p14="http://schemas.microsoft.com/office/powerpoint/2010/main" val="35257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1E726D-F71E-D2E9-9782-D5198EA1FF43}"/>
              </a:ext>
            </a:extLst>
          </p:cNvPr>
          <p:cNvSpPr>
            <a:spLocks noGrp="1"/>
          </p:cNvSpPr>
          <p:nvPr>
            <p:ph type="body" sz="quarter" idx="10"/>
          </p:nvPr>
        </p:nvSpPr>
        <p:spPr>
          <a:xfrm>
            <a:off x="456271" y="809469"/>
            <a:ext cx="8231459" cy="3737131"/>
          </a:xfrm>
        </p:spPr>
        <p:txBody>
          <a:bodyPr/>
          <a:lstStyle/>
          <a:p>
            <a:r>
              <a:rPr lang="en-US" dirty="0"/>
              <a:t>“Participants in the trial were randomly assigned in a 1:1 ratio to receive 30 </a:t>
            </a:r>
            <a:r>
              <a:rPr lang="el-GR" dirty="0"/>
              <a:t>μ</a:t>
            </a:r>
            <a:r>
              <a:rPr lang="en-US" dirty="0"/>
              <a:t>g of BNT162b2 (0.3 ml volume per dose) or saline placebo”</a:t>
            </a:r>
          </a:p>
          <a:p>
            <a:endParaRPr lang="en-US" dirty="0"/>
          </a:p>
          <a:p>
            <a:r>
              <a:rPr lang="en-US" dirty="0"/>
              <a:t>Why was placebo used for the control arm? </a:t>
            </a:r>
          </a:p>
        </p:txBody>
      </p:sp>
      <p:sp>
        <p:nvSpPr>
          <p:cNvPr id="3" name="Text Placeholder 2">
            <a:extLst>
              <a:ext uri="{FF2B5EF4-FFF2-40B4-BE49-F238E27FC236}">
                <a16:creationId xmlns:a16="http://schemas.microsoft.com/office/drawing/2014/main" id="{824D7C6A-E511-21C8-7209-1108A3B3B919}"/>
              </a:ext>
            </a:extLst>
          </p:cNvPr>
          <p:cNvSpPr>
            <a:spLocks noGrp="1"/>
          </p:cNvSpPr>
          <p:nvPr>
            <p:ph type="body" sz="quarter" idx="11"/>
          </p:nvPr>
        </p:nvSpPr>
        <p:spPr/>
        <p:txBody>
          <a:bodyPr/>
          <a:lstStyle/>
          <a:p>
            <a:r>
              <a:rPr lang="en-US" dirty="0"/>
              <a:t>Placebo or Standard of Care? </a:t>
            </a:r>
          </a:p>
        </p:txBody>
      </p:sp>
    </p:spTree>
    <p:extLst>
      <p:ext uri="{BB962C8B-B14F-4D97-AF65-F5344CB8AC3E}">
        <p14:creationId xmlns:p14="http://schemas.microsoft.com/office/powerpoint/2010/main" val="2484478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5D781C-C396-B921-55A1-494C4BDA22E6}"/>
              </a:ext>
            </a:extLst>
          </p:cNvPr>
          <p:cNvSpPr>
            <a:spLocks noGrp="1"/>
          </p:cNvSpPr>
          <p:nvPr>
            <p:ph type="body" sz="quarter" idx="10"/>
          </p:nvPr>
        </p:nvSpPr>
        <p:spPr>
          <a:xfrm>
            <a:off x="456271" y="831954"/>
            <a:ext cx="8231459" cy="3714646"/>
          </a:xfrm>
        </p:spPr>
        <p:txBody>
          <a:bodyPr>
            <a:normAutofit/>
          </a:bodyPr>
          <a:lstStyle/>
          <a:p>
            <a:pPr marL="285750" indent="-285750">
              <a:buFont typeface="Arial" panose="020B0604020202020204" pitchFamily="34" charset="0"/>
              <a:buChar char="•"/>
            </a:pPr>
            <a:r>
              <a:rPr lang="en-US" dirty="0"/>
              <a:t>Randomization will (theoretically) balance characteristics of patients between intervention groups</a:t>
            </a:r>
          </a:p>
          <a:p>
            <a:pPr marL="800100" lvl="1" indent="-285750"/>
            <a:r>
              <a:rPr lang="en-US" dirty="0">
                <a:solidFill>
                  <a:schemeClr val="tx1"/>
                </a:solidFill>
              </a:rPr>
              <a:t>If patients in the intervention groups are similar, can conduct a fair comparison between the intervention groups</a:t>
            </a:r>
            <a:endParaRPr lang="en-US" dirty="0"/>
          </a:p>
          <a:p>
            <a:endParaRPr lang="en-US" dirty="0"/>
          </a:p>
        </p:txBody>
      </p:sp>
      <p:sp>
        <p:nvSpPr>
          <p:cNvPr id="3" name="Text Placeholder 2">
            <a:extLst>
              <a:ext uri="{FF2B5EF4-FFF2-40B4-BE49-F238E27FC236}">
                <a16:creationId xmlns:a16="http://schemas.microsoft.com/office/drawing/2014/main" id="{278F58D0-37B1-AA7E-DA0F-665AB346A437}"/>
              </a:ext>
            </a:extLst>
          </p:cNvPr>
          <p:cNvSpPr>
            <a:spLocks noGrp="1"/>
          </p:cNvSpPr>
          <p:nvPr>
            <p:ph type="body" sz="quarter" idx="11"/>
          </p:nvPr>
        </p:nvSpPr>
        <p:spPr>
          <a:xfrm>
            <a:off x="456271" y="259556"/>
            <a:ext cx="8231459" cy="572398"/>
          </a:xfrm>
        </p:spPr>
        <p:txBody>
          <a:bodyPr/>
          <a:lstStyle/>
          <a:p>
            <a:r>
              <a:rPr lang="en-US" dirty="0"/>
              <a:t>Randomization</a:t>
            </a:r>
          </a:p>
        </p:txBody>
      </p:sp>
    </p:spTree>
    <p:extLst>
      <p:ext uri="{BB962C8B-B14F-4D97-AF65-F5344CB8AC3E}">
        <p14:creationId xmlns:p14="http://schemas.microsoft.com/office/powerpoint/2010/main" val="371802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035926-BB3A-A1A7-7DC0-DC2B60CC2479}"/>
              </a:ext>
            </a:extLst>
          </p:cNvPr>
          <p:cNvSpPr>
            <a:spLocks noGrp="1"/>
          </p:cNvSpPr>
          <p:nvPr>
            <p:ph type="body" sz="quarter" idx="11"/>
          </p:nvPr>
        </p:nvSpPr>
        <p:spPr/>
        <p:txBody>
          <a:bodyPr/>
          <a:lstStyle/>
          <a:p>
            <a:r>
              <a:rPr lang="en-US" dirty="0"/>
              <a:t>Safety and Efficacy of the BNT162b2 mRNA Covid-19 Vaccine</a:t>
            </a:r>
          </a:p>
          <a:p>
            <a:endParaRPr lang="en-US" dirty="0"/>
          </a:p>
        </p:txBody>
      </p:sp>
      <p:pic>
        <p:nvPicPr>
          <p:cNvPr id="5" name="Picture 4" descr="Table&#10;&#10;Description automatically generated">
            <a:extLst>
              <a:ext uri="{FF2B5EF4-FFF2-40B4-BE49-F238E27FC236}">
                <a16:creationId xmlns:a16="http://schemas.microsoft.com/office/drawing/2014/main" id="{1AC2DA3C-BFCF-A954-AB20-8F4E2D9D6BA1}"/>
              </a:ext>
            </a:extLst>
          </p:cNvPr>
          <p:cNvPicPr>
            <a:picLocks noChangeAspect="1"/>
          </p:cNvPicPr>
          <p:nvPr/>
        </p:nvPicPr>
        <p:blipFill>
          <a:blip r:embed="rId2"/>
          <a:stretch>
            <a:fillRect/>
          </a:stretch>
        </p:blipFill>
        <p:spPr>
          <a:xfrm>
            <a:off x="771993" y="880543"/>
            <a:ext cx="7375161" cy="3818560"/>
          </a:xfrm>
          <a:prstGeom prst="rect">
            <a:avLst/>
          </a:prstGeom>
        </p:spPr>
      </p:pic>
      <p:sp>
        <p:nvSpPr>
          <p:cNvPr id="6" name="TextBox 5">
            <a:extLst>
              <a:ext uri="{FF2B5EF4-FFF2-40B4-BE49-F238E27FC236}">
                <a16:creationId xmlns:a16="http://schemas.microsoft.com/office/drawing/2014/main" id="{1866BE90-3CDA-4AF7-A739-D9F1DF2EFDFB}"/>
              </a:ext>
            </a:extLst>
          </p:cNvPr>
          <p:cNvSpPr txBox="1"/>
          <p:nvPr/>
        </p:nvSpPr>
        <p:spPr>
          <a:xfrm>
            <a:off x="6041035" y="4866501"/>
            <a:ext cx="3043004" cy="276999"/>
          </a:xfrm>
          <a:prstGeom prst="rect">
            <a:avLst/>
          </a:prstGeom>
          <a:noFill/>
        </p:spPr>
        <p:txBody>
          <a:bodyPr wrap="square" rtlCol="0">
            <a:spAutoFit/>
          </a:bodyPr>
          <a:lstStyle/>
          <a:p>
            <a:pPr algn="r"/>
            <a:r>
              <a:rPr lang="en-US" sz="1200" dirty="0"/>
              <a:t>(table from Polack et al., 2020)</a:t>
            </a:r>
          </a:p>
        </p:txBody>
      </p:sp>
    </p:spTree>
    <p:extLst>
      <p:ext uri="{BB962C8B-B14F-4D97-AF65-F5344CB8AC3E}">
        <p14:creationId xmlns:p14="http://schemas.microsoft.com/office/powerpoint/2010/main" val="103466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035926-BB3A-A1A7-7DC0-DC2B60CC2479}"/>
              </a:ext>
            </a:extLst>
          </p:cNvPr>
          <p:cNvSpPr>
            <a:spLocks noGrp="1"/>
          </p:cNvSpPr>
          <p:nvPr>
            <p:ph type="body" sz="quarter" idx="11"/>
          </p:nvPr>
        </p:nvSpPr>
        <p:spPr/>
        <p:txBody>
          <a:bodyPr/>
          <a:lstStyle/>
          <a:p>
            <a:r>
              <a:rPr lang="en-US" dirty="0"/>
              <a:t>Safety and Efficacy of the BNT162b2 mRNA Covid-19 Vaccine</a:t>
            </a:r>
          </a:p>
          <a:p>
            <a:endParaRPr lang="en-US" dirty="0"/>
          </a:p>
        </p:txBody>
      </p:sp>
      <p:sp>
        <p:nvSpPr>
          <p:cNvPr id="6" name="TextBox 5">
            <a:extLst>
              <a:ext uri="{FF2B5EF4-FFF2-40B4-BE49-F238E27FC236}">
                <a16:creationId xmlns:a16="http://schemas.microsoft.com/office/drawing/2014/main" id="{1866BE90-3CDA-4AF7-A739-D9F1DF2EFDFB}"/>
              </a:ext>
            </a:extLst>
          </p:cNvPr>
          <p:cNvSpPr txBox="1"/>
          <p:nvPr/>
        </p:nvSpPr>
        <p:spPr>
          <a:xfrm>
            <a:off x="6041035" y="4866501"/>
            <a:ext cx="3043004" cy="276999"/>
          </a:xfrm>
          <a:prstGeom prst="rect">
            <a:avLst/>
          </a:prstGeom>
          <a:noFill/>
        </p:spPr>
        <p:txBody>
          <a:bodyPr wrap="square" rtlCol="0">
            <a:spAutoFit/>
          </a:bodyPr>
          <a:lstStyle/>
          <a:p>
            <a:pPr algn="r"/>
            <a:r>
              <a:rPr lang="en-US" sz="1200" dirty="0"/>
              <a:t>(table from Polack et al., 2020)</a:t>
            </a:r>
          </a:p>
        </p:txBody>
      </p:sp>
      <p:pic>
        <p:nvPicPr>
          <p:cNvPr id="4" name="Picture 3" descr="Table&#10;&#10;Description automatically generated">
            <a:extLst>
              <a:ext uri="{FF2B5EF4-FFF2-40B4-BE49-F238E27FC236}">
                <a16:creationId xmlns:a16="http://schemas.microsoft.com/office/drawing/2014/main" id="{4FEC0891-A232-3910-C502-958FE7D3A1DA}"/>
              </a:ext>
            </a:extLst>
          </p:cNvPr>
          <p:cNvPicPr>
            <a:picLocks noChangeAspect="1"/>
          </p:cNvPicPr>
          <p:nvPr/>
        </p:nvPicPr>
        <p:blipFill>
          <a:blip r:embed="rId2"/>
          <a:stretch>
            <a:fillRect/>
          </a:stretch>
        </p:blipFill>
        <p:spPr>
          <a:xfrm>
            <a:off x="706972" y="996845"/>
            <a:ext cx="7980757" cy="3549650"/>
          </a:xfrm>
          <a:prstGeom prst="rect">
            <a:avLst/>
          </a:prstGeom>
        </p:spPr>
      </p:pic>
    </p:spTree>
    <p:extLst>
      <p:ext uri="{BB962C8B-B14F-4D97-AF65-F5344CB8AC3E}">
        <p14:creationId xmlns:p14="http://schemas.microsoft.com/office/powerpoint/2010/main" val="243879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A6D125-C48C-C818-B547-8935B73291C4}"/>
              </a:ext>
            </a:extLst>
          </p:cNvPr>
          <p:cNvSpPr>
            <a:spLocks noGrp="1"/>
          </p:cNvSpPr>
          <p:nvPr>
            <p:ph type="body" sz="quarter" idx="11"/>
          </p:nvPr>
        </p:nvSpPr>
        <p:spPr/>
        <p:txBody>
          <a:bodyPr/>
          <a:lstStyle/>
          <a:p>
            <a:r>
              <a:rPr lang="en-US" dirty="0"/>
              <a:t>Randomization			Stratified Randomization</a:t>
            </a:r>
          </a:p>
        </p:txBody>
      </p:sp>
      <p:sp>
        <p:nvSpPr>
          <p:cNvPr id="4" name="Oval 3">
            <a:extLst>
              <a:ext uri="{FF2B5EF4-FFF2-40B4-BE49-F238E27FC236}">
                <a16:creationId xmlns:a16="http://schemas.microsoft.com/office/drawing/2014/main" id="{143DFEE7-B3C7-D97C-0997-060FE4E9C5F9}"/>
              </a:ext>
            </a:extLst>
          </p:cNvPr>
          <p:cNvSpPr/>
          <p:nvPr/>
        </p:nvSpPr>
        <p:spPr>
          <a:xfrm>
            <a:off x="660354" y="740703"/>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Oval 4">
            <a:extLst>
              <a:ext uri="{FF2B5EF4-FFF2-40B4-BE49-F238E27FC236}">
                <a16:creationId xmlns:a16="http://schemas.microsoft.com/office/drawing/2014/main" id="{8AEAE6EB-5531-E44C-F60B-5CCFE31CCF6A}"/>
              </a:ext>
            </a:extLst>
          </p:cNvPr>
          <p:cNvSpPr/>
          <p:nvPr/>
        </p:nvSpPr>
        <p:spPr>
          <a:xfrm>
            <a:off x="1199215" y="740704"/>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3D9B532-9977-9554-6152-5DA757121AA9}"/>
              </a:ext>
            </a:extLst>
          </p:cNvPr>
          <p:cNvSpPr/>
          <p:nvPr/>
        </p:nvSpPr>
        <p:spPr>
          <a:xfrm>
            <a:off x="1713877" y="745915"/>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2365A18-D8A0-0563-91EE-A4FEE549570B}"/>
              </a:ext>
            </a:extLst>
          </p:cNvPr>
          <p:cNvSpPr/>
          <p:nvPr/>
        </p:nvSpPr>
        <p:spPr>
          <a:xfrm>
            <a:off x="2252738" y="742167"/>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A659253-F930-57E2-4411-E9A7DB295DA6}"/>
              </a:ext>
            </a:extLst>
          </p:cNvPr>
          <p:cNvSpPr/>
          <p:nvPr/>
        </p:nvSpPr>
        <p:spPr>
          <a:xfrm>
            <a:off x="2794098" y="75485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C74258A-9968-E0A1-6117-1E1B5E707A2D}"/>
              </a:ext>
            </a:extLst>
          </p:cNvPr>
          <p:cNvSpPr/>
          <p:nvPr/>
        </p:nvSpPr>
        <p:spPr>
          <a:xfrm>
            <a:off x="666137" y="1221850"/>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1F562E-1CF0-7CAC-1886-E98D1950A1D7}"/>
              </a:ext>
            </a:extLst>
          </p:cNvPr>
          <p:cNvSpPr/>
          <p:nvPr/>
        </p:nvSpPr>
        <p:spPr>
          <a:xfrm>
            <a:off x="1209210" y="1221849"/>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FBA65BB-E329-D8AA-A0E4-7645F74C1A2C}"/>
              </a:ext>
            </a:extLst>
          </p:cNvPr>
          <p:cNvSpPr/>
          <p:nvPr/>
        </p:nvSpPr>
        <p:spPr>
          <a:xfrm>
            <a:off x="1752283" y="1228646"/>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886D6C-D639-50F1-4864-04DBCC045218}"/>
              </a:ext>
            </a:extLst>
          </p:cNvPr>
          <p:cNvSpPr/>
          <p:nvPr/>
        </p:nvSpPr>
        <p:spPr>
          <a:xfrm>
            <a:off x="2295356" y="1212284"/>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C6E8381-E3FA-0A60-1F92-41AC04DE3A4A}"/>
              </a:ext>
            </a:extLst>
          </p:cNvPr>
          <p:cNvSpPr/>
          <p:nvPr/>
        </p:nvSpPr>
        <p:spPr>
          <a:xfrm>
            <a:off x="2838429" y="1212283"/>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B3A49E4-B25D-5BCC-1A0E-335714E22741}"/>
              </a:ext>
            </a:extLst>
          </p:cNvPr>
          <p:cNvSpPr/>
          <p:nvPr/>
        </p:nvSpPr>
        <p:spPr>
          <a:xfrm>
            <a:off x="4800427" y="73471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65BA4D-6CA0-5D65-8266-CAFBAA318B39}"/>
              </a:ext>
            </a:extLst>
          </p:cNvPr>
          <p:cNvSpPr/>
          <p:nvPr/>
        </p:nvSpPr>
        <p:spPr>
          <a:xfrm>
            <a:off x="7012480" y="119602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458FB9C-77F1-BCEE-B4F5-8F4654C72D5D}"/>
              </a:ext>
            </a:extLst>
          </p:cNvPr>
          <p:cNvSpPr/>
          <p:nvPr/>
        </p:nvSpPr>
        <p:spPr>
          <a:xfrm>
            <a:off x="6468446" y="1228185"/>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1B343B5-B1F6-644D-93DE-15E1CDE568CB}"/>
              </a:ext>
            </a:extLst>
          </p:cNvPr>
          <p:cNvSpPr/>
          <p:nvPr/>
        </p:nvSpPr>
        <p:spPr>
          <a:xfrm>
            <a:off x="5918583" y="1228583"/>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E83376E-41CF-2FE6-9E58-9B57007518B2}"/>
              </a:ext>
            </a:extLst>
          </p:cNvPr>
          <p:cNvSpPr/>
          <p:nvPr/>
        </p:nvSpPr>
        <p:spPr>
          <a:xfrm>
            <a:off x="5348427" y="122864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5CFC62A-C5E1-9287-E073-91D3338DE0E0}"/>
              </a:ext>
            </a:extLst>
          </p:cNvPr>
          <p:cNvSpPr/>
          <p:nvPr/>
        </p:nvSpPr>
        <p:spPr>
          <a:xfrm>
            <a:off x="4811495" y="1225812"/>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86166D2-65A6-B344-48CC-3A14CB91D6EA}"/>
              </a:ext>
            </a:extLst>
          </p:cNvPr>
          <p:cNvSpPr/>
          <p:nvPr/>
        </p:nvSpPr>
        <p:spPr>
          <a:xfrm>
            <a:off x="7010399" y="717667"/>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2529979-9658-AE56-320B-0EAC2335F6EB}"/>
              </a:ext>
            </a:extLst>
          </p:cNvPr>
          <p:cNvSpPr/>
          <p:nvPr/>
        </p:nvSpPr>
        <p:spPr>
          <a:xfrm>
            <a:off x="6464398" y="717668"/>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89D5D76-E018-6440-8C78-FD8DE2402660}"/>
              </a:ext>
            </a:extLst>
          </p:cNvPr>
          <p:cNvSpPr/>
          <p:nvPr/>
        </p:nvSpPr>
        <p:spPr>
          <a:xfrm>
            <a:off x="5918583" y="730971"/>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691ECF3-E8A3-B8BB-A629-7E62A5725FEA}"/>
              </a:ext>
            </a:extLst>
          </p:cNvPr>
          <p:cNvSpPr/>
          <p:nvPr/>
        </p:nvSpPr>
        <p:spPr>
          <a:xfrm>
            <a:off x="5348427" y="742166"/>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B2377F4-8439-8889-9E00-47A0464545FC}"/>
              </a:ext>
            </a:extLst>
          </p:cNvPr>
          <p:cNvSpPr/>
          <p:nvPr/>
        </p:nvSpPr>
        <p:spPr>
          <a:xfrm>
            <a:off x="374754" y="2188564"/>
            <a:ext cx="1439056"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C381ED4-499F-0EAA-40B2-1694B781A6C3}"/>
              </a:ext>
            </a:extLst>
          </p:cNvPr>
          <p:cNvSpPr/>
          <p:nvPr/>
        </p:nvSpPr>
        <p:spPr>
          <a:xfrm>
            <a:off x="2252738" y="2188564"/>
            <a:ext cx="1439056"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A5C3C81-F750-B8CB-BAE4-A9A4A8C50EA7}"/>
              </a:ext>
            </a:extLst>
          </p:cNvPr>
          <p:cNvSpPr/>
          <p:nvPr/>
        </p:nvSpPr>
        <p:spPr>
          <a:xfrm>
            <a:off x="2296495" y="2202884"/>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7" name="Oval 26">
            <a:extLst>
              <a:ext uri="{FF2B5EF4-FFF2-40B4-BE49-F238E27FC236}">
                <a16:creationId xmlns:a16="http://schemas.microsoft.com/office/drawing/2014/main" id="{E7D289A3-9D18-9D67-0631-2A7B1C3D0CEF}"/>
              </a:ext>
            </a:extLst>
          </p:cNvPr>
          <p:cNvSpPr/>
          <p:nvPr/>
        </p:nvSpPr>
        <p:spPr>
          <a:xfrm>
            <a:off x="374754" y="2212450"/>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EE9F63D-A23A-BBEE-9673-1FC38AB3CECF}"/>
              </a:ext>
            </a:extLst>
          </p:cNvPr>
          <p:cNvSpPr/>
          <p:nvPr/>
        </p:nvSpPr>
        <p:spPr>
          <a:xfrm>
            <a:off x="2256455" y="2623058"/>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9" name="Oval 28">
            <a:extLst>
              <a:ext uri="{FF2B5EF4-FFF2-40B4-BE49-F238E27FC236}">
                <a16:creationId xmlns:a16="http://schemas.microsoft.com/office/drawing/2014/main" id="{634B6786-87B7-8BF5-8F81-AE3E01E3D71F}"/>
              </a:ext>
            </a:extLst>
          </p:cNvPr>
          <p:cNvSpPr/>
          <p:nvPr/>
        </p:nvSpPr>
        <p:spPr>
          <a:xfrm>
            <a:off x="2725275" y="2588727"/>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0" name="Oval 29">
            <a:extLst>
              <a:ext uri="{FF2B5EF4-FFF2-40B4-BE49-F238E27FC236}">
                <a16:creationId xmlns:a16="http://schemas.microsoft.com/office/drawing/2014/main" id="{50DE8766-DE26-EE7D-583D-4734F22D146E}"/>
              </a:ext>
            </a:extLst>
          </p:cNvPr>
          <p:cNvSpPr/>
          <p:nvPr/>
        </p:nvSpPr>
        <p:spPr>
          <a:xfrm>
            <a:off x="3181978" y="2195472"/>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1" name="Oval 30">
            <a:extLst>
              <a:ext uri="{FF2B5EF4-FFF2-40B4-BE49-F238E27FC236}">
                <a16:creationId xmlns:a16="http://schemas.microsoft.com/office/drawing/2014/main" id="{9F1AFC86-44FC-17ED-59AC-33BC37CB05CB}"/>
              </a:ext>
            </a:extLst>
          </p:cNvPr>
          <p:cNvSpPr/>
          <p:nvPr/>
        </p:nvSpPr>
        <p:spPr>
          <a:xfrm>
            <a:off x="356800" y="2618434"/>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 name="Oval 31">
            <a:extLst>
              <a:ext uri="{FF2B5EF4-FFF2-40B4-BE49-F238E27FC236}">
                <a16:creationId xmlns:a16="http://schemas.microsoft.com/office/drawing/2014/main" id="{57AAE488-BA26-249B-7897-8A63A958A78B}"/>
              </a:ext>
            </a:extLst>
          </p:cNvPr>
          <p:cNvSpPr/>
          <p:nvPr/>
        </p:nvSpPr>
        <p:spPr>
          <a:xfrm>
            <a:off x="1309910" y="2195473"/>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0061012-FA59-CE5B-DBCB-0E3C5162F346}"/>
              </a:ext>
            </a:extLst>
          </p:cNvPr>
          <p:cNvSpPr/>
          <p:nvPr/>
        </p:nvSpPr>
        <p:spPr>
          <a:xfrm>
            <a:off x="803704" y="2203202"/>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A37D097-1A92-273B-3F04-4AE4BBD14F99}"/>
              </a:ext>
            </a:extLst>
          </p:cNvPr>
          <p:cNvSpPr/>
          <p:nvPr/>
        </p:nvSpPr>
        <p:spPr>
          <a:xfrm>
            <a:off x="854505" y="2612613"/>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4712BD8-7D86-8980-D0AC-F324B3FD5A40}"/>
              </a:ext>
            </a:extLst>
          </p:cNvPr>
          <p:cNvSpPr/>
          <p:nvPr/>
        </p:nvSpPr>
        <p:spPr>
          <a:xfrm>
            <a:off x="2727731" y="2206232"/>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F4B2D0F-C1C5-3D0B-6F3B-61E8CAD4A8B2}"/>
              </a:ext>
            </a:extLst>
          </p:cNvPr>
          <p:cNvSpPr/>
          <p:nvPr/>
        </p:nvSpPr>
        <p:spPr>
          <a:xfrm>
            <a:off x="3306261" y="741519"/>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D676783-A41B-D858-055D-5166350B0BE8}"/>
              </a:ext>
            </a:extLst>
          </p:cNvPr>
          <p:cNvSpPr/>
          <p:nvPr/>
        </p:nvSpPr>
        <p:spPr>
          <a:xfrm>
            <a:off x="3326114" y="1216769"/>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5C6FE88-7D1C-5391-353F-23DB6BD1B27D}"/>
              </a:ext>
            </a:extLst>
          </p:cNvPr>
          <p:cNvSpPr/>
          <p:nvPr/>
        </p:nvSpPr>
        <p:spPr>
          <a:xfrm>
            <a:off x="1352265" y="2599148"/>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3EC3C3A-1074-D32E-0780-F5194E69A0BF}"/>
              </a:ext>
            </a:extLst>
          </p:cNvPr>
          <p:cNvSpPr/>
          <p:nvPr/>
        </p:nvSpPr>
        <p:spPr>
          <a:xfrm>
            <a:off x="3197812" y="2578657"/>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3CCA44A-E3E8-AA07-4558-A36728A8F24C}"/>
              </a:ext>
            </a:extLst>
          </p:cNvPr>
          <p:cNvSpPr/>
          <p:nvPr/>
        </p:nvSpPr>
        <p:spPr>
          <a:xfrm>
            <a:off x="4080899" y="2979172"/>
            <a:ext cx="993271"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C772FD1-1747-5FAF-1213-97B31D9CBDAA}"/>
              </a:ext>
            </a:extLst>
          </p:cNvPr>
          <p:cNvSpPr/>
          <p:nvPr/>
        </p:nvSpPr>
        <p:spPr>
          <a:xfrm>
            <a:off x="4855186" y="198523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14EDBBF-8A3D-DB09-3930-4892A582C03B}"/>
              </a:ext>
            </a:extLst>
          </p:cNvPr>
          <p:cNvSpPr/>
          <p:nvPr/>
        </p:nvSpPr>
        <p:spPr>
          <a:xfrm>
            <a:off x="7556400" y="71460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44" name="Oval 43">
            <a:extLst>
              <a:ext uri="{FF2B5EF4-FFF2-40B4-BE49-F238E27FC236}">
                <a16:creationId xmlns:a16="http://schemas.microsoft.com/office/drawing/2014/main" id="{176EEDFB-B62F-6ECD-F355-D3CAAA0470DF}"/>
              </a:ext>
            </a:extLst>
          </p:cNvPr>
          <p:cNvSpPr/>
          <p:nvPr/>
        </p:nvSpPr>
        <p:spPr>
          <a:xfrm>
            <a:off x="4352748" y="246263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9C71A89-0F9E-2F68-BAB3-AF25868D7056}"/>
              </a:ext>
            </a:extLst>
          </p:cNvPr>
          <p:cNvSpPr/>
          <p:nvPr/>
        </p:nvSpPr>
        <p:spPr>
          <a:xfrm>
            <a:off x="4869638" y="2465549"/>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966C4FB-82F0-A247-AEB6-1325D2C88C82}"/>
              </a:ext>
            </a:extLst>
          </p:cNvPr>
          <p:cNvSpPr/>
          <p:nvPr/>
        </p:nvSpPr>
        <p:spPr>
          <a:xfrm>
            <a:off x="5414476" y="195816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5AB16AF-6900-7536-C311-9F4EC23E237F}"/>
              </a:ext>
            </a:extLst>
          </p:cNvPr>
          <p:cNvSpPr/>
          <p:nvPr/>
        </p:nvSpPr>
        <p:spPr>
          <a:xfrm>
            <a:off x="7515066" y="1228582"/>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408AB2D-8301-8B58-1B65-3521C981F473}"/>
              </a:ext>
            </a:extLst>
          </p:cNvPr>
          <p:cNvSpPr/>
          <p:nvPr/>
        </p:nvSpPr>
        <p:spPr>
          <a:xfrm>
            <a:off x="8025629" y="2965004"/>
            <a:ext cx="993271"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466FBB4-01A4-E10C-AFEA-DB8C5F182956}"/>
              </a:ext>
            </a:extLst>
          </p:cNvPr>
          <p:cNvSpPr/>
          <p:nvPr/>
        </p:nvSpPr>
        <p:spPr>
          <a:xfrm>
            <a:off x="6891262" y="2979747"/>
            <a:ext cx="993271"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9DAD92C-C84A-63E1-F64E-B2847DF5C0BB}"/>
              </a:ext>
            </a:extLst>
          </p:cNvPr>
          <p:cNvSpPr/>
          <p:nvPr/>
        </p:nvSpPr>
        <p:spPr>
          <a:xfrm>
            <a:off x="5215266" y="2969451"/>
            <a:ext cx="993271"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FF20AD2-5650-5A76-F7BF-E94D19CDB92E}"/>
              </a:ext>
            </a:extLst>
          </p:cNvPr>
          <p:cNvSpPr/>
          <p:nvPr/>
        </p:nvSpPr>
        <p:spPr>
          <a:xfrm>
            <a:off x="4328703" y="198523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7226743-B96A-19DD-D797-3F878177F747}"/>
              </a:ext>
            </a:extLst>
          </p:cNvPr>
          <p:cNvSpPr/>
          <p:nvPr/>
        </p:nvSpPr>
        <p:spPr>
          <a:xfrm>
            <a:off x="5410815" y="246615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E893244-662A-5DF4-7344-C70AA5E45F63}"/>
              </a:ext>
            </a:extLst>
          </p:cNvPr>
          <p:cNvSpPr/>
          <p:nvPr/>
        </p:nvSpPr>
        <p:spPr>
          <a:xfrm>
            <a:off x="7305204" y="2469462"/>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8EE60C5-B1B5-0AAE-27C8-E44C86CEC3CB}"/>
              </a:ext>
            </a:extLst>
          </p:cNvPr>
          <p:cNvSpPr/>
          <p:nvPr/>
        </p:nvSpPr>
        <p:spPr>
          <a:xfrm>
            <a:off x="7300730" y="203084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FD28765-9FC6-468C-7143-21E4CCC4C6CF}"/>
              </a:ext>
            </a:extLst>
          </p:cNvPr>
          <p:cNvSpPr/>
          <p:nvPr/>
        </p:nvSpPr>
        <p:spPr>
          <a:xfrm>
            <a:off x="7851727" y="2465549"/>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0A2D2BA-90F3-8D42-5A0C-834790B560F9}"/>
              </a:ext>
            </a:extLst>
          </p:cNvPr>
          <p:cNvSpPr/>
          <p:nvPr/>
        </p:nvSpPr>
        <p:spPr>
          <a:xfrm>
            <a:off x="7823039" y="2026171"/>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D6262D6-CA7F-FDA0-87CA-3319533AE883}"/>
              </a:ext>
            </a:extLst>
          </p:cNvPr>
          <p:cNvSpPr/>
          <p:nvPr/>
        </p:nvSpPr>
        <p:spPr>
          <a:xfrm>
            <a:off x="8349522" y="2462636"/>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920210C-59BD-CAE6-884C-677BE2264DE1}"/>
              </a:ext>
            </a:extLst>
          </p:cNvPr>
          <p:cNvSpPr/>
          <p:nvPr/>
        </p:nvSpPr>
        <p:spPr>
          <a:xfrm>
            <a:off x="8349522" y="203084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7DEDD67-D78F-9C30-E852-F1D670B2A788}"/>
              </a:ext>
            </a:extLst>
          </p:cNvPr>
          <p:cNvSpPr/>
          <p:nvPr/>
        </p:nvSpPr>
        <p:spPr>
          <a:xfrm>
            <a:off x="4138965" y="3032887"/>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EC91A83-6DD2-3A24-5721-6C3F3E049043}"/>
              </a:ext>
            </a:extLst>
          </p:cNvPr>
          <p:cNvSpPr/>
          <p:nvPr/>
        </p:nvSpPr>
        <p:spPr>
          <a:xfrm>
            <a:off x="4347733" y="3466352"/>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2CF9C36-C4AB-660B-4BFA-20115B15F754}"/>
              </a:ext>
            </a:extLst>
          </p:cNvPr>
          <p:cNvSpPr/>
          <p:nvPr/>
        </p:nvSpPr>
        <p:spPr>
          <a:xfrm>
            <a:off x="4589083" y="302511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A1254A2-DBD9-5044-FF38-2B5CB2C4DE21}"/>
              </a:ext>
            </a:extLst>
          </p:cNvPr>
          <p:cNvSpPr/>
          <p:nvPr/>
        </p:nvSpPr>
        <p:spPr>
          <a:xfrm>
            <a:off x="5538810" y="3379971"/>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1032B34-FE77-F373-DAA1-2B9F0801B392}"/>
              </a:ext>
            </a:extLst>
          </p:cNvPr>
          <p:cNvSpPr/>
          <p:nvPr/>
        </p:nvSpPr>
        <p:spPr>
          <a:xfrm>
            <a:off x="5750853" y="297414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960C5D0-6580-998D-F39D-6CB741CD9419}"/>
              </a:ext>
            </a:extLst>
          </p:cNvPr>
          <p:cNvSpPr/>
          <p:nvPr/>
        </p:nvSpPr>
        <p:spPr>
          <a:xfrm>
            <a:off x="5287767" y="2991814"/>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2FF4A9A-13BC-B097-1494-8816F2BF2470}"/>
              </a:ext>
            </a:extLst>
          </p:cNvPr>
          <p:cNvSpPr/>
          <p:nvPr/>
        </p:nvSpPr>
        <p:spPr>
          <a:xfrm>
            <a:off x="8312402" y="3420097"/>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79B8C53-729F-06FA-E9C8-8C97C5C9D09A}"/>
              </a:ext>
            </a:extLst>
          </p:cNvPr>
          <p:cNvSpPr/>
          <p:nvPr/>
        </p:nvSpPr>
        <p:spPr>
          <a:xfrm>
            <a:off x="8540244" y="300921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D522EA-A9B0-8A3A-533D-AF42984E4A85}"/>
              </a:ext>
            </a:extLst>
          </p:cNvPr>
          <p:cNvSpPr/>
          <p:nvPr/>
        </p:nvSpPr>
        <p:spPr>
          <a:xfrm>
            <a:off x="8061589" y="299933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F86597D-4EBA-5E50-9574-37D5CF3BB4C3}"/>
              </a:ext>
            </a:extLst>
          </p:cNvPr>
          <p:cNvSpPr/>
          <p:nvPr/>
        </p:nvSpPr>
        <p:spPr>
          <a:xfrm>
            <a:off x="7198144" y="3367207"/>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C5B65BA-4D15-E3F1-0733-5430C329A1A1}"/>
              </a:ext>
            </a:extLst>
          </p:cNvPr>
          <p:cNvSpPr/>
          <p:nvPr/>
        </p:nvSpPr>
        <p:spPr>
          <a:xfrm>
            <a:off x="7433284" y="3002586"/>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6A4C69A-04DE-CB09-F151-A59FC0E1E5A0}"/>
              </a:ext>
            </a:extLst>
          </p:cNvPr>
          <p:cNvSpPr/>
          <p:nvPr/>
        </p:nvSpPr>
        <p:spPr>
          <a:xfrm>
            <a:off x="6980267" y="3003694"/>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1EF02B0-AFBA-28A1-02DD-A15D3C8E80EB}"/>
              </a:ext>
            </a:extLst>
          </p:cNvPr>
          <p:cNvSpPr txBox="1"/>
          <p:nvPr/>
        </p:nvSpPr>
        <p:spPr>
          <a:xfrm>
            <a:off x="374754" y="3466352"/>
            <a:ext cx="1439056" cy="369332"/>
          </a:xfrm>
          <a:prstGeom prst="rect">
            <a:avLst/>
          </a:prstGeom>
          <a:noFill/>
        </p:spPr>
        <p:txBody>
          <a:bodyPr wrap="square" rtlCol="0">
            <a:spAutoFit/>
          </a:bodyPr>
          <a:lstStyle/>
          <a:p>
            <a:r>
              <a:rPr lang="en-US" dirty="0"/>
              <a:t>Treatment A</a:t>
            </a:r>
          </a:p>
        </p:txBody>
      </p:sp>
      <p:sp>
        <p:nvSpPr>
          <p:cNvPr id="73" name="Rectangle 72">
            <a:extLst>
              <a:ext uri="{FF2B5EF4-FFF2-40B4-BE49-F238E27FC236}">
                <a16:creationId xmlns:a16="http://schemas.microsoft.com/office/drawing/2014/main" id="{744089C6-9611-17F0-90D7-36D5B457B1DD}"/>
              </a:ext>
            </a:extLst>
          </p:cNvPr>
          <p:cNvSpPr/>
          <p:nvPr/>
        </p:nvSpPr>
        <p:spPr>
          <a:xfrm>
            <a:off x="2243065" y="3474021"/>
            <a:ext cx="1334917" cy="369332"/>
          </a:xfrm>
          <a:prstGeom prst="rect">
            <a:avLst/>
          </a:prstGeom>
        </p:spPr>
        <p:txBody>
          <a:bodyPr wrap="none">
            <a:spAutoFit/>
          </a:bodyPr>
          <a:lstStyle/>
          <a:p>
            <a:r>
              <a:rPr lang="en-US" dirty="0"/>
              <a:t>Treatment B</a:t>
            </a:r>
          </a:p>
        </p:txBody>
      </p:sp>
      <p:sp>
        <p:nvSpPr>
          <p:cNvPr id="74" name="TextBox 73">
            <a:extLst>
              <a:ext uri="{FF2B5EF4-FFF2-40B4-BE49-F238E27FC236}">
                <a16:creationId xmlns:a16="http://schemas.microsoft.com/office/drawing/2014/main" id="{FE76117A-ECDA-F4DA-FB02-7E8BAB355AD5}"/>
              </a:ext>
            </a:extLst>
          </p:cNvPr>
          <p:cNvSpPr txBox="1"/>
          <p:nvPr/>
        </p:nvSpPr>
        <p:spPr>
          <a:xfrm>
            <a:off x="6622533" y="4246814"/>
            <a:ext cx="1439056" cy="369332"/>
          </a:xfrm>
          <a:prstGeom prst="rect">
            <a:avLst/>
          </a:prstGeom>
          <a:noFill/>
        </p:spPr>
        <p:txBody>
          <a:bodyPr wrap="square" rtlCol="0">
            <a:spAutoFit/>
          </a:bodyPr>
          <a:lstStyle/>
          <a:p>
            <a:r>
              <a:rPr lang="en-US" dirty="0"/>
              <a:t>Treatment A</a:t>
            </a:r>
          </a:p>
        </p:txBody>
      </p:sp>
      <p:sp>
        <p:nvSpPr>
          <p:cNvPr id="75" name="TextBox 74">
            <a:extLst>
              <a:ext uri="{FF2B5EF4-FFF2-40B4-BE49-F238E27FC236}">
                <a16:creationId xmlns:a16="http://schemas.microsoft.com/office/drawing/2014/main" id="{297606DC-E3BE-C7D9-2223-187C5A9B5839}"/>
              </a:ext>
            </a:extLst>
          </p:cNvPr>
          <p:cNvSpPr txBox="1"/>
          <p:nvPr/>
        </p:nvSpPr>
        <p:spPr>
          <a:xfrm>
            <a:off x="3724255" y="4246814"/>
            <a:ext cx="1439056" cy="369332"/>
          </a:xfrm>
          <a:prstGeom prst="rect">
            <a:avLst/>
          </a:prstGeom>
          <a:noFill/>
        </p:spPr>
        <p:txBody>
          <a:bodyPr wrap="square" rtlCol="0">
            <a:spAutoFit/>
          </a:bodyPr>
          <a:lstStyle/>
          <a:p>
            <a:r>
              <a:rPr lang="en-US" dirty="0"/>
              <a:t>Treatment A</a:t>
            </a:r>
          </a:p>
        </p:txBody>
      </p:sp>
      <p:sp>
        <p:nvSpPr>
          <p:cNvPr id="76" name="Rectangle 75">
            <a:extLst>
              <a:ext uri="{FF2B5EF4-FFF2-40B4-BE49-F238E27FC236}">
                <a16:creationId xmlns:a16="http://schemas.microsoft.com/office/drawing/2014/main" id="{9E591127-CCE0-7239-4C82-24CDB3CDB102}"/>
              </a:ext>
            </a:extLst>
          </p:cNvPr>
          <p:cNvSpPr/>
          <p:nvPr/>
        </p:nvSpPr>
        <p:spPr>
          <a:xfrm>
            <a:off x="7884533" y="4242180"/>
            <a:ext cx="1334917" cy="369332"/>
          </a:xfrm>
          <a:prstGeom prst="rect">
            <a:avLst/>
          </a:prstGeom>
        </p:spPr>
        <p:txBody>
          <a:bodyPr wrap="none">
            <a:spAutoFit/>
          </a:bodyPr>
          <a:lstStyle/>
          <a:p>
            <a:r>
              <a:rPr lang="en-US" dirty="0"/>
              <a:t>Treatment B</a:t>
            </a:r>
          </a:p>
        </p:txBody>
      </p:sp>
      <p:sp>
        <p:nvSpPr>
          <p:cNvPr id="77" name="Rectangle 76">
            <a:extLst>
              <a:ext uri="{FF2B5EF4-FFF2-40B4-BE49-F238E27FC236}">
                <a16:creationId xmlns:a16="http://schemas.microsoft.com/office/drawing/2014/main" id="{2AD1BA05-2DCB-706A-46A9-FCBEAE02B631}"/>
              </a:ext>
            </a:extLst>
          </p:cNvPr>
          <p:cNvSpPr/>
          <p:nvPr/>
        </p:nvSpPr>
        <p:spPr>
          <a:xfrm>
            <a:off x="5081213" y="4242180"/>
            <a:ext cx="1334917" cy="369332"/>
          </a:xfrm>
          <a:prstGeom prst="rect">
            <a:avLst/>
          </a:prstGeom>
        </p:spPr>
        <p:txBody>
          <a:bodyPr wrap="none">
            <a:spAutoFit/>
          </a:bodyPr>
          <a:lstStyle/>
          <a:p>
            <a:r>
              <a:rPr lang="en-US" dirty="0"/>
              <a:t>Treatment B</a:t>
            </a:r>
          </a:p>
        </p:txBody>
      </p:sp>
      <p:sp>
        <p:nvSpPr>
          <p:cNvPr id="78" name="Rectangle 77">
            <a:extLst>
              <a:ext uri="{FF2B5EF4-FFF2-40B4-BE49-F238E27FC236}">
                <a16:creationId xmlns:a16="http://schemas.microsoft.com/office/drawing/2014/main" id="{75CB6E6A-E8F9-49A3-C788-557925EF810A}"/>
              </a:ext>
            </a:extLst>
          </p:cNvPr>
          <p:cNvSpPr/>
          <p:nvPr/>
        </p:nvSpPr>
        <p:spPr>
          <a:xfrm>
            <a:off x="3778798" y="259556"/>
            <a:ext cx="5365202" cy="4811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285750"/>
            <a:r>
              <a:rPr lang="en-US" sz="2000" b="1" dirty="0">
                <a:solidFill>
                  <a:srgbClr val="990000"/>
                </a:solidFill>
              </a:rPr>
              <a:t>Stratified randomization:</a:t>
            </a:r>
            <a:r>
              <a:rPr lang="en-US" sz="2000" dirty="0">
                <a:solidFill>
                  <a:schemeClr val="tx1"/>
                </a:solidFill>
              </a:rPr>
              <a:t> Randomization occurs within certain groups (e.g., age)	</a:t>
            </a:r>
          </a:p>
          <a:p>
            <a:pPr marL="1200150" lvl="2" indent="-342900">
              <a:buFont typeface="Arial" panose="020B0604020202020204" pitchFamily="34" charset="0"/>
              <a:buChar char="•"/>
            </a:pPr>
            <a:r>
              <a:rPr lang="en-US" sz="2000" dirty="0">
                <a:solidFill>
                  <a:schemeClr val="tx1"/>
                </a:solidFill>
              </a:rPr>
              <a:t>This will ensure that this characteristic/prognostic factor is balanced between both treatment arms </a:t>
            </a:r>
            <a:endParaRPr lang="en-US" sz="2000" dirty="0"/>
          </a:p>
        </p:txBody>
      </p:sp>
    </p:spTree>
    <p:extLst>
      <p:ext uri="{BB962C8B-B14F-4D97-AF65-F5344CB8AC3E}">
        <p14:creationId xmlns:p14="http://schemas.microsoft.com/office/powerpoint/2010/main" val="375081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A6D125-C48C-C818-B547-8935B73291C4}"/>
              </a:ext>
            </a:extLst>
          </p:cNvPr>
          <p:cNvSpPr>
            <a:spLocks noGrp="1"/>
          </p:cNvSpPr>
          <p:nvPr>
            <p:ph type="body" sz="quarter" idx="11"/>
          </p:nvPr>
        </p:nvSpPr>
        <p:spPr>
          <a:xfrm>
            <a:off x="456271" y="239678"/>
            <a:ext cx="8231459" cy="990600"/>
          </a:xfrm>
        </p:spPr>
        <p:txBody>
          <a:bodyPr/>
          <a:lstStyle/>
          <a:p>
            <a:r>
              <a:rPr lang="en-US" dirty="0"/>
              <a:t>	Stratified Randomization</a:t>
            </a:r>
          </a:p>
        </p:txBody>
      </p:sp>
      <p:sp>
        <p:nvSpPr>
          <p:cNvPr id="4" name="Oval 3">
            <a:extLst>
              <a:ext uri="{FF2B5EF4-FFF2-40B4-BE49-F238E27FC236}">
                <a16:creationId xmlns:a16="http://schemas.microsoft.com/office/drawing/2014/main" id="{143DFEE7-B3C7-D97C-0997-060FE4E9C5F9}"/>
              </a:ext>
            </a:extLst>
          </p:cNvPr>
          <p:cNvSpPr/>
          <p:nvPr/>
        </p:nvSpPr>
        <p:spPr>
          <a:xfrm>
            <a:off x="660354" y="756714"/>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Oval 4">
            <a:extLst>
              <a:ext uri="{FF2B5EF4-FFF2-40B4-BE49-F238E27FC236}">
                <a16:creationId xmlns:a16="http://schemas.microsoft.com/office/drawing/2014/main" id="{8AEAE6EB-5531-E44C-F60B-5CCFE31CCF6A}"/>
              </a:ext>
            </a:extLst>
          </p:cNvPr>
          <p:cNvSpPr/>
          <p:nvPr/>
        </p:nvSpPr>
        <p:spPr>
          <a:xfrm>
            <a:off x="1199215" y="740704"/>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3D9B532-9977-9554-6152-5DA757121AA9}"/>
              </a:ext>
            </a:extLst>
          </p:cNvPr>
          <p:cNvSpPr/>
          <p:nvPr/>
        </p:nvSpPr>
        <p:spPr>
          <a:xfrm>
            <a:off x="1713877" y="745915"/>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2365A18-D8A0-0563-91EE-A4FEE549570B}"/>
              </a:ext>
            </a:extLst>
          </p:cNvPr>
          <p:cNvSpPr/>
          <p:nvPr/>
        </p:nvSpPr>
        <p:spPr>
          <a:xfrm>
            <a:off x="2252738" y="742167"/>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A659253-F930-57E2-4411-E9A7DB295DA6}"/>
              </a:ext>
            </a:extLst>
          </p:cNvPr>
          <p:cNvSpPr/>
          <p:nvPr/>
        </p:nvSpPr>
        <p:spPr>
          <a:xfrm>
            <a:off x="2794098" y="75485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C74258A-9968-E0A1-6117-1E1B5E707A2D}"/>
              </a:ext>
            </a:extLst>
          </p:cNvPr>
          <p:cNvSpPr/>
          <p:nvPr/>
        </p:nvSpPr>
        <p:spPr>
          <a:xfrm>
            <a:off x="666137" y="1221850"/>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1F562E-1CF0-7CAC-1886-E98D1950A1D7}"/>
              </a:ext>
            </a:extLst>
          </p:cNvPr>
          <p:cNvSpPr/>
          <p:nvPr/>
        </p:nvSpPr>
        <p:spPr>
          <a:xfrm>
            <a:off x="1209210" y="1221849"/>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FBA65BB-E329-D8AA-A0E4-7645F74C1A2C}"/>
              </a:ext>
            </a:extLst>
          </p:cNvPr>
          <p:cNvSpPr/>
          <p:nvPr/>
        </p:nvSpPr>
        <p:spPr>
          <a:xfrm>
            <a:off x="1752283" y="1228646"/>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886D6C-D639-50F1-4864-04DBCC045218}"/>
              </a:ext>
            </a:extLst>
          </p:cNvPr>
          <p:cNvSpPr/>
          <p:nvPr/>
        </p:nvSpPr>
        <p:spPr>
          <a:xfrm>
            <a:off x="2295356" y="1212284"/>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C6E8381-E3FA-0A60-1F92-41AC04DE3A4A}"/>
              </a:ext>
            </a:extLst>
          </p:cNvPr>
          <p:cNvSpPr/>
          <p:nvPr/>
        </p:nvSpPr>
        <p:spPr>
          <a:xfrm>
            <a:off x="2838429" y="1212283"/>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B3A49E4-B25D-5BCC-1A0E-335714E22741}"/>
              </a:ext>
            </a:extLst>
          </p:cNvPr>
          <p:cNvSpPr/>
          <p:nvPr/>
        </p:nvSpPr>
        <p:spPr>
          <a:xfrm>
            <a:off x="4800427" y="73471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65BA4D-6CA0-5D65-8266-CAFBAA318B39}"/>
              </a:ext>
            </a:extLst>
          </p:cNvPr>
          <p:cNvSpPr/>
          <p:nvPr/>
        </p:nvSpPr>
        <p:spPr>
          <a:xfrm>
            <a:off x="7012480" y="119602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458FB9C-77F1-BCEE-B4F5-8F4654C72D5D}"/>
              </a:ext>
            </a:extLst>
          </p:cNvPr>
          <p:cNvSpPr/>
          <p:nvPr/>
        </p:nvSpPr>
        <p:spPr>
          <a:xfrm>
            <a:off x="6468446" y="1228185"/>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1B343B5-B1F6-644D-93DE-15E1CDE568CB}"/>
              </a:ext>
            </a:extLst>
          </p:cNvPr>
          <p:cNvSpPr/>
          <p:nvPr/>
        </p:nvSpPr>
        <p:spPr>
          <a:xfrm>
            <a:off x="5918583" y="1228583"/>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E83376E-41CF-2FE6-9E58-9B57007518B2}"/>
              </a:ext>
            </a:extLst>
          </p:cNvPr>
          <p:cNvSpPr/>
          <p:nvPr/>
        </p:nvSpPr>
        <p:spPr>
          <a:xfrm>
            <a:off x="5348427" y="122864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5CFC62A-C5E1-9287-E073-91D3338DE0E0}"/>
              </a:ext>
            </a:extLst>
          </p:cNvPr>
          <p:cNvSpPr/>
          <p:nvPr/>
        </p:nvSpPr>
        <p:spPr>
          <a:xfrm>
            <a:off x="4811495" y="1225812"/>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86166D2-65A6-B344-48CC-3A14CB91D6EA}"/>
              </a:ext>
            </a:extLst>
          </p:cNvPr>
          <p:cNvSpPr/>
          <p:nvPr/>
        </p:nvSpPr>
        <p:spPr>
          <a:xfrm>
            <a:off x="7010399" y="717667"/>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2529979-9658-AE56-320B-0EAC2335F6EB}"/>
              </a:ext>
            </a:extLst>
          </p:cNvPr>
          <p:cNvSpPr/>
          <p:nvPr/>
        </p:nvSpPr>
        <p:spPr>
          <a:xfrm>
            <a:off x="6464398" y="717668"/>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89D5D76-E018-6440-8C78-FD8DE2402660}"/>
              </a:ext>
            </a:extLst>
          </p:cNvPr>
          <p:cNvSpPr/>
          <p:nvPr/>
        </p:nvSpPr>
        <p:spPr>
          <a:xfrm>
            <a:off x="5918583" y="730971"/>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691ECF3-E8A3-B8BB-A629-7E62A5725FEA}"/>
              </a:ext>
            </a:extLst>
          </p:cNvPr>
          <p:cNvSpPr/>
          <p:nvPr/>
        </p:nvSpPr>
        <p:spPr>
          <a:xfrm>
            <a:off x="5348427" y="742166"/>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B2377F4-8439-8889-9E00-47A0464545FC}"/>
              </a:ext>
            </a:extLst>
          </p:cNvPr>
          <p:cNvSpPr/>
          <p:nvPr/>
        </p:nvSpPr>
        <p:spPr>
          <a:xfrm>
            <a:off x="374754" y="2188564"/>
            <a:ext cx="1439056"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C381ED4-499F-0EAA-40B2-1694B781A6C3}"/>
              </a:ext>
            </a:extLst>
          </p:cNvPr>
          <p:cNvSpPr/>
          <p:nvPr/>
        </p:nvSpPr>
        <p:spPr>
          <a:xfrm>
            <a:off x="2252738" y="2188564"/>
            <a:ext cx="1439056"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A5C3C81-F750-B8CB-BAE4-A9A4A8C50EA7}"/>
              </a:ext>
            </a:extLst>
          </p:cNvPr>
          <p:cNvSpPr/>
          <p:nvPr/>
        </p:nvSpPr>
        <p:spPr>
          <a:xfrm>
            <a:off x="2296495" y="2202884"/>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7" name="Oval 26">
            <a:extLst>
              <a:ext uri="{FF2B5EF4-FFF2-40B4-BE49-F238E27FC236}">
                <a16:creationId xmlns:a16="http://schemas.microsoft.com/office/drawing/2014/main" id="{E7D289A3-9D18-9D67-0631-2A7B1C3D0CEF}"/>
              </a:ext>
            </a:extLst>
          </p:cNvPr>
          <p:cNvSpPr/>
          <p:nvPr/>
        </p:nvSpPr>
        <p:spPr>
          <a:xfrm>
            <a:off x="374754" y="2212450"/>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EE9F63D-A23A-BBEE-9673-1FC38AB3CECF}"/>
              </a:ext>
            </a:extLst>
          </p:cNvPr>
          <p:cNvSpPr/>
          <p:nvPr/>
        </p:nvSpPr>
        <p:spPr>
          <a:xfrm>
            <a:off x="2256455" y="2623058"/>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9" name="Oval 28">
            <a:extLst>
              <a:ext uri="{FF2B5EF4-FFF2-40B4-BE49-F238E27FC236}">
                <a16:creationId xmlns:a16="http://schemas.microsoft.com/office/drawing/2014/main" id="{634B6786-87B7-8BF5-8F81-AE3E01E3D71F}"/>
              </a:ext>
            </a:extLst>
          </p:cNvPr>
          <p:cNvSpPr/>
          <p:nvPr/>
        </p:nvSpPr>
        <p:spPr>
          <a:xfrm>
            <a:off x="2725275" y="2588727"/>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0" name="Oval 29">
            <a:extLst>
              <a:ext uri="{FF2B5EF4-FFF2-40B4-BE49-F238E27FC236}">
                <a16:creationId xmlns:a16="http://schemas.microsoft.com/office/drawing/2014/main" id="{50DE8766-DE26-EE7D-583D-4734F22D146E}"/>
              </a:ext>
            </a:extLst>
          </p:cNvPr>
          <p:cNvSpPr/>
          <p:nvPr/>
        </p:nvSpPr>
        <p:spPr>
          <a:xfrm>
            <a:off x="3181978" y="2195472"/>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1" name="Oval 30">
            <a:extLst>
              <a:ext uri="{FF2B5EF4-FFF2-40B4-BE49-F238E27FC236}">
                <a16:creationId xmlns:a16="http://schemas.microsoft.com/office/drawing/2014/main" id="{9F1AFC86-44FC-17ED-59AC-33BC37CB05CB}"/>
              </a:ext>
            </a:extLst>
          </p:cNvPr>
          <p:cNvSpPr/>
          <p:nvPr/>
        </p:nvSpPr>
        <p:spPr>
          <a:xfrm>
            <a:off x="356800" y="2618434"/>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 name="Oval 31">
            <a:extLst>
              <a:ext uri="{FF2B5EF4-FFF2-40B4-BE49-F238E27FC236}">
                <a16:creationId xmlns:a16="http://schemas.microsoft.com/office/drawing/2014/main" id="{57AAE488-BA26-249B-7897-8A63A958A78B}"/>
              </a:ext>
            </a:extLst>
          </p:cNvPr>
          <p:cNvSpPr/>
          <p:nvPr/>
        </p:nvSpPr>
        <p:spPr>
          <a:xfrm>
            <a:off x="1309910" y="2195473"/>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0061012-FA59-CE5B-DBCB-0E3C5162F346}"/>
              </a:ext>
            </a:extLst>
          </p:cNvPr>
          <p:cNvSpPr/>
          <p:nvPr/>
        </p:nvSpPr>
        <p:spPr>
          <a:xfrm>
            <a:off x="803704" y="2203202"/>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A37D097-1A92-273B-3F04-4AE4BBD14F99}"/>
              </a:ext>
            </a:extLst>
          </p:cNvPr>
          <p:cNvSpPr/>
          <p:nvPr/>
        </p:nvSpPr>
        <p:spPr>
          <a:xfrm>
            <a:off x="854505" y="2612613"/>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4712BD8-7D86-8980-D0AC-F324B3FD5A40}"/>
              </a:ext>
            </a:extLst>
          </p:cNvPr>
          <p:cNvSpPr/>
          <p:nvPr/>
        </p:nvSpPr>
        <p:spPr>
          <a:xfrm>
            <a:off x="2727731" y="2206232"/>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F4B2D0F-C1C5-3D0B-6F3B-61E8CAD4A8B2}"/>
              </a:ext>
            </a:extLst>
          </p:cNvPr>
          <p:cNvSpPr/>
          <p:nvPr/>
        </p:nvSpPr>
        <p:spPr>
          <a:xfrm>
            <a:off x="3306261" y="741519"/>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D676783-A41B-D858-055D-5166350B0BE8}"/>
              </a:ext>
            </a:extLst>
          </p:cNvPr>
          <p:cNvSpPr/>
          <p:nvPr/>
        </p:nvSpPr>
        <p:spPr>
          <a:xfrm>
            <a:off x="3326114" y="1216769"/>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5C6FE88-7D1C-5391-353F-23DB6BD1B27D}"/>
              </a:ext>
            </a:extLst>
          </p:cNvPr>
          <p:cNvSpPr/>
          <p:nvPr/>
        </p:nvSpPr>
        <p:spPr>
          <a:xfrm>
            <a:off x="1352265" y="2599148"/>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3EC3C3A-1074-D32E-0780-F5194E69A0BF}"/>
              </a:ext>
            </a:extLst>
          </p:cNvPr>
          <p:cNvSpPr/>
          <p:nvPr/>
        </p:nvSpPr>
        <p:spPr>
          <a:xfrm>
            <a:off x="3197812" y="2578657"/>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3CCA44A-E3E8-AA07-4558-A36728A8F24C}"/>
              </a:ext>
            </a:extLst>
          </p:cNvPr>
          <p:cNvSpPr/>
          <p:nvPr/>
        </p:nvSpPr>
        <p:spPr>
          <a:xfrm>
            <a:off x="4080899" y="2979172"/>
            <a:ext cx="993271"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C772FD1-1747-5FAF-1213-97B31D9CBDAA}"/>
              </a:ext>
            </a:extLst>
          </p:cNvPr>
          <p:cNvSpPr/>
          <p:nvPr/>
        </p:nvSpPr>
        <p:spPr>
          <a:xfrm>
            <a:off x="4855186" y="198523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14EDBBF-8A3D-DB09-3930-4892A582C03B}"/>
              </a:ext>
            </a:extLst>
          </p:cNvPr>
          <p:cNvSpPr/>
          <p:nvPr/>
        </p:nvSpPr>
        <p:spPr>
          <a:xfrm>
            <a:off x="7556400" y="71460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44" name="Oval 43">
            <a:extLst>
              <a:ext uri="{FF2B5EF4-FFF2-40B4-BE49-F238E27FC236}">
                <a16:creationId xmlns:a16="http://schemas.microsoft.com/office/drawing/2014/main" id="{176EEDFB-B62F-6ECD-F355-D3CAAA0470DF}"/>
              </a:ext>
            </a:extLst>
          </p:cNvPr>
          <p:cNvSpPr/>
          <p:nvPr/>
        </p:nvSpPr>
        <p:spPr>
          <a:xfrm>
            <a:off x="4352748" y="246263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9C71A89-0F9E-2F68-BAB3-AF25868D7056}"/>
              </a:ext>
            </a:extLst>
          </p:cNvPr>
          <p:cNvSpPr/>
          <p:nvPr/>
        </p:nvSpPr>
        <p:spPr>
          <a:xfrm>
            <a:off x="4869638" y="2465549"/>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966C4FB-82F0-A247-AEB6-1325D2C88C82}"/>
              </a:ext>
            </a:extLst>
          </p:cNvPr>
          <p:cNvSpPr/>
          <p:nvPr/>
        </p:nvSpPr>
        <p:spPr>
          <a:xfrm>
            <a:off x="5414476" y="195816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5AB16AF-6900-7536-C311-9F4EC23E237F}"/>
              </a:ext>
            </a:extLst>
          </p:cNvPr>
          <p:cNvSpPr/>
          <p:nvPr/>
        </p:nvSpPr>
        <p:spPr>
          <a:xfrm>
            <a:off x="7515066" y="1228582"/>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408AB2D-8301-8B58-1B65-3521C981F473}"/>
              </a:ext>
            </a:extLst>
          </p:cNvPr>
          <p:cNvSpPr/>
          <p:nvPr/>
        </p:nvSpPr>
        <p:spPr>
          <a:xfrm>
            <a:off x="8025629" y="2965004"/>
            <a:ext cx="993271"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466FBB4-01A4-E10C-AFEA-DB8C5F182956}"/>
              </a:ext>
            </a:extLst>
          </p:cNvPr>
          <p:cNvSpPr/>
          <p:nvPr/>
        </p:nvSpPr>
        <p:spPr>
          <a:xfrm>
            <a:off x="6891262" y="2979747"/>
            <a:ext cx="993271"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9DAD92C-C84A-63E1-F64E-B2847DF5C0BB}"/>
              </a:ext>
            </a:extLst>
          </p:cNvPr>
          <p:cNvSpPr/>
          <p:nvPr/>
        </p:nvSpPr>
        <p:spPr>
          <a:xfrm>
            <a:off x="5215266" y="2969451"/>
            <a:ext cx="993271"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FF20AD2-5650-5A76-F7BF-E94D19CDB92E}"/>
              </a:ext>
            </a:extLst>
          </p:cNvPr>
          <p:cNvSpPr/>
          <p:nvPr/>
        </p:nvSpPr>
        <p:spPr>
          <a:xfrm>
            <a:off x="4328703" y="198523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7226743-B96A-19DD-D797-3F878177F747}"/>
              </a:ext>
            </a:extLst>
          </p:cNvPr>
          <p:cNvSpPr/>
          <p:nvPr/>
        </p:nvSpPr>
        <p:spPr>
          <a:xfrm>
            <a:off x="5410815" y="246615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E893244-662A-5DF4-7344-C70AA5E45F63}"/>
              </a:ext>
            </a:extLst>
          </p:cNvPr>
          <p:cNvSpPr/>
          <p:nvPr/>
        </p:nvSpPr>
        <p:spPr>
          <a:xfrm>
            <a:off x="7305204" y="2469462"/>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8EE60C5-B1B5-0AAE-27C8-E44C86CEC3CB}"/>
              </a:ext>
            </a:extLst>
          </p:cNvPr>
          <p:cNvSpPr/>
          <p:nvPr/>
        </p:nvSpPr>
        <p:spPr>
          <a:xfrm>
            <a:off x="7300730" y="203084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FD28765-9FC6-468C-7143-21E4CCC4C6CF}"/>
              </a:ext>
            </a:extLst>
          </p:cNvPr>
          <p:cNvSpPr/>
          <p:nvPr/>
        </p:nvSpPr>
        <p:spPr>
          <a:xfrm>
            <a:off x="7851727" y="2465549"/>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0A2D2BA-90F3-8D42-5A0C-834790B560F9}"/>
              </a:ext>
            </a:extLst>
          </p:cNvPr>
          <p:cNvSpPr/>
          <p:nvPr/>
        </p:nvSpPr>
        <p:spPr>
          <a:xfrm>
            <a:off x="7823039" y="2026171"/>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D6262D6-CA7F-FDA0-87CA-3319533AE883}"/>
              </a:ext>
            </a:extLst>
          </p:cNvPr>
          <p:cNvSpPr/>
          <p:nvPr/>
        </p:nvSpPr>
        <p:spPr>
          <a:xfrm>
            <a:off x="8349522" y="2462636"/>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920210C-59BD-CAE6-884C-677BE2264DE1}"/>
              </a:ext>
            </a:extLst>
          </p:cNvPr>
          <p:cNvSpPr/>
          <p:nvPr/>
        </p:nvSpPr>
        <p:spPr>
          <a:xfrm>
            <a:off x="8349522" y="203084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7DEDD67-D78F-9C30-E852-F1D670B2A788}"/>
              </a:ext>
            </a:extLst>
          </p:cNvPr>
          <p:cNvSpPr/>
          <p:nvPr/>
        </p:nvSpPr>
        <p:spPr>
          <a:xfrm>
            <a:off x="4138965" y="3032887"/>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EC91A83-6DD2-3A24-5721-6C3F3E049043}"/>
              </a:ext>
            </a:extLst>
          </p:cNvPr>
          <p:cNvSpPr/>
          <p:nvPr/>
        </p:nvSpPr>
        <p:spPr>
          <a:xfrm>
            <a:off x="4347733" y="3466352"/>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2CF9C36-C4AB-660B-4BFA-20115B15F754}"/>
              </a:ext>
            </a:extLst>
          </p:cNvPr>
          <p:cNvSpPr/>
          <p:nvPr/>
        </p:nvSpPr>
        <p:spPr>
          <a:xfrm>
            <a:off x="4589083" y="302511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A1254A2-DBD9-5044-FF38-2B5CB2C4DE21}"/>
              </a:ext>
            </a:extLst>
          </p:cNvPr>
          <p:cNvSpPr/>
          <p:nvPr/>
        </p:nvSpPr>
        <p:spPr>
          <a:xfrm>
            <a:off x="5538810" y="3379971"/>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1032B34-FE77-F373-DAA1-2B9F0801B392}"/>
              </a:ext>
            </a:extLst>
          </p:cNvPr>
          <p:cNvSpPr/>
          <p:nvPr/>
        </p:nvSpPr>
        <p:spPr>
          <a:xfrm>
            <a:off x="5750853" y="297414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960C5D0-6580-998D-F39D-6CB741CD9419}"/>
              </a:ext>
            </a:extLst>
          </p:cNvPr>
          <p:cNvSpPr/>
          <p:nvPr/>
        </p:nvSpPr>
        <p:spPr>
          <a:xfrm>
            <a:off x="5287767" y="2991814"/>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2FF4A9A-13BC-B097-1494-8816F2BF2470}"/>
              </a:ext>
            </a:extLst>
          </p:cNvPr>
          <p:cNvSpPr/>
          <p:nvPr/>
        </p:nvSpPr>
        <p:spPr>
          <a:xfrm>
            <a:off x="8312402" y="3420097"/>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79B8C53-729F-06FA-E9C8-8C97C5C9D09A}"/>
              </a:ext>
            </a:extLst>
          </p:cNvPr>
          <p:cNvSpPr/>
          <p:nvPr/>
        </p:nvSpPr>
        <p:spPr>
          <a:xfrm>
            <a:off x="8540244" y="300921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D522EA-A9B0-8A3A-533D-AF42984E4A85}"/>
              </a:ext>
            </a:extLst>
          </p:cNvPr>
          <p:cNvSpPr/>
          <p:nvPr/>
        </p:nvSpPr>
        <p:spPr>
          <a:xfrm>
            <a:off x="8061589" y="299933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F86597D-4EBA-5E50-9574-37D5CF3BB4C3}"/>
              </a:ext>
            </a:extLst>
          </p:cNvPr>
          <p:cNvSpPr/>
          <p:nvPr/>
        </p:nvSpPr>
        <p:spPr>
          <a:xfrm>
            <a:off x="7198144" y="3367207"/>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C5B65BA-4D15-E3F1-0733-5430C329A1A1}"/>
              </a:ext>
            </a:extLst>
          </p:cNvPr>
          <p:cNvSpPr/>
          <p:nvPr/>
        </p:nvSpPr>
        <p:spPr>
          <a:xfrm>
            <a:off x="7433284" y="3002586"/>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6A4C69A-04DE-CB09-F151-A59FC0E1E5A0}"/>
              </a:ext>
            </a:extLst>
          </p:cNvPr>
          <p:cNvSpPr/>
          <p:nvPr/>
        </p:nvSpPr>
        <p:spPr>
          <a:xfrm>
            <a:off x="6980267" y="3003694"/>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1EF02B0-AFBA-28A1-02DD-A15D3C8E80EB}"/>
              </a:ext>
            </a:extLst>
          </p:cNvPr>
          <p:cNvSpPr txBox="1"/>
          <p:nvPr/>
        </p:nvSpPr>
        <p:spPr>
          <a:xfrm>
            <a:off x="374754" y="3466352"/>
            <a:ext cx="1439056" cy="369332"/>
          </a:xfrm>
          <a:prstGeom prst="rect">
            <a:avLst/>
          </a:prstGeom>
          <a:noFill/>
        </p:spPr>
        <p:txBody>
          <a:bodyPr wrap="square" rtlCol="0">
            <a:spAutoFit/>
          </a:bodyPr>
          <a:lstStyle/>
          <a:p>
            <a:r>
              <a:rPr lang="en-US" dirty="0"/>
              <a:t>Treatment A</a:t>
            </a:r>
          </a:p>
        </p:txBody>
      </p:sp>
      <p:sp>
        <p:nvSpPr>
          <p:cNvPr id="73" name="Rectangle 72">
            <a:extLst>
              <a:ext uri="{FF2B5EF4-FFF2-40B4-BE49-F238E27FC236}">
                <a16:creationId xmlns:a16="http://schemas.microsoft.com/office/drawing/2014/main" id="{744089C6-9611-17F0-90D7-36D5B457B1DD}"/>
              </a:ext>
            </a:extLst>
          </p:cNvPr>
          <p:cNvSpPr/>
          <p:nvPr/>
        </p:nvSpPr>
        <p:spPr>
          <a:xfrm>
            <a:off x="2243065" y="3474021"/>
            <a:ext cx="1334917" cy="369332"/>
          </a:xfrm>
          <a:prstGeom prst="rect">
            <a:avLst/>
          </a:prstGeom>
        </p:spPr>
        <p:txBody>
          <a:bodyPr wrap="none">
            <a:spAutoFit/>
          </a:bodyPr>
          <a:lstStyle/>
          <a:p>
            <a:r>
              <a:rPr lang="en-US" dirty="0"/>
              <a:t>Treatment B</a:t>
            </a:r>
          </a:p>
        </p:txBody>
      </p:sp>
      <p:sp>
        <p:nvSpPr>
          <p:cNvPr id="74" name="TextBox 73">
            <a:extLst>
              <a:ext uri="{FF2B5EF4-FFF2-40B4-BE49-F238E27FC236}">
                <a16:creationId xmlns:a16="http://schemas.microsoft.com/office/drawing/2014/main" id="{FE76117A-ECDA-F4DA-FB02-7E8BAB355AD5}"/>
              </a:ext>
            </a:extLst>
          </p:cNvPr>
          <p:cNvSpPr txBox="1"/>
          <p:nvPr/>
        </p:nvSpPr>
        <p:spPr>
          <a:xfrm>
            <a:off x="6622533" y="4246814"/>
            <a:ext cx="1439056" cy="369332"/>
          </a:xfrm>
          <a:prstGeom prst="rect">
            <a:avLst/>
          </a:prstGeom>
          <a:noFill/>
        </p:spPr>
        <p:txBody>
          <a:bodyPr wrap="square" rtlCol="0">
            <a:spAutoFit/>
          </a:bodyPr>
          <a:lstStyle/>
          <a:p>
            <a:r>
              <a:rPr lang="en-US" dirty="0"/>
              <a:t>Treatment A</a:t>
            </a:r>
          </a:p>
        </p:txBody>
      </p:sp>
      <p:sp>
        <p:nvSpPr>
          <p:cNvPr id="75" name="TextBox 74">
            <a:extLst>
              <a:ext uri="{FF2B5EF4-FFF2-40B4-BE49-F238E27FC236}">
                <a16:creationId xmlns:a16="http://schemas.microsoft.com/office/drawing/2014/main" id="{297606DC-E3BE-C7D9-2223-187C5A9B5839}"/>
              </a:ext>
            </a:extLst>
          </p:cNvPr>
          <p:cNvSpPr txBox="1"/>
          <p:nvPr/>
        </p:nvSpPr>
        <p:spPr>
          <a:xfrm>
            <a:off x="3724255" y="4246814"/>
            <a:ext cx="1439056" cy="369332"/>
          </a:xfrm>
          <a:prstGeom prst="rect">
            <a:avLst/>
          </a:prstGeom>
          <a:noFill/>
        </p:spPr>
        <p:txBody>
          <a:bodyPr wrap="square" rtlCol="0">
            <a:spAutoFit/>
          </a:bodyPr>
          <a:lstStyle/>
          <a:p>
            <a:r>
              <a:rPr lang="en-US" dirty="0"/>
              <a:t>Treatment A</a:t>
            </a:r>
          </a:p>
        </p:txBody>
      </p:sp>
      <p:sp>
        <p:nvSpPr>
          <p:cNvPr id="76" name="Rectangle 75">
            <a:extLst>
              <a:ext uri="{FF2B5EF4-FFF2-40B4-BE49-F238E27FC236}">
                <a16:creationId xmlns:a16="http://schemas.microsoft.com/office/drawing/2014/main" id="{9E591127-CCE0-7239-4C82-24CDB3CDB102}"/>
              </a:ext>
            </a:extLst>
          </p:cNvPr>
          <p:cNvSpPr/>
          <p:nvPr/>
        </p:nvSpPr>
        <p:spPr>
          <a:xfrm>
            <a:off x="7884533" y="4242180"/>
            <a:ext cx="1334917" cy="369332"/>
          </a:xfrm>
          <a:prstGeom prst="rect">
            <a:avLst/>
          </a:prstGeom>
        </p:spPr>
        <p:txBody>
          <a:bodyPr wrap="none">
            <a:spAutoFit/>
          </a:bodyPr>
          <a:lstStyle/>
          <a:p>
            <a:r>
              <a:rPr lang="en-US" dirty="0"/>
              <a:t>Treatment B</a:t>
            </a:r>
          </a:p>
        </p:txBody>
      </p:sp>
      <p:sp>
        <p:nvSpPr>
          <p:cNvPr id="77" name="Rectangle 76">
            <a:extLst>
              <a:ext uri="{FF2B5EF4-FFF2-40B4-BE49-F238E27FC236}">
                <a16:creationId xmlns:a16="http://schemas.microsoft.com/office/drawing/2014/main" id="{2AD1BA05-2DCB-706A-46A9-FCBEAE02B631}"/>
              </a:ext>
            </a:extLst>
          </p:cNvPr>
          <p:cNvSpPr/>
          <p:nvPr/>
        </p:nvSpPr>
        <p:spPr>
          <a:xfrm>
            <a:off x="5081213" y="4242180"/>
            <a:ext cx="1334917" cy="369332"/>
          </a:xfrm>
          <a:prstGeom prst="rect">
            <a:avLst/>
          </a:prstGeom>
        </p:spPr>
        <p:txBody>
          <a:bodyPr wrap="none">
            <a:spAutoFit/>
          </a:bodyPr>
          <a:lstStyle/>
          <a:p>
            <a:r>
              <a:rPr lang="en-US" dirty="0"/>
              <a:t>Treatment B</a:t>
            </a:r>
          </a:p>
        </p:txBody>
      </p:sp>
    </p:spTree>
    <p:extLst>
      <p:ext uri="{BB962C8B-B14F-4D97-AF65-F5344CB8AC3E}">
        <p14:creationId xmlns:p14="http://schemas.microsoft.com/office/powerpoint/2010/main" val="271916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D1FC1D1E-588F-39C6-1B71-E180D0028B80}"/>
                  </a:ext>
                </a:extLst>
              </p:cNvPr>
              <p:cNvSpPr>
                <a:spLocks noGrp="1"/>
              </p:cNvSpPr>
              <p:nvPr>
                <p:ph type="body" sz="quarter" idx="10"/>
              </p:nvPr>
            </p:nvSpPr>
            <p:spPr>
              <a:xfrm>
                <a:off x="516230" y="1250156"/>
                <a:ext cx="7878261" cy="3187972"/>
              </a:xfrm>
            </p:spPr>
            <p:txBody>
              <a:bodyPr>
                <a:normAutofit lnSpcReduction="10000"/>
              </a:bodyPr>
              <a:lstStyle/>
              <a:p>
                <a:r>
                  <a:rPr lang="en-US" b="1" dirty="0"/>
                  <a:t>“Background: </a:t>
                </a:r>
                <a:r>
                  <a:rPr lang="en-US" dirty="0"/>
                  <a:t>Severe acute respiratory syndrome coronavirus 2 (SARS-CoV-2) infection and the resulting coronavirus disease 2019 (Covid-19) have afflicted tens of millions of people in a worldwide pandemic. Safe and effective vaccines are needed urgently. </a:t>
                </a:r>
              </a:p>
              <a:p>
                <a:endParaRPr lang="en-US" dirty="0"/>
              </a:p>
              <a:p>
                <a:r>
                  <a:rPr lang="en-US" b="1" dirty="0"/>
                  <a:t>Methods: </a:t>
                </a:r>
                <a:r>
                  <a:rPr lang="en-US" dirty="0"/>
                  <a:t>In an ongoing multinational, placebo-controlled, </a:t>
                </a:r>
                <a:r>
                  <a:rPr lang="en-US" b="1" dirty="0">
                    <a:solidFill>
                      <a:srgbClr val="990000"/>
                    </a:solidFill>
                  </a:rPr>
                  <a:t>observer-blinded</a:t>
                </a:r>
                <a:r>
                  <a:rPr lang="en-US" dirty="0"/>
                  <a:t>, pivotal efficacy trial, we randomly assigned persons 16 years of age or older in a 1:1 ratio to receive two doses, 21 days apart, of either placebo or the BNT162b2 vaccine candidate (30 </a:t>
                </a:r>
                <a14:m>
                  <m:oMath xmlns:m="http://schemas.openxmlformats.org/officeDocument/2006/math">
                    <m:r>
                      <a:rPr lang="en-US" b="0" i="1" smtClean="0">
                        <a:latin typeface="Cambria Math" panose="02040503050406030204" pitchFamily="18" charset="0"/>
                      </a:rPr>
                      <m:t>𝜇</m:t>
                    </m:r>
                  </m:oMath>
                </a14:m>
                <a:r>
                  <a:rPr lang="en-US" dirty="0"/>
                  <a:t>g per dose). BNT162b2 is a lipid nanoparticle-formulated, nucleoside-modified RNA vaccine that encodes a prefusion stabilized, membrane-anchored SARS-CoV-2 full-length spike protein. The primary endpoints were efficacy of the vaccine against laboratory-confirmed Covid-19 and safety.”</a:t>
                </a:r>
              </a:p>
            </p:txBody>
          </p:sp>
        </mc:Choice>
        <mc:Fallback xmlns="">
          <p:sp>
            <p:nvSpPr>
              <p:cNvPr id="2" name="Text Placeholder 1">
                <a:extLst>
                  <a:ext uri="{FF2B5EF4-FFF2-40B4-BE49-F238E27FC236}">
                    <a16:creationId xmlns:a16="http://schemas.microsoft.com/office/drawing/2014/main" id="{D1FC1D1E-588F-39C6-1B71-E180D0028B80}"/>
                  </a:ext>
                </a:extLst>
              </p:cNvPr>
              <p:cNvSpPr>
                <a:spLocks noGrp="1" noRot="1" noChangeAspect="1" noMove="1" noResize="1" noEditPoints="1" noAdjustHandles="1" noChangeArrowheads="1" noChangeShapeType="1" noTextEdit="1"/>
              </p:cNvSpPr>
              <p:nvPr>
                <p:ph type="body" sz="quarter" idx="10"/>
              </p:nvPr>
            </p:nvSpPr>
            <p:spPr>
              <a:xfrm>
                <a:off x="516230" y="1250156"/>
                <a:ext cx="7878261" cy="3187972"/>
              </a:xfrm>
              <a:blipFill>
                <a:blip r:embed="rId2"/>
                <a:stretch>
                  <a:fillRect l="-644" t="-2778" r="-1449" b="-1984"/>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080FDDE5-3902-34D9-F639-806037A88553}"/>
              </a:ext>
            </a:extLst>
          </p:cNvPr>
          <p:cNvSpPr>
            <a:spLocks noGrp="1"/>
          </p:cNvSpPr>
          <p:nvPr>
            <p:ph type="body" sz="quarter" idx="11"/>
          </p:nvPr>
        </p:nvSpPr>
        <p:spPr/>
        <p:txBody>
          <a:bodyPr/>
          <a:lstStyle/>
          <a:p>
            <a:r>
              <a:rPr lang="en-US" dirty="0"/>
              <a:t>Safety and Efficacy of the BNT162b2 mRNA Covid-19 Vaccine</a:t>
            </a:r>
          </a:p>
          <a:p>
            <a:endParaRPr lang="en-US" dirty="0"/>
          </a:p>
        </p:txBody>
      </p:sp>
      <p:sp>
        <p:nvSpPr>
          <p:cNvPr id="5" name="TextBox 4">
            <a:extLst>
              <a:ext uri="{FF2B5EF4-FFF2-40B4-BE49-F238E27FC236}">
                <a16:creationId xmlns:a16="http://schemas.microsoft.com/office/drawing/2014/main" id="{D9ABD1DE-F70A-C297-EB3A-EFBE09B312E1}"/>
              </a:ext>
            </a:extLst>
          </p:cNvPr>
          <p:cNvSpPr txBox="1"/>
          <p:nvPr/>
        </p:nvSpPr>
        <p:spPr>
          <a:xfrm>
            <a:off x="4511109" y="4866501"/>
            <a:ext cx="4632891" cy="276999"/>
          </a:xfrm>
          <a:prstGeom prst="rect">
            <a:avLst/>
          </a:prstGeom>
          <a:noFill/>
        </p:spPr>
        <p:txBody>
          <a:bodyPr wrap="square" rtlCol="0">
            <a:spAutoFit/>
          </a:bodyPr>
          <a:lstStyle/>
          <a:p>
            <a:pPr algn="r"/>
            <a:r>
              <a:rPr lang="en-US" sz="1200" dirty="0"/>
              <a:t>(Polack et al., 2020)</a:t>
            </a:r>
          </a:p>
        </p:txBody>
      </p:sp>
    </p:spTree>
    <p:extLst>
      <p:ext uri="{BB962C8B-B14F-4D97-AF65-F5344CB8AC3E}">
        <p14:creationId xmlns:p14="http://schemas.microsoft.com/office/powerpoint/2010/main" val="3559431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1EBE66-E188-C3B2-650A-71EB56895D2A}"/>
              </a:ext>
            </a:extLst>
          </p:cNvPr>
          <p:cNvSpPr>
            <a:spLocks noGrp="1"/>
          </p:cNvSpPr>
          <p:nvPr>
            <p:ph type="body" sz="quarter" idx="11"/>
          </p:nvPr>
        </p:nvSpPr>
        <p:spPr>
          <a:xfrm>
            <a:off x="456271" y="259556"/>
            <a:ext cx="8231459" cy="449435"/>
          </a:xfrm>
        </p:spPr>
        <p:txBody>
          <a:bodyPr/>
          <a:lstStyle/>
          <a:p>
            <a:r>
              <a:rPr lang="en-US" dirty="0"/>
              <a:t>Helping to Reduce Bias in a Clinical Trial: Blinding</a:t>
            </a:r>
          </a:p>
          <a:p>
            <a:endParaRPr lang="en-US" dirty="0"/>
          </a:p>
        </p:txBody>
      </p:sp>
      <p:pic>
        <p:nvPicPr>
          <p:cNvPr id="4" name="Picture 3">
            <a:extLst>
              <a:ext uri="{FF2B5EF4-FFF2-40B4-BE49-F238E27FC236}">
                <a16:creationId xmlns:a16="http://schemas.microsoft.com/office/drawing/2014/main" id="{A4924B39-8B4B-BEE9-9AEA-D6B1AFBF6A26}"/>
              </a:ext>
            </a:extLst>
          </p:cNvPr>
          <p:cNvPicPr>
            <a:picLocks noChangeAspect="1"/>
          </p:cNvPicPr>
          <p:nvPr/>
        </p:nvPicPr>
        <p:blipFill>
          <a:blip r:embed="rId2"/>
          <a:stretch>
            <a:fillRect/>
          </a:stretch>
        </p:blipFill>
        <p:spPr>
          <a:xfrm>
            <a:off x="1558322" y="1555110"/>
            <a:ext cx="6697783" cy="3509145"/>
          </a:xfrm>
          <a:prstGeom prst="rect">
            <a:avLst/>
          </a:prstGeom>
        </p:spPr>
      </p:pic>
      <p:sp>
        <p:nvSpPr>
          <p:cNvPr id="5" name="TextBox 4">
            <a:extLst>
              <a:ext uri="{FF2B5EF4-FFF2-40B4-BE49-F238E27FC236}">
                <a16:creationId xmlns:a16="http://schemas.microsoft.com/office/drawing/2014/main" id="{3DA0B1B1-8361-CFE9-A834-26653BAC6CB2}"/>
              </a:ext>
            </a:extLst>
          </p:cNvPr>
          <p:cNvSpPr txBox="1"/>
          <p:nvPr/>
        </p:nvSpPr>
        <p:spPr>
          <a:xfrm>
            <a:off x="502391" y="708991"/>
            <a:ext cx="7083287"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Blinding of the treatment group assignment helps reduce bias when comparing group outcomes</a:t>
            </a:r>
          </a:p>
          <a:p>
            <a:endParaRPr lang="en-US" dirty="0"/>
          </a:p>
        </p:txBody>
      </p:sp>
    </p:spTree>
    <p:extLst>
      <p:ext uri="{BB962C8B-B14F-4D97-AF65-F5344CB8AC3E}">
        <p14:creationId xmlns:p14="http://schemas.microsoft.com/office/powerpoint/2010/main" val="3000377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FC1D1E-588F-39C6-1B71-E180D0028B80}"/>
              </a:ext>
            </a:extLst>
          </p:cNvPr>
          <p:cNvSpPr>
            <a:spLocks noGrp="1"/>
          </p:cNvSpPr>
          <p:nvPr>
            <p:ph type="body" sz="quarter" idx="10"/>
          </p:nvPr>
        </p:nvSpPr>
        <p:spPr>
          <a:xfrm>
            <a:off x="516230" y="1250156"/>
            <a:ext cx="7878261" cy="3187972"/>
          </a:xfrm>
        </p:spPr>
        <p:txBody>
          <a:bodyPr>
            <a:normAutofit/>
          </a:bodyPr>
          <a:lstStyle/>
          <a:p>
            <a:r>
              <a:rPr lang="en-US" dirty="0"/>
              <a:t>“Site staff who were responsible for safety evaluation and were unaware of group assignments observed participants for 30 minutes after vaccination for any acute reactions.”</a:t>
            </a:r>
          </a:p>
          <a:p>
            <a:endParaRPr lang="en-US" dirty="0"/>
          </a:p>
          <a:p>
            <a:r>
              <a:rPr lang="en-US" dirty="0"/>
              <a:t>Why is it important that site staff are blinded? </a:t>
            </a:r>
            <a:br>
              <a:rPr lang="en-US" dirty="0"/>
            </a:br>
            <a:br>
              <a:rPr lang="en-US" dirty="0"/>
            </a:br>
            <a:r>
              <a:rPr lang="en-US" dirty="0"/>
              <a:t>Can you think of an intervention that is NOT possible </a:t>
            </a:r>
            <a:r>
              <a:rPr lang="en-US"/>
              <a:t>to blind?</a:t>
            </a:r>
            <a:endParaRPr lang="en-US" dirty="0"/>
          </a:p>
        </p:txBody>
      </p:sp>
      <p:sp>
        <p:nvSpPr>
          <p:cNvPr id="3" name="Text Placeholder 2">
            <a:extLst>
              <a:ext uri="{FF2B5EF4-FFF2-40B4-BE49-F238E27FC236}">
                <a16:creationId xmlns:a16="http://schemas.microsoft.com/office/drawing/2014/main" id="{080FDDE5-3902-34D9-F639-806037A88553}"/>
              </a:ext>
            </a:extLst>
          </p:cNvPr>
          <p:cNvSpPr>
            <a:spLocks noGrp="1"/>
          </p:cNvSpPr>
          <p:nvPr>
            <p:ph type="body" sz="quarter" idx="11"/>
          </p:nvPr>
        </p:nvSpPr>
        <p:spPr/>
        <p:txBody>
          <a:bodyPr/>
          <a:lstStyle/>
          <a:p>
            <a:r>
              <a:rPr lang="en-US" dirty="0"/>
              <a:t>Safety and Efficacy of the BNT162b2 mRNA Covid-19 Vaccine</a:t>
            </a:r>
          </a:p>
          <a:p>
            <a:endParaRPr lang="en-US" dirty="0"/>
          </a:p>
        </p:txBody>
      </p:sp>
      <p:sp>
        <p:nvSpPr>
          <p:cNvPr id="5" name="TextBox 4">
            <a:extLst>
              <a:ext uri="{FF2B5EF4-FFF2-40B4-BE49-F238E27FC236}">
                <a16:creationId xmlns:a16="http://schemas.microsoft.com/office/drawing/2014/main" id="{D9ABD1DE-F70A-C297-EB3A-EFBE09B312E1}"/>
              </a:ext>
            </a:extLst>
          </p:cNvPr>
          <p:cNvSpPr txBox="1"/>
          <p:nvPr/>
        </p:nvSpPr>
        <p:spPr>
          <a:xfrm>
            <a:off x="4511109" y="4866501"/>
            <a:ext cx="4632891" cy="276999"/>
          </a:xfrm>
          <a:prstGeom prst="rect">
            <a:avLst/>
          </a:prstGeom>
          <a:noFill/>
        </p:spPr>
        <p:txBody>
          <a:bodyPr wrap="square" rtlCol="0">
            <a:spAutoFit/>
          </a:bodyPr>
          <a:lstStyle/>
          <a:p>
            <a:pPr algn="r"/>
            <a:r>
              <a:rPr lang="en-US" sz="1200" dirty="0"/>
              <a:t>(Polack et al., 2020)</a:t>
            </a:r>
          </a:p>
        </p:txBody>
      </p:sp>
    </p:spTree>
    <p:extLst>
      <p:ext uri="{BB962C8B-B14F-4D97-AF65-F5344CB8AC3E}">
        <p14:creationId xmlns:p14="http://schemas.microsoft.com/office/powerpoint/2010/main" val="165171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BB0A47-394F-2EEF-7E6A-515C785931D1}"/>
              </a:ext>
            </a:extLst>
          </p:cNvPr>
          <p:cNvSpPr>
            <a:spLocks noGrp="1"/>
          </p:cNvSpPr>
          <p:nvPr>
            <p:ph type="body" sz="quarter" idx="10"/>
          </p:nvPr>
        </p:nvSpPr>
        <p:spPr>
          <a:xfrm>
            <a:off x="456271" y="936885"/>
            <a:ext cx="8231459" cy="3609715"/>
          </a:xfrm>
        </p:spPr>
        <p:txBody>
          <a:bodyPr/>
          <a:lstStyle/>
          <a:p>
            <a:pPr marL="285750" indent="-285750">
              <a:buFont typeface="Arial" panose="020B0604020202020204" pitchFamily="34" charset="0"/>
              <a:buChar char="•"/>
            </a:pPr>
            <a:r>
              <a:rPr lang="en-US" b="1" dirty="0"/>
              <a:t>”FDA Grants Accelerated Approval for Alzheimer’s Drug”</a:t>
            </a:r>
          </a:p>
          <a:p>
            <a:endParaRPr lang="en-US" dirty="0"/>
          </a:p>
          <a:p>
            <a:pPr marL="285750" indent="-285750">
              <a:buFont typeface="Arial" panose="020B0604020202020204" pitchFamily="34" charset="0"/>
              <a:buChar char="•"/>
            </a:pPr>
            <a:r>
              <a:rPr lang="en-US" dirty="0"/>
              <a:t>”FDA approves new drug to improve heart function in adults with rare heart condition”</a:t>
            </a:r>
          </a:p>
          <a:p>
            <a:endParaRPr lang="en-US" dirty="0"/>
          </a:p>
          <a:p>
            <a:pPr marL="285750" indent="-285750">
              <a:buFont typeface="Arial" panose="020B0604020202020204" pitchFamily="34" charset="0"/>
              <a:buChar char="•"/>
            </a:pPr>
            <a:r>
              <a:rPr lang="en-US" dirty="0"/>
              <a:t>“FDA approves add-on therapy to lower cholesterol among high-risk adults”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”Pfizer and BioNTech Announce Phase 3 Trial Data Showing High Efficacy of a Booster Dose of their COVID-19 Vaccine”</a:t>
            </a:r>
          </a:p>
          <a:p>
            <a:endParaRPr lang="en-US" dirty="0"/>
          </a:p>
          <a:p>
            <a:pPr marL="285750" indent="-285750">
              <a:buFont typeface="Arial" panose="020B0604020202020204" pitchFamily="34" charset="0"/>
              <a:buChar char="•"/>
            </a:pPr>
            <a:endParaRPr lang="en-US" dirty="0"/>
          </a:p>
          <a:p>
            <a:endParaRPr lang="en-US" dirty="0"/>
          </a:p>
        </p:txBody>
      </p:sp>
      <p:sp>
        <p:nvSpPr>
          <p:cNvPr id="3" name="Text Placeholder 2">
            <a:extLst>
              <a:ext uri="{FF2B5EF4-FFF2-40B4-BE49-F238E27FC236}">
                <a16:creationId xmlns:a16="http://schemas.microsoft.com/office/drawing/2014/main" id="{D41C826A-6C93-DAB8-185B-62D3ABE7CEB1}"/>
              </a:ext>
            </a:extLst>
          </p:cNvPr>
          <p:cNvSpPr>
            <a:spLocks noGrp="1"/>
          </p:cNvSpPr>
          <p:nvPr>
            <p:ph type="body" sz="quarter" idx="11"/>
          </p:nvPr>
        </p:nvSpPr>
        <p:spPr/>
        <p:txBody>
          <a:bodyPr/>
          <a:lstStyle/>
          <a:p>
            <a:r>
              <a:rPr lang="en-US" dirty="0"/>
              <a:t>Clinical Trials Impact Our Daily Lives</a:t>
            </a:r>
          </a:p>
        </p:txBody>
      </p:sp>
    </p:spTree>
    <p:extLst>
      <p:ext uri="{BB962C8B-B14F-4D97-AF65-F5344CB8AC3E}">
        <p14:creationId xmlns:p14="http://schemas.microsoft.com/office/powerpoint/2010/main" val="86050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3A51C0-5A70-D1EF-28CF-0EBEC6DE6E0F}"/>
              </a:ext>
            </a:extLst>
          </p:cNvPr>
          <p:cNvSpPr>
            <a:spLocks noGrp="1"/>
          </p:cNvSpPr>
          <p:nvPr>
            <p:ph type="body" sz="quarter" idx="10"/>
          </p:nvPr>
        </p:nvSpPr>
        <p:spPr>
          <a:xfrm>
            <a:off x="456271" y="783771"/>
            <a:ext cx="8231460" cy="3762829"/>
          </a:xfrm>
        </p:spPr>
        <p:txBody>
          <a:bodyPr>
            <a:normAutofit/>
          </a:bodyPr>
          <a:lstStyle/>
          <a:p>
            <a:pPr marL="342900" indent="-342900">
              <a:buFont typeface="Arial" panose="020B0604020202020204" pitchFamily="34" charset="0"/>
              <a:buChar char="•"/>
            </a:pPr>
            <a:r>
              <a:rPr lang="en-US" sz="2400" b="1" dirty="0">
                <a:solidFill>
                  <a:srgbClr val="990000"/>
                </a:solidFill>
              </a:rPr>
              <a:t>Superiority trial: </a:t>
            </a:r>
            <a:r>
              <a:rPr lang="en-US" sz="2400" dirty="0"/>
              <a:t>Test the hypothesis that the experimental intervention will provide </a:t>
            </a:r>
            <a:r>
              <a:rPr lang="en-US" sz="2400" dirty="0">
                <a:solidFill>
                  <a:srgbClr val="990000"/>
                </a:solidFill>
              </a:rPr>
              <a:t>better</a:t>
            </a:r>
            <a:r>
              <a:rPr lang="en-US" sz="2400" dirty="0"/>
              <a:t> outcomes than the control </a:t>
            </a:r>
          </a:p>
          <a:p>
            <a:pPr marL="857250" lvl="1" indent="-342900"/>
            <a:r>
              <a:rPr lang="en-US" sz="2400" dirty="0">
                <a:solidFill>
                  <a:schemeClr val="tx1"/>
                </a:solidFill>
              </a:rPr>
              <a:t>Want to find a better treatment</a:t>
            </a:r>
          </a:p>
          <a:p>
            <a:endParaRPr lang="en-US" sz="2400" dirty="0"/>
          </a:p>
          <a:p>
            <a:pPr marL="342900" indent="-342900">
              <a:buFont typeface="Arial" panose="020B0604020202020204" pitchFamily="34" charset="0"/>
              <a:buChar char="•"/>
            </a:pPr>
            <a:r>
              <a:rPr lang="en-US" sz="2400" b="1" dirty="0">
                <a:solidFill>
                  <a:srgbClr val="990000"/>
                </a:solidFill>
              </a:rPr>
              <a:t>Non-inferiority trial: </a:t>
            </a:r>
            <a:r>
              <a:rPr lang="en-US" sz="2400" dirty="0"/>
              <a:t>Test the hypothesis that the experimental intervention will provide outcomes that are </a:t>
            </a:r>
            <a:r>
              <a:rPr lang="en-US" sz="2400" dirty="0">
                <a:solidFill>
                  <a:srgbClr val="990000"/>
                </a:solidFill>
              </a:rPr>
              <a:t>no worse </a:t>
            </a:r>
            <a:r>
              <a:rPr lang="en-US" sz="2400" dirty="0"/>
              <a:t>than the control</a:t>
            </a:r>
          </a:p>
          <a:p>
            <a:pPr marL="800100" lvl="1" indent="-285750"/>
            <a:r>
              <a:rPr lang="en-US" sz="2400" dirty="0">
                <a:solidFill>
                  <a:schemeClr val="tx1"/>
                </a:solidFill>
              </a:rPr>
              <a:t>Often used when a less expensive, less toxic, or less invasive treatment is needed </a:t>
            </a:r>
          </a:p>
          <a:p>
            <a:endParaRPr lang="en-US" dirty="0"/>
          </a:p>
          <a:p>
            <a:endParaRPr lang="en-US" dirty="0"/>
          </a:p>
        </p:txBody>
      </p:sp>
      <p:sp>
        <p:nvSpPr>
          <p:cNvPr id="3" name="Text Placeholder 2">
            <a:extLst>
              <a:ext uri="{FF2B5EF4-FFF2-40B4-BE49-F238E27FC236}">
                <a16:creationId xmlns:a16="http://schemas.microsoft.com/office/drawing/2014/main" id="{66EB6BA6-1021-BA64-C406-B13A992304E5}"/>
              </a:ext>
            </a:extLst>
          </p:cNvPr>
          <p:cNvSpPr>
            <a:spLocks noGrp="1"/>
          </p:cNvSpPr>
          <p:nvPr>
            <p:ph type="body" sz="quarter" idx="11"/>
          </p:nvPr>
        </p:nvSpPr>
        <p:spPr/>
        <p:txBody>
          <a:bodyPr/>
          <a:lstStyle/>
          <a:p>
            <a:r>
              <a:rPr lang="en-US" dirty="0"/>
              <a:t>How will the treatments be compared? </a:t>
            </a:r>
          </a:p>
        </p:txBody>
      </p:sp>
    </p:spTree>
    <p:extLst>
      <p:ext uri="{BB962C8B-B14F-4D97-AF65-F5344CB8AC3E}">
        <p14:creationId xmlns:p14="http://schemas.microsoft.com/office/powerpoint/2010/main" val="1674017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064125-A845-CE32-D1FA-1E927FF6DEB0}"/>
              </a:ext>
            </a:extLst>
          </p:cNvPr>
          <p:cNvSpPr>
            <a:spLocks noGrp="1"/>
          </p:cNvSpPr>
          <p:nvPr>
            <p:ph type="body" sz="quarter" idx="10"/>
          </p:nvPr>
        </p:nvSpPr>
        <p:spPr>
          <a:xfrm>
            <a:off x="456270" y="977702"/>
            <a:ext cx="8231459" cy="3188096"/>
          </a:xfrm>
        </p:spPr>
        <p:txBody>
          <a:bodyPr>
            <a:normAutofit/>
          </a:bodyPr>
          <a:lstStyle/>
          <a:p>
            <a:r>
              <a:rPr lang="en-US" dirty="0"/>
              <a:t>We must carefully select the outcomes of the study to answer our scientific question</a:t>
            </a:r>
          </a:p>
          <a:p>
            <a:pPr marL="285750" indent="-285750">
              <a:buFont typeface="Arial" panose="020B0604020202020204" pitchFamily="34" charset="0"/>
              <a:buChar char="•"/>
            </a:pPr>
            <a:r>
              <a:rPr lang="en-US" b="1" dirty="0">
                <a:solidFill>
                  <a:srgbClr val="990000"/>
                </a:solidFill>
              </a:rPr>
              <a:t>Primary endpoints: </a:t>
            </a:r>
            <a:r>
              <a:rPr lang="en-US" dirty="0"/>
              <a:t>The main outcome used to compare the interventions</a:t>
            </a:r>
          </a:p>
          <a:p>
            <a:pPr marL="285750" indent="-285750">
              <a:buFont typeface="Arial" panose="020B0604020202020204" pitchFamily="34" charset="0"/>
              <a:buChar char="•"/>
            </a:pPr>
            <a:r>
              <a:rPr lang="en-US" b="1" dirty="0">
                <a:solidFill>
                  <a:srgbClr val="990000"/>
                </a:solidFill>
              </a:rPr>
              <a:t>Secondary endpoints: </a:t>
            </a:r>
            <a:r>
              <a:rPr lang="en-US" dirty="0"/>
              <a:t>Any other outcomes of interest for comparing the interventions</a:t>
            </a:r>
          </a:p>
          <a:p>
            <a:pPr marL="285750" indent="-285750">
              <a:buFont typeface="Arial" panose="020B0604020202020204" pitchFamily="34" charset="0"/>
              <a:buChar char="•"/>
            </a:pPr>
            <a:r>
              <a:rPr lang="en-US" b="1" dirty="0">
                <a:solidFill>
                  <a:srgbClr val="990000"/>
                </a:solidFill>
              </a:rPr>
              <a:t>Safety: </a:t>
            </a:r>
            <a:r>
              <a:rPr lang="en-US" dirty="0">
                <a:solidFill>
                  <a:schemeClr val="tx1"/>
                </a:solidFill>
              </a:rPr>
              <a:t>Often include monitoring for safety (looking at certain toxicities, etc.)</a:t>
            </a:r>
          </a:p>
          <a:p>
            <a:pPr marL="285750" indent="-285750">
              <a:buFont typeface="Arial" panose="020B0604020202020204" pitchFamily="34" charset="0"/>
              <a:buChar char="•"/>
            </a:pPr>
            <a:r>
              <a:rPr lang="en-US" dirty="0"/>
              <a:t>It is now also common (or becoming increasingly common) to compare quality of life outcomes</a:t>
            </a:r>
          </a:p>
          <a:p>
            <a:pPr marL="800100" lvl="1" indent="-285750"/>
            <a:r>
              <a:rPr lang="en-US" dirty="0">
                <a:solidFill>
                  <a:schemeClr val="tx1"/>
                </a:solidFill>
              </a:rPr>
              <a:t>How does the quality of life compare for the two treatment groups (these are often secondary/exploratory) </a:t>
            </a:r>
          </a:p>
        </p:txBody>
      </p:sp>
      <p:sp>
        <p:nvSpPr>
          <p:cNvPr id="3" name="Text Placeholder 2">
            <a:extLst>
              <a:ext uri="{FF2B5EF4-FFF2-40B4-BE49-F238E27FC236}">
                <a16:creationId xmlns:a16="http://schemas.microsoft.com/office/drawing/2014/main" id="{55BFF96C-44FF-C908-E38A-A99749D85F0C}"/>
              </a:ext>
            </a:extLst>
          </p:cNvPr>
          <p:cNvSpPr>
            <a:spLocks noGrp="1"/>
          </p:cNvSpPr>
          <p:nvPr>
            <p:ph type="body" sz="quarter" idx="11"/>
          </p:nvPr>
        </p:nvSpPr>
        <p:spPr/>
        <p:txBody>
          <a:bodyPr/>
          <a:lstStyle/>
          <a:p>
            <a:r>
              <a:rPr lang="en-US" dirty="0"/>
              <a:t>How will the treatments be compared? </a:t>
            </a:r>
          </a:p>
        </p:txBody>
      </p:sp>
    </p:spTree>
    <p:extLst>
      <p:ext uri="{BB962C8B-B14F-4D97-AF65-F5344CB8AC3E}">
        <p14:creationId xmlns:p14="http://schemas.microsoft.com/office/powerpoint/2010/main" val="3304372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AAB43E-C14F-4E02-8DBB-28398EA5BB85}"/>
              </a:ext>
            </a:extLst>
          </p:cNvPr>
          <p:cNvSpPr>
            <a:spLocks noGrp="1"/>
          </p:cNvSpPr>
          <p:nvPr>
            <p:ph type="body" sz="quarter" idx="10"/>
          </p:nvPr>
        </p:nvSpPr>
        <p:spPr/>
        <p:txBody>
          <a:bodyPr>
            <a:normAutofit fontScale="85000" lnSpcReduction="20000"/>
          </a:bodyPr>
          <a:lstStyle/>
          <a:p>
            <a:r>
              <a:rPr lang="en-US" b="1" dirty="0"/>
              <a:t>Efficacy: </a:t>
            </a:r>
          </a:p>
          <a:p>
            <a:r>
              <a:rPr lang="en-US" dirty="0"/>
              <a:t>“</a:t>
            </a:r>
            <a:r>
              <a:rPr lang="en-US" b="1" dirty="0">
                <a:solidFill>
                  <a:srgbClr val="990000"/>
                </a:solidFill>
              </a:rPr>
              <a:t>The first primary end point was the efficacy of BNT162b2 against confirmed Covid-19 </a:t>
            </a:r>
            <a:r>
              <a:rPr lang="en-US" dirty="0"/>
              <a:t>with onset at least 7 days after the second dose in participants who had been without serologic or virologic evidence of SARS-CoV-2 infection up to 7 days after the second dose; the second primary end point was efficacy in participants with and participants without evidence of prior infection. Confirmed Covid-19 was defined according to the Food and Drug Administration (FDA) criteria as the presence of at least one of the following symptoms: fever, new or increased cough, new or increased shortness of breath, chills, new or increased muscle pain, new loss of taste or smell, sore throat, diarrhea, or vomiting, combined with a respiratory specimen obtained during the symptomatic period or within 4 days before or after it that was positive for SARS-CoV-2 by nucleic acid amplification–based testing, either at the central laboratory or at a local testing facility (using a protocol-defined acceptable test). </a:t>
            </a:r>
          </a:p>
          <a:p>
            <a:r>
              <a:rPr lang="en-US" dirty="0"/>
              <a:t>Major </a:t>
            </a:r>
            <a:r>
              <a:rPr lang="en-US" b="1" dirty="0">
                <a:solidFill>
                  <a:srgbClr val="990000"/>
                </a:solidFill>
              </a:rPr>
              <a:t>secondary end points included the efficacy of BNT162b2 against severe Covid-19</a:t>
            </a:r>
            <a:r>
              <a:rPr lang="en-US" dirty="0"/>
              <a:t>. Severe Covid-19 is defined by the FDA as confirmed Covid-19 with one of the following additional features: clinical signs at rest that are indicative of severe systemic illness; respiratory failure; evidence of shock; significant acute renal, hepatic, or neurologic dysfunction; admission to an intensive care unit; or death. Details are provided in the protocol.”</a:t>
            </a:r>
          </a:p>
          <a:p>
            <a:endParaRPr lang="en-US" dirty="0"/>
          </a:p>
        </p:txBody>
      </p:sp>
      <p:sp>
        <p:nvSpPr>
          <p:cNvPr id="3" name="Text Placeholder 2">
            <a:extLst>
              <a:ext uri="{FF2B5EF4-FFF2-40B4-BE49-F238E27FC236}">
                <a16:creationId xmlns:a16="http://schemas.microsoft.com/office/drawing/2014/main" id="{46B6DDB8-CF77-A63B-B53C-B15F748BF1DE}"/>
              </a:ext>
            </a:extLst>
          </p:cNvPr>
          <p:cNvSpPr>
            <a:spLocks noGrp="1"/>
          </p:cNvSpPr>
          <p:nvPr>
            <p:ph type="body" sz="quarter" idx="11"/>
          </p:nvPr>
        </p:nvSpPr>
        <p:spPr>
          <a:xfrm>
            <a:off x="456271" y="259556"/>
            <a:ext cx="8231459" cy="767270"/>
          </a:xfrm>
        </p:spPr>
        <p:txBody>
          <a:bodyPr/>
          <a:lstStyle/>
          <a:p>
            <a:r>
              <a:rPr lang="en-US" dirty="0"/>
              <a:t>Safety and Efficacy of the BNT162b2 mRNA Covid-19 Vaccine</a:t>
            </a:r>
          </a:p>
          <a:p>
            <a:endParaRPr lang="en-US" dirty="0"/>
          </a:p>
        </p:txBody>
      </p:sp>
    </p:spTree>
    <p:extLst>
      <p:ext uri="{BB962C8B-B14F-4D97-AF65-F5344CB8AC3E}">
        <p14:creationId xmlns:p14="http://schemas.microsoft.com/office/powerpoint/2010/main" val="2974128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41BB9C-8E66-E56D-EB92-33644DE32FE1}"/>
              </a:ext>
            </a:extLst>
          </p:cNvPr>
          <p:cNvSpPr>
            <a:spLocks noGrp="1"/>
          </p:cNvSpPr>
          <p:nvPr>
            <p:ph type="body" sz="quarter" idx="10"/>
          </p:nvPr>
        </p:nvSpPr>
        <p:spPr>
          <a:xfrm>
            <a:off x="456271" y="824459"/>
            <a:ext cx="8231459" cy="3722141"/>
          </a:xfrm>
        </p:spPr>
        <p:txBody>
          <a:bodyPr>
            <a:normAutofit fontScale="85000" lnSpcReduction="20000"/>
          </a:bodyPr>
          <a:lstStyle/>
          <a:p>
            <a:pPr marL="285750" indent="-285750">
              <a:buFont typeface="Arial" panose="020B0604020202020204" pitchFamily="34" charset="0"/>
              <a:buChar char="•"/>
            </a:pPr>
            <a:r>
              <a:rPr lang="en-US" dirty="0"/>
              <a:t>Participants are randomized to one of the intervention groups</a:t>
            </a:r>
          </a:p>
          <a:p>
            <a:pPr marL="285750" indent="-285750">
              <a:buFont typeface="Arial" panose="020B0604020202020204" pitchFamily="34" charset="0"/>
              <a:buChar char="•"/>
            </a:pPr>
            <a:r>
              <a:rPr lang="en-US" dirty="0"/>
              <a:t>The protocol states how each intervention should be administered, how often, etc. </a:t>
            </a:r>
          </a:p>
          <a:p>
            <a:pPr marL="800100" lvl="1" indent="-285750"/>
            <a:r>
              <a:rPr lang="en-US" dirty="0">
                <a:solidFill>
                  <a:schemeClr val="tx1"/>
                </a:solidFill>
              </a:rPr>
              <a:t>Not all patients will be able to receive the treatment as stated in the protocol (toxicity, dropout, </a:t>
            </a:r>
            <a:r>
              <a:rPr lang="en-US" dirty="0" err="1">
                <a:solidFill>
                  <a:schemeClr val="tx1"/>
                </a:solidFill>
              </a:rPr>
              <a:t>etc</a:t>
            </a:r>
            <a:r>
              <a:rPr lang="en-US" dirty="0">
                <a:solidFill>
                  <a:schemeClr val="tx1"/>
                </a:solidFill>
              </a:rPr>
              <a:t>)</a:t>
            </a:r>
          </a:p>
          <a:p>
            <a:pPr marL="800100" lvl="1" indent="-285750"/>
            <a:r>
              <a:rPr lang="en-US" dirty="0">
                <a:solidFill>
                  <a:schemeClr val="tx1"/>
                </a:solidFill>
              </a:rPr>
              <a:t>Some patients do not receive the treatment they were randomized to</a:t>
            </a:r>
          </a:p>
          <a:p>
            <a:pPr marL="285750" indent="-285750"/>
            <a:r>
              <a:rPr lang="en-US" dirty="0">
                <a:solidFill>
                  <a:schemeClr val="tx1"/>
                </a:solidFill>
              </a:rPr>
              <a:t>How do we </a:t>
            </a:r>
            <a:r>
              <a:rPr lang="en-US" dirty="0"/>
              <a:t>account for these patients in the analysis? </a:t>
            </a:r>
          </a:p>
          <a:p>
            <a:pPr marL="285750" indent="-285750">
              <a:buFont typeface="Arial" panose="020B0604020202020204" pitchFamily="34" charset="0"/>
              <a:buChar char="•"/>
            </a:pPr>
            <a:r>
              <a:rPr lang="en-US" b="1" dirty="0">
                <a:solidFill>
                  <a:srgbClr val="990000"/>
                </a:solidFill>
              </a:rPr>
              <a:t>Per-protocol analyses: </a:t>
            </a:r>
            <a:r>
              <a:rPr lang="en-US" dirty="0">
                <a:solidFill>
                  <a:schemeClr val="tx1"/>
                </a:solidFill>
              </a:rPr>
              <a:t>Include patients only if they received the treatment exactly as stated in the protocol</a:t>
            </a:r>
          </a:p>
          <a:p>
            <a:pPr marL="800100" lvl="1" indent="-285750"/>
            <a:r>
              <a:rPr lang="en-US" dirty="0">
                <a:solidFill>
                  <a:schemeClr val="tx1"/>
                </a:solidFill>
              </a:rPr>
              <a:t>Usually not recommended as confounding could occur (“compliant” patients and ”non-compliant” patients could differ on important prognostic factors)</a:t>
            </a:r>
          </a:p>
          <a:p>
            <a:pPr marL="800100" lvl="1" indent="-285750"/>
            <a:r>
              <a:rPr lang="en-US" dirty="0">
                <a:solidFill>
                  <a:schemeClr val="tx1"/>
                </a:solidFill>
              </a:rPr>
              <a:t>Often used as part of secondary analyses</a:t>
            </a:r>
          </a:p>
          <a:p>
            <a:pPr marL="285750" indent="-285750">
              <a:buFont typeface="Arial" panose="020B0604020202020204" pitchFamily="34" charset="0"/>
              <a:buChar char="•"/>
            </a:pPr>
            <a:r>
              <a:rPr lang="en-US" b="1" dirty="0">
                <a:solidFill>
                  <a:srgbClr val="990000"/>
                </a:solidFill>
              </a:rPr>
              <a:t>Intention-to-treat </a:t>
            </a:r>
            <a:r>
              <a:rPr lang="en-US" dirty="0">
                <a:solidFill>
                  <a:schemeClr val="tx1"/>
                </a:solidFill>
              </a:rPr>
              <a:t>(most common and recommended approach): Includes patients in the group they were assigned to, regardless of whether they received the treatment or not</a:t>
            </a:r>
          </a:p>
          <a:p>
            <a:pPr marL="800100" lvl="1" indent="-285750"/>
            <a:r>
              <a:rPr lang="en-US" dirty="0">
                <a:solidFill>
                  <a:schemeClr val="tx1"/>
                </a:solidFill>
              </a:rPr>
              <a:t>Reduces risk of confounding</a:t>
            </a:r>
          </a:p>
          <a:p>
            <a:pPr marL="285750" indent="-285750">
              <a:buFont typeface="Arial" panose="020B0604020202020204" pitchFamily="34" charset="0"/>
              <a:buChar char="•"/>
            </a:pPr>
            <a:r>
              <a:rPr lang="en-US" b="1" dirty="0">
                <a:solidFill>
                  <a:srgbClr val="990000"/>
                </a:solidFill>
              </a:rPr>
              <a:t>Modified Intention-to-treat: </a:t>
            </a:r>
            <a:r>
              <a:rPr lang="en-US" dirty="0"/>
              <a:t>intention-to-treat analysis with some exceptions regarding patients who should be excluded from the analysis (e.g. patients who never received treatment for reasons unrelated to the treatment) </a:t>
            </a:r>
            <a:endParaRPr lang="en-US" dirty="0">
              <a:solidFill>
                <a:schemeClr val="tx1"/>
              </a:solidFill>
            </a:endParaRPr>
          </a:p>
        </p:txBody>
      </p:sp>
      <p:sp>
        <p:nvSpPr>
          <p:cNvPr id="3" name="Text Placeholder 2">
            <a:extLst>
              <a:ext uri="{FF2B5EF4-FFF2-40B4-BE49-F238E27FC236}">
                <a16:creationId xmlns:a16="http://schemas.microsoft.com/office/drawing/2014/main" id="{AA057C4F-DDC3-C67E-24BC-720580788941}"/>
              </a:ext>
            </a:extLst>
          </p:cNvPr>
          <p:cNvSpPr>
            <a:spLocks noGrp="1"/>
          </p:cNvSpPr>
          <p:nvPr>
            <p:ph type="body" sz="quarter" idx="11"/>
          </p:nvPr>
        </p:nvSpPr>
        <p:spPr/>
        <p:txBody>
          <a:bodyPr/>
          <a:lstStyle/>
          <a:p>
            <a:r>
              <a:rPr lang="en-US" dirty="0"/>
              <a:t>Who will be included in the analysis? </a:t>
            </a:r>
          </a:p>
        </p:txBody>
      </p:sp>
    </p:spTree>
    <p:extLst>
      <p:ext uri="{BB962C8B-B14F-4D97-AF65-F5344CB8AC3E}">
        <p14:creationId xmlns:p14="http://schemas.microsoft.com/office/powerpoint/2010/main" val="409743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7E52C3-5863-4F81-9BE1-09C1BA1D9CB4}"/>
              </a:ext>
            </a:extLst>
          </p:cNvPr>
          <p:cNvSpPr>
            <a:spLocks noGrp="1"/>
          </p:cNvSpPr>
          <p:nvPr>
            <p:ph type="body" sz="quarter" idx="11"/>
          </p:nvPr>
        </p:nvSpPr>
        <p:spPr/>
        <p:txBody>
          <a:bodyPr/>
          <a:lstStyle/>
          <a:p>
            <a:r>
              <a:rPr lang="en-US" dirty="0"/>
              <a:t>Safety and Efficacy of the BNT162b2 mRNA Covid-19 Vaccine</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1190E429-A87E-CFD0-A866-A783F916C38A}"/>
              </a:ext>
            </a:extLst>
          </p:cNvPr>
          <p:cNvPicPr>
            <a:picLocks noChangeAspect="1"/>
          </p:cNvPicPr>
          <p:nvPr/>
        </p:nvPicPr>
        <p:blipFill>
          <a:blip r:embed="rId2"/>
          <a:stretch>
            <a:fillRect/>
          </a:stretch>
        </p:blipFill>
        <p:spPr>
          <a:xfrm>
            <a:off x="225017" y="992333"/>
            <a:ext cx="6295703" cy="3642990"/>
          </a:xfrm>
          <a:prstGeom prst="rect">
            <a:avLst/>
          </a:prstGeom>
        </p:spPr>
      </p:pic>
      <p:sp>
        <p:nvSpPr>
          <p:cNvPr id="6" name="TextBox 5">
            <a:extLst>
              <a:ext uri="{FF2B5EF4-FFF2-40B4-BE49-F238E27FC236}">
                <a16:creationId xmlns:a16="http://schemas.microsoft.com/office/drawing/2014/main" id="{14290125-B712-E81F-6D3D-27FA95C1FC69}"/>
              </a:ext>
            </a:extLst>
          </p:cNvPr>
          <p:cNvSpPr txBox="1"/>
          <p:nvPr/>
        </p:nvSpPr>
        <p:spPr>
          <a:xfrm>
            <a:off x="6625651" y="2068643"/>
            <a:ext cx="2518349" cy="1384995"/>
          </a:xfrm>
          <a:prstGeom prst="rect">
            <a:avLst/>
          </a:prstGeom>
          <a:noFill/>
        </p:spPr>
        <p:txBody>
          <a:bodyPr wrap="square" rtlCol="0">
            <a:spAutoFit/>
          </a:bodyPr>
          <a:lstStyle/>
          <a:p>
            <a:r>
              <a:rPr lang="en-US" sz="1200" dirty="0"/>
              <a:t>“Vaccine efficacy was estimated by 100×(1−IRR), where IRR is the calculated ratio of confirmed cases of Covid-19 illness per 1000 person-years of follow-up in the active vaccine group to the corresponding illness rate in the placebo group.”</a:t>
            </a:r>
          </a:p>
        </p:txBody>
      </p:sp>
      <p:sp>
        <p:nvSpPr>
          <p:cNvPr id="7" name="TextBox 6">
            <a:extLst>
              <a:ext uri="{FF2B5EF4-FFF2-40B4-BE49-F238E27FC236}">
                <a16:creationId xmlns:a16="http://schemas.microsoft.com/office/drawing/2014/main" id="{101F96AA-4C53-55FD-DF21-65998CC3721B}"/>
              </a:ext>
            </a:extLst>
          </p:cNvPr>
          <p:cNvSpPr txBox="1"/>
          <p:nvPr/>
        </p:nvSpPr>
        <p:spPr>
          <a:xfrm>
            <a:off x="6250898" y="4866501"/>
            <a:ext cx="2893102" cy="276999"/>
          </a:xfrm>
          <a:prstGeom prst="rect">
            <a:avLst/>
          </a:prstGeom>
          <a:noFill/>
        </p:spPr>
        <p:txBody>
          <a:bodyPr wrap="square" rtlCol="0">
            <a:spAutoFit/>
          </a:bodyPr>
          <a:lstStyle/>
          <a:p>
            <a:pPr algn="r"/>
            <a:r>
              <a:rPr lang="en-US" sz="1200" dirty="0"/>
              <a:t>(table from Polack et al., 2020)</a:t>
            </a:r>
          </a:p>
        </p:txBody>
      </p:sp>
    </p:spTree>
    <p:extLst>
      <p:ext uri="{BB962C8B-B14F-4D97-AF65-F5344CB8AC3E}">
        <p14:creationId xmlns:p14="http://schemas.microsoft.com/office/powerpoint/2010/main" val="2090781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2844C4-1939-10DD-53C7-DA00BA06E4A1}"/>
              </a:ext>
            </a:extLst>
          </p:cNvPr>
          <p:cNvSpPr>
            <a:spLocks noGrp="1"/>
          </p:cNvSpPr>
          <p:nvPr>
            <p:ph type="body" sz="quarter" idx="11"/>
          </p:nvPr>
        </p:nvSpPr>
        <p:spPr/>
        <p:txBody>
          <a:bodyPr/>
          <a:lstStyle/>
          <a:p>
            <a:r>
              <a:rPr lang="en-US" dirty="0"/>
              <a:t>Phases of a clinical trial</a:t>
            </a:r>
          </a:p>
        </p:txBody>
      </p:sp>
      <p:sp>
        <p:nvSpPr>
          <p:cNvPr id="4" name="Rounded Rectangle 3">
            <a:extLst>
              <a:ext uri="{FF2B5EF4-FFF2-40B4-BE49-F238E27FC236}">
                <a16:creationId xmlns:a16="http://schemas.microsoft.com/office/drawing/2014/main" id="{EF717B57-8738-E5CF-862E-F91FD4E5D6F0}"/>
              </a:ext>
            </a:extLst>
          </p:cNvPr>
          <p:cNvSpPr/>
          <p:nvPr/>
        </p:nvSpPr>
        <p:spPr>
          <a:xfrm>
            <a:off x="456270" y="754856"/>
            <a:ext cx="4046842" cy="1816894"/>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Phase I</a:t>
            </a:r>
            <a:r>
              <a:rPr lang="en-US" dirty="0">
                <a:solidFill>
                  <a:schemeClr val="bg1"/>
                </a:solidFill>
              </a:rPr>
              <a:t>: </a:t>
            </a:r>
          </a:p>
          <a:p>
            <a:pPr marL="285750" indent="-285750">
              <a:buFont typeface="Arial" panose="020B0604020202020204" pitchFamily="34" charset="0"/>
              <a:buChar char="•"/>
            </a:pPr>
            <a:r>
              <a:rPr lang="en-US" dirty="0">
                <a:solidFill>
                  <a:schemeClr val="bg1"/>
                </a:solidFill>
              </a:rPr>
              <a:t>Drug/treatment is tested for the first time</a:t>
            </a:r>
          </a:p>
          <a:p>
            <a:pPr marL="285750" indent="-285750">
              <a:buFont typeface="Arial" panose="020B0604020202020204" pitchFamily="34" charset="0"/>
              <a:buChar char="•"/>
            </a:pPr>
            <a:r>
              <a:rPr lang="en-US" dirty="0">
                <a:solidFill>
                  <a:schemeClr val="bg1"/>
                </a:solidFill>
              </a:rPr>
              <a:t>Small sample</a:t>
            </a:r>
          </a:p>
          <a:p>
            <a:pPr marL="285750" indent="-285750">
              <a:buFont typeface="Arial" panose="020B0604020202020204" pitchFamily="34" charset="0"/>
              <a:buChar char="•"/>
            </a:pPr>
            <a:r>
              <a:rPr lang="en-US" dirty="0">
                <a:solidFill>
                  <a:schemeClr val="bg1"/>
                </a:solidFill>
              </a:rPr>
              <a:t>Dose-finding</a:t>
            </a:r>
          </a:p>
          <a:p>
            <a:pPr marL="285750" indent="-285750">
              <a:buFont typeface="Arial" panose="020B0604020202020204" pitchFamily="34" charset="0"/>
              <a:buChar char="•"/>
            </a:pPr>
            <a:r>
              <a:rPr lang="en-US" dirty="0">
                <a:solidFill>
                  <a:schemeClr val="bg1"/>
                </a:solidFill>
              </a:rPr>
              <a:t>Learn about safety/side effects</a:t>
            </a:r>
          </a:p>
        </p:txBody>
      </p:sp>
      <p:sp>
        <p:nvSpPr>
          <p:cNvPr id="5" name="Rounded Rectangle 4">
            <a:extLst>
              <a:ext uri="{FF2B5EF4-FFF2-40B4-BE49-F238E27FC236}">
                <a16:creationId xmlns:a16="http://schemas.microsoft.com/office/drawing/2014/main" id="{A38A6991-81A8-C58A-AB56-3312CB2057BC}"/>
              </a:ext>
            </a:extLst>
          </p:cNvPr>
          <p:cNvSpPr/>
          <p:nvPr/>
        </p:nvSpPr>
        <p:spPr>
          <a:xfrm>
            <a:off x="4571999" y="2656356"/>
            <a:ext cx="4046839" cy="1759648"/>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Phase IV trials</a:t>
            </a:r>
            <a:r>
              <a:rPr lang="en-US" dirty="0"/>
              <a:t>: </a:t>
            </a:r>
          </a:p>
          <a:p>
            <a:pPr marL="285750" indent="-285750">
              <a:buFont typeface="Arial" panose="020B0604020202020204" pitchFamily="34" charset="0"/>
              <a:buChar char="•"/>
            </a:pPr>
            <a:r>
              <a:rPr lang="en-US" sz="1500" dirty="0"/>
              <a:t>After FDA approval</a:t>
            </a:r>
          </a:p>
          <a:p>
            <a:pPr marL="285750" indent="-285750">
              <a:buFont typeface="Arial" panose="020B0604020202020204" pitchFamily="34" charset="0"/>
              <a:buChar char="•"/>
            </a:pPr>
            <a:r>
              <a:rPr lang="en-US" sz="1500" dirty="0"/>
              <a:t>Identify or monitor longer-term/rare adverse effects </a:t>
            </a:r>
          </a:p>
        </p:txBody>
      </p:sp>
      <p:sp>
        <p:nvSpPr>
          <p:cNvPr id="6" name="Rounded Rectangle 5">
            <a:extLst>
              <a:ext uri="{FF2B5EF4-FFF2-40B4-BE49-F238E27FC236}">
                <a16:creationId xmlns:a16="http://schemas.microsoft.com/office/drawing/2014/main" id="{EFDA18F2-6667-1386-85D1-87488A14A253}"/>
              </a:ext>
            </a:extLst>
          </p:cNvPr>
          <p:cNvSpPr/>
          <p:nvPr/>
        </p:nvSpPr>
        <p:spPr>
          <a:xfrm>
            <a:off x="456270" y="2656356"/>
            <a:ext cx="4046842" cy="1816893"/>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Phase III trials</a:t>
            </a:r>
            <a:r>
              <a:rPr lang="en-US" dirty="0"/>
              <a:t>: </a:t>
            </a:r>
          </a:p>
          <a:p>
            <a:pPr marL="285750" indent="-285750">
              <a:buFont typeface="Arial" panose="020B0604020202020204" pitchFamily="34" charset="0"/>
              <a:buChar char="•"/>
            </a:pPr>
            <a:r>
              <a:rPr lang="en-US" sz="1500" dirty="0"/>
              <a:t>Large group of people</a:t>
            </a:r>
          </a:p>
          <a:p>
            <a:pPr marL="285750" indent="-285750">
              <a:buFont typeface="Arial" panose="020B0604020202020204" pitchFamily="34" charset="0"/>
              <a:buChar char="•"/>
            </a:pPr>
            <a:r>
              <a:rPr lang="en-US" sz="1500" dirty="0"/>
              <a:t>Confirm effectiveness</a:t>
            </a:r>
          </a:p>
          <a:p>
            <a:pPr marL="285750" indent="-285750">
              <a:buFont typeface="Arial" panose="020B0604020202020204" pitchFamily="34" charset="0"/>
              <a:buChar char="•"/>
            </a:pPr>
            <a:r>
              <a:rPr lang="en-US" sz="1500" dirty="0"/>
              <a:t>Monitor safety/side effects</a:t>
            </a:r>
          </a:p>
          <a:p>
            <a:pPr marL="285750" indent="-285750">
              <a:buFont typeface="Arial" panose="020B0604020202020204" pitchFamily="34" charset="0"/>
              <a:buChar char="•"/>
            </a:pPr>
            <a:r>
              <a:rPr lang="en-US" sz="1500" dirty="0"/>
              <a:t>Compare to standard of care</a:t>
            </a:r>
          </a:p>
        </p:txBody>
      </p:sp>
      <p:sp>
        <p:nvSpPr>
          <p:cNvPr id="7" name="Rounded Rectangle 6">
            <a:extLst>
              <a:ext uri="{FF2B5EF4-FFF2-40B4-BE49-F238E27FC236}">
                <a16:creationId xmlns:a16="http://schemas.microsoft.com/office/drawing/2014/main" id="{B34AF118-3403-E76B-5943-FC8B189A434C}"/>
              </a:ext>
            </a:extLst>
          </p:cNvPr>
          <p:cNvSpPr/>
          <p:nvPr/>
        </p:nvSpPr>
        <p:spPr>
          <a:xfrm>
            <a:off x="4571999" y="758572"/>
            <a:ext cx="4046840" cy="1844254"/>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Phase II trials</a:t>
            </a:r>
            <a:r>
              <a:rPr lang="en-US" dirty="0"/>
              <a:t>: </a:t>
            </a:r>
          </a:p>
          <a:p>
            <a:pPr marL="285750" indent="-285750">
              <a:buFont typeface="Arial" panose="020B0604020202020204" pitchFamily="34" charset="0"/>
              <a:buChar char="•"/>
            </a:pPr>
            <a:r>
              <a:rPr lang="en-US" dirty="0"/>
              <a:t>Safety &amp; possible efficacy</a:t>
            </a:r>
          </a:p>
          <a:p>
            <a:pPr marL="285750" indent="-285750">
              <a:buFont typeface="Arial" panose="020B0604020202020204" pitchFamily="34" charset="0"/>
              <a:buChar char="•"/>
            </a:pPr>
            <a:r>
              <a:rPr lang="en-US" dirty="0"/>
              <a:t>Larger sample size than Phase I trials</a:t>
            </a:r>
          </a:p>
        </p:txBody>
      </p:sp>
      <p:sp>
        <p:nvSpPr>
          <p:cNvPr id="9" name="Rectangle 8">
            <a:extLst>
              <a:ext uri="{FF2B5EF4-FFF2-40B4-BE49-F238E27FC236}">
                <a16:creationId xmlns:a16="http://schemas.microsoft.com/office/drawing/2014/main" id="{E3181169-6465-D095-0607-14210B9FCAE4}"/>
              </a:ext>
            </a:extLst>
          </p:cNvPr>
          <p:cNvSpPr/>
          <p:nvPr/>
        </p:nvSpPr>
        <p:spPr>
          <a:xfrm>
            <a:off x="4091940" y="4883944"/>
            <a:ext cx="5052059" cy="246221"/>
          </a:xfrm>
          <a:prstGeom prst="rect">
            <a:avLst/>
          </a:prstGeom>
        </p:spPr>
        <p:txBody>
          <a:bodyPr wrap="square">
            <a:spAutoFit/>
          </a:bodyPr>
          <a:lstStyle/>
          <a:p>
            <a:pPr algn="r"/>
            <a:r>
              <a:rPr lang="en-US" sz="1000" dirty="0"/>
              <a:t>(Mack, 2019; https://</a:t>
            </a:r>
            <a:r>
              <a:rPr lang="en-US" sz="1000" dirty="0" err="1"/>
              <a:t>www.nih.gov</a:t>
            </a:r>
            <a:r>
              <a:rPr lang="en-US" sz="1000" dirty="0"/>
              <a:t>/health-information/</a:t>
            </a:r>
            <a:r>
              <a:rPr lang="en-US" sz="1000" dirty="0" err="1"/>
              <a:t>nih</a:t>
            </a:r>
            <a:r>
              <a:rPr lang="en-US" sz="1000" dirty="0"/>
              <a:t>-clinical-research-trials-you/basics)</a:t>
            </a:r>
          </a:p>
        </p:txBody>
      </p:sp>
    </p:spTree>
    <p:extLst>
      <p:ext uri="{BB962C8B-B14F-4D97-AF65-F5344CB8AC3E}">
        <p14:creationId xmlns:p14="http://schemas.microsoft.com/office/powerpoint/2010/main" val="726716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2844C4-1939-10DD-53C7-DA00BA06E4A1}"/>
              </a:ext>
            </a:extLst>
          </p:cNvPr>
          <p:cNvSpPr>
            <a:spLocks noGrp="1"/>
          </p:cNvSpPr>
          <p:nvPr>
            <p:ph type="body" sz="quarter" idx="11"/>
          </p:nvPr>
        </p:nvSpPr>
        <p:spPr/>
        <p:txBody>
          <a:bodyPr/>
          <a:lstStyle/>
          <a:p>
            <a:r>
              <a:rPr lang="en-US" dirty="0"/>
              <a:t>Phases of a clinical trial</a:t>
            </a:r>
          </a:p>
        </p:txBody>
      </p:sp>
      <p:sp>
        <p:nvSpPr>
          <p:cNvPr id="4" name="Rounded Rectangle 3">
            <a:extLst>
              <a:ext uri="{FF2B5EF4-FFF2-40B4-BE49-F238E27FC236}">
                <a16:creationId xmlns:a16="http://schemas.microsoft.com/office/drawing/2014/main" id="{EF717B57-8738-E5CF-862E-F91FD4E5D6F0}"/>
              </a:ext>
            </a:extLst>
          </p:cNvPr>
          <p:cNvSpPr/>
          <p:nvPr/>
        </p:nvSpPr>
        <p:spPr>
          <a:xfrm>
            <a:off x="456270" y="754856"/>
            <a:ext cx="4046842" cy="1816894"/>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Phase I</a:t>
            </a:r>
            <a:r>
              <a:rPr lang="en-US" dirty="0">
                <a:solidFill>
                  <a:schemeClr val="bg1"/>
                </a:solidFill>
              </a:rPr>
              <a:t>: </a:t>
            </a:r>
          </a:p>
          <a:p>
            <a:pPr marL="285750" indent="-285750">
              <a:buFont typeface="Arial" panose="020B0604020202020204" pitchFamily="34" charset="0"/>
              <a:buChar char="•"/>
            </a:pPr>
            <a:r>
              <a:rPr lang="en-US" dirty="0">
                <a:solidFill>
                  <a:schemeClr val="bg1"/>
                </a:solidFill>
              </a:rPr>
              <a:t>Drug/treatment is tested for the first time</a:t>
            </a:r>
          </a:p>
          <a:p>
            <a:pPr marL="285750" indent="-285750">
              <a:buFont typeface="Arial" panose="020B0604020202020204" pitchFamily="34" charset="0"/>
              <a:buChar char="•"/>
            </a:pPr>
            <a:r>
              <a:rPr lang="en-US" dirty="0">
                <a:solidFill>
                  <a:schemeClr val="bg1"/>
                </a:solidFill>
              </a:rPr>
              <a:t>Small sample</a:t>
            </a:r>
          </a:p>
          <a:p>
            <a:pPr marL="285750" indent="-285750">
              <a:buFont typeface="Arial" panose="020B0604020202020204" pitchFamily="34" charset="0"/>
              <a:buChar char="•"/>
            </a:pPr>
            <a:r>
              <a:rPr lang="en-US" dirty="0">
                <a:solidFill>
                  <a:schemeClr val="bg1"/>
                </a:solidFill>
              </a:rPr>
              <a:t>Dose-finding</a:t>
            </a:r>
          </a:p>
          <a:p>
            <a:pPr marL="285750" indent="-285750">
              <a:buFont typeface="Arial" panose="020B0604020202020204" pitchFamily="34" charset="0"/>
              <a:buChar char="•"/>
            </a:pPr>
            <a:r>
              <a:rPr lang="en-US" dirty="0">
                <a:solidFill>
                  <a:schemeClr val="bg1"/>
                </a:solidFill>
              </a:rPr>
              <a:t>Learn about safety/side effects</a:t>
            </a:r>
          </a:p>
        </p:txBody>
      </p:sp>
      <p:sp>
        <p:nvSpPr>
          <p:cNvPr id="5" name="Rounded Rectangle 4">
            <a:extLst>
              <a:ext uri="{FF2B5EF4-FFF2-40B4-BE49-F238E27FC236}">
                <a16:creationId xmlns:a16="http://schemas.microsoft.com/office/drawing/2014/main" id="{A38A6991-81A8-C58A-AB56-3312CB2057BC}"/>
              </a:ext>
            </a:extLst>
          </p:cNvPr>
          <p:cNvSpPr/>
          <p:nvPr/>
        </p:nvSpPr>
        <p:spPr>
          <a:xfrm>
            <a:off x="4571999" y="2656356"/>
            <a:ext cx="4046839" cy="1759648"/>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Phase IV trials</a:t>
            </a:r>
            <a:r>
              <a:rPr lang="en-US" dirty="0"/>
              <a:t>: </a:t>
            </a:r>
          </a:p>
          <a:p>
            <a:pPr marL="285750" indent="-285750">
              <a:buFont typeface="Arial" panose="020B0604020202020204" pitchFamily="34" charset="0"/>
              <a:buChar char="•"/>
            </a:pPr>
            <a:r>
              <a:rPr lang="en-US" sz="1500" dirty="0"/>
              <a:t>After FDA approval</a:t>
            </a:r>
          </a:p>
          <a:p>
            <a:pPr marL="285750" indent="-285750">
              <a:buFont typeface="Arial" panose="020B0604020202020204" pitchFamily="34" charset="0"/>
              <a:buChar char="•"/>
            </a:pPr>
            <a:r>
              <a:rPr lang="en-US" sz="1500" dirty="0"/>
              <a:t>Identify or monitor longer-term/rare adverse effects </a:t>
            </a:r>
          </a:p>
        </p:txBody>
      </p:sp>
      <p:sp>
        <p:nvSpPr>
          <p:cNvPr id="6" name="Rounded Rectangle 5">
            <a:extLst>
              <a:ext uri="{FF2B5EF4-FFF2-40B4-BE49-F238E27FC236}">
                <a16:creationId xmlns:a16="http://schemas.microsoft.com/office/drawing/2014/main" id="{EFDA18F2-6667-1386-85D1-87488A14A253}"/>
              </a:ext>
            </a:extLst>
          </p:cNvPr>
          <p:cNvSpPr/>
          <p:nvPr/>
        </p:nvSpPr>
        <p:spPr>
          <a:xfrm>
            <a:off x="456270" y="2656356"/>
            <a:ext cx="4046842" cy="1816893"/>
          </a:xfrm>
          <a:prstGeom prst="roundRect">
            <a:avLst/>
          </a:prstGeom>
          <a:solidFill>
            <a:srgbClr val="0070C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Phase III trials</a:t>
            </a:r>
            <a:r>
              <a:rPr lang="en-US" dirty="0"/>
              <a:t>: </a:t>
            </a:r>
          </a:p>
          <a:p>
            <a:pPr marL="285750" indent="-285750">
              <a:buFont typeface="Arial" panose="020B0604020202020204" pitchFamily="34" charset="0"/>
              <a:buChar char="•"/>
            </a:pPr>
            <a:r>
              <a:rPr lang="en-US" sz="1500" dirty="0"/>
              <a:t>Large group of people</a:t>
            </a:r>
          </a:p>
          <a:p>
            <a:pPr marL="285750" indent="-285750">
              <a:buFont typeface="Arial" panose="020B0604020202020204" pitchFamily="34" charset="0"/>
              <a:buChar char="•"/>
            </a:pPr>
            <a:r>
              <a:rPr lang="en-US" sz="1500" dirty="0"/>
              <a:t>Confirm effectiveness</a:t>
            </a:r>
          </a:p>
          <a:p>
            <a:pPr marL="285750" indent="-285750">
              <a:buFont typeface="Arial" panose="020B0604020202020204" pitchFamily="34" charset="0"/>
              <a:buChar char="•"/>
            </a:pPr>
            <a:r>
              <a:rPr lang="en-US" sz="1500" dirty="0"/>
              <a:t>Monitor safety/side effects</a:t>
            </a:r>
          </a:p>
          <a:p>
            <a:pPr marL="285750" indent="-285750">
              <a:buFont typeface="Arial" panose="020B0604020202020204" pitchFamily="34" charset="0"/>
              <a:buChar char="•"/>
            </a:pPr>
            <a:r>
              <a:rPr lang="en-US" sz="1500" dirty="0"/>
              <a:t>Compare to standard of care</a:t>
            </a:r>
          </a:p>
        </p:txBody>
      </p:sp>
      <p:sp>
        <p:nvSpPr>
          <p:cNvPr id="7" name="Rounded Rectangle 6">
            <a:extLst>
              <a:ext uri="{FF2B5EF4-FFF2-40B4-BE49-F238E27FC236}">
                <a16:creationId xmlns:a16="http://schemas.microsoft.com/office/drawing/2014/main" id="{B34AF118-3403-E76B-5943-FC8B189A434C}"/>
              </a:ext>
            </a:extLst>
          </p:cNvPr>
          <p:cNvSpPr/>
          <p:nvPr/>
        </p:nvSpPr>
        <p:spPr>
          <a:xfrm>
            <a:off x="4571999" y="758572"/>
            <a:ext cx="4046840" cy="1844254"/>
          </a:xfrm>
          <a:prstGeom prst="roundRect">
            <a:avLst/>
          </a:prstGeom>
          <a:solidFill>
            <a:srgbClr val="0070C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Phase II trials</a:t>
            </a:r>
            <a:r>
              <a:rPr lang="en-US" dirty="0"/>
              <a:t>: </a:t>
            </a:r>
          </a:p>
          <a:p>
            <a:pPr marL="285750" indent="-285750">
              <a:buFont typeface="Arial" panose="020B0604020202020204" pitchFamily="34" charset="0"/>
              <a:buChar char="•"/>
            </a:pPr>
            <a:r>
              <a:rPr lang="en-US" dirty="0"/>
              <a:t>Safety &amp; possible efficacy</a:t>
            </a:r>
          </a:p>
          <a:p>
            <a:pPr marL="285750" indent="-285750">
              <a:buFont typeface="Arial" panose="020B0604020202020204" pitchFamily="34" charset="0"/>
              <a:buChar char="•"/>
            </a:pPr>
            <a:r>
              <a:rPr lang="en-US" dirty="0"/>
              <a:t>Larger sample size than Phase I trials</a:t>
            </a:r>
          </a:p>
        </p:txBody>
      </p:sp>
      <p:sp>
        <p:nvSpPr>
          <p:cNvPr id="9" name="Rectangle 8">
            <a:extLst>
              <a:ext uri="{FF2B5EF4-FFF2-40B4-BE49-F238E27FC236}">
                <a16:creationId xmlns:a16="http://schemas.microsoft.com/office/drawing/2014/main" id="{E3181169-6465-D095-0607-14210B9FCAE4}"/>
              </a:ext>
            </a:extLst>
          </p:cNvPr>
          <p:cNvSpPr/>
          <p:nvPr/>
        </p:nvSpPr>
        <p:spPr>
          <a:xfrm>
            <a:off x="4152900" y="4883944"/>
            <a:ext cx="4991099" cy="246221"/>
          </a:xfrm>
          <a:prstGeom prst="rect">
            <a:avLst/>
          </a:prstGeom>
        </p:spPr>
        <p:txBody>
          <a:bodyPr wrap="square">
            <a:spAutoFit/>
          </a:bodyPr>
          <a:lstStyle/>
          <a:p>
            <a:pPr algn="r"/>
            <a:r>
              <a:rPr lang="en-US" sz="1000" dirty="0"/>
              <a:t>(Mack, 2019; https://</a:t>
            </a:r>
            <a:r>
              <a:rPr lang="en-US" sz="1000" dirty="0" err="1"/>
              <a:t>www.nih.gov</a:t>
            </a:r>
            <a:r>
              <a:rPr lang="en-US" sz="1000" dirty="0"/>
              <a:t>/health-information/</a:t>
            </a:r>
            <a:r>
              <a:rPr lang="en-US" sz="1000" dirty="0" err="1"/>
              <a:t>nih</a:t>
            </a:r>
            <a:r>
              <a:rPr lang="en-US" sz="1000" dirty="0"/>
              <a:t>-clinical-research-trials-you/basics)</a:t>
            </a:r>
          </a:p>
        </p:txBody>
      </p:sp>
    </p:spTree>
    <p:extLst>
      <p:ext uri="{BB962C8B-B14F-4D97-AF65-F5344CB8AC3E}">
        <p14:creationId xmlns:p14="http://schemas.microsoft.com/office/powerpoint/2010/main" val="1817148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3EE87D-9181-620E-EA52-47529715FF43}"/>
              </a:ext>
            </a:extLst>
          </p:cNvPr>
          <p:cNvSpPr>
            <a:spLocks noGrp="1"/>
          </p:cNvSpPr>
          <p:nvPr>
            <p:ph type="body" sz="quarter" idx="10"/>
          </p:nvPr>
        </p:nvSpPr>
        <p:spPr>
          <a:xfrm>
            <a:off x="456271" y="801974"/>
            <a:ext cx="8231459" cy="3744626"/>
          </a:xfrm>
        </p:spPr>
        <p:txBody>
          <a:bodyPr>
            <a:normAutofit/>
          </a:bodyPr>
          <a:lstStyle/>
          <a:p>
            <a:r>
              <a:rPr lang="en-US" b="1" dirty="0">
                <a:solidFill>
                  <a:srgbClr val="990000"/>
                </a:solidFill>
              </a:rPr>
              <a:t>Statistical Analysis Plan: </a:t>
            </a:r>
            <a:r>
              <a:rPr lang="en-US" dirty="0"/>
              <a:t>A detailed analysis plan that is prepared before the start of the study and includes…</a:t>
            </a:r>
          </a:p>
          <a:p>
            <a:pPr marL="285750" indent="-285750">
              <a:buFont typeface="Arial" panose="020B0604020202020204" pitchFamily="34" charset="0"/>
              <a:buChar char="•"/>
            </a:pPr>
            <a:r>
              <a:rPr lang="en-US" dirty="0"/>
              <a:t>Study objectives and endpoints</a:t>
            </a:r>
          </a:p>
          <a:p>
            <a:pPr marL="285750" indent="-285750">
              <a:buFont typeface="Arial" panose="020B0604020202020204" pitchFamily="34" charset="0"/>
              <a:buChar char="•"/>
            </a:pPr>
            <a:r>
              <a:rPr lang="en-US" dirty="0"/>
              <a:t>Study design/methods</a:t>
            </a:r>
          </a:p>
          <a:p>
            <a:pPr marL="800100" lvl="1" indent="-285750"/>
            <a:r>
              <a:rPr lang="en-US" dirty="0">
                <a:solidFill>
                  <a:schemeClr val="tx1"/>
                </a:solidFill>
              </a:rPr>
              <a:t>Inclusion/exclusion criteria</a:t>
            </a:r>
          </a:p>
          <a:p>
            <a:pPr marL="800100" lvl="1" indent="-285750"/>
            <a:r>
              <a:rPr lang="en-US" dirty="0">
                <a:solidFill>
                  <a:schemeClr val="tx1"/>
                </a:solidFill>
              </a:rPr>
              <a:t>Randomization</a:t>
            </a:r>
          </a:p>
          <a:p>
            <a:pPr marL="800100" lvl="1" indent="-285750"/>
            <a:r>
              <a:rPr lang="en-US" dirty="0">
                <a:solidFill>
                  <a:schemeClr val="tx1"/>
                </a:solidFill>
              </a:rPr>
              <a:t>Blinding</a:t>
            </a:r>
          </a:p>
          <a:p>
            <a:pPr marL="800100" lvl="1" indent="-285750"/>
            <a:r>
              <a:rPr lang="en-US" dirty="0">
                <a:solidFill>
                  <a:schemeClr val="tx1"/>
                </a:solidFill>
              </a:rPr>
              <a:t>Assessments and timing of assessments</a:t>
            </a:r>
          </a:p>
          <a:p>
            <a:pPr marL="285750" indent="-285750">
              <a:buFont typeface="Arial" panose="020B0604020202020204" pitchFamily="34" charset="0"/>
              <a:buChar char="•"/>
            </a:pPr>
            <a:r>
              <a:rPr lang="en-US" dirty="0"/>
              <a:t>Sample size/power calculations</a:t>
            </a:r>
          </a:p>
          <a:p>
            <a:pPr marL="285750" indent="-285750">
              <a:buFont typeface="Arial" panose="020B0604020202020204" pitchFamily="34" charset="0"/>
              <a:buChar char="•"/>
            </a:pPr>
            <a:r>
              <a:rPr lang="en-US" dirty="0"/>
              <a:t>Timing of analyses</a:t>
            </a:r>
          </a:p>
          <a:p>
            <a:pPr marL="285750" indent="-285750">
              <a:buFont typeface="Arial" panose="020B0604020202020204" pitchFamily="34" charset="0"/>
              <a:buChar char="•"/>
            </a:pPr>
            <a:r>
              <a:rPr lang="en-US" dirty="0">
                <a:solidFill>
                  <a:schemeClr val="tx1"/>
                </a:solidFill>
              </a:rPr>
              <a:t>P</a:t>
            </a:r>
            <a:r>
              <a:rPr lang="en-US" dirty="0"/>
              <a:t>er-protocol vs intention-to-treat</a:t>
            </a:r>
            <a:endParaRPr lang="en-US" dirty="0">
              <a:solidFill>
                <a:schemeClr val="tx1"/>
              </a:solidFill>
            </a:endParaRPr>
          </a:p>
          <a:p>
            <a:endParaRPr lang="en-US" dirty="0"/>
          </a:p>
        </p:txBody>
      </p:sp>
      <p:sp>
        <p:nvSpPr>
          <p:cNvPr id="3" name="Text Placeholder 2">
            <a:extLst>
              <a:ext uri="{FF2B5EF4-FFF2-40B4-BE49-F238E27FC236}">
                <a16:creationId xmlns:a16="http://schemas.microsoft.com/office/drawing/2014/main" id="{D2165844-DBA0-1737-22EE-7F71CEF4D57B}"/>
              </a:ext>
            </a:extLst>
          </p:cNvPr>
          <p:cNvSpPr>
            <a:spLocks noGrp="1"/>
          </p:cNvSpPr>
          <p:nvPr>
            <p:ph type="body" sz="quarter" idx="11"/>
          </p:nvPr>
        </p:nvSpPr>
        <p:spPr>
          <a:xfrm>
            <a:off x="471261" y="162120"/>
            <a:ext cx="8231459" cy="639854"/>
          </a:xfrm>
        </p:spPr>
        <p:txBody>
          <a:bodyPr>
            <a:normAutofit lnSpcReduction="10000"/>
          </a:bodyPr>
          <a:lstStyle/>
          <a:p>
            <a:r>
              <a:rPr lang="en-US" dirty="0"/>
              <a:t>What should be included in the Statistical Analysis Plan? </a:t>
            </a:r>
          </a:p>
        </p:txBody>
      </p:sp>
    </p:spTree>
    <p:extLst>
      <p:ext uri="{BB962C8B-B14F-4D97-AF65-F5344CB8AC3E}">
        <p14:creationId xmlns:p14="http://schemas.microsoft.com/office/powerpoint/2010/main" val="1878181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3EE87D-9181-620E-EA52-47529715FF43}"/>
              </a:ext>
            </a:extLst>
          </p:cNvPr>
          <p:cNvSpPr>
            <a:spLocks noGrp="1"/>
          </p:cNvSpPr>
          <p:nvPr>
            <p:ph type="body" sz="quarter" idx="10"/>
          </p:nvPr>
        </p:nvSpPr>
        <p:spPr>
          <a:xfrm>
            <a:off x="456271" y="801974"/>
            <a:ext cx="8231459" cy="3744626"/>
          </a:xfrm>
        </p:spPr>
        <p:txBody>
          <a:bodyPr>
            <a:normAutofit lnSpcReduction="10000"/>
          </a:bodyPr>
          <a:lstStyle/>
          <a:p>
            <a:r>
              <a:rPr lang="en-US" dirty="0"/>
              <a:t>A detailed analysis plan that is prepared before the start of the study and includes…</a:t>
            </a:r>
          </a:p>
          <a:p>
            <a:pPr marL="285750" indent="-285750">
              <a:buFont typeface="Arial" panose="020B0604020202020204" pitchFamily="34" charset="0"/>
              <a:buChar char="•"/>
            </a:pPr>
            <a:r>
              <a:rPr lang="en-US" dirty="0"/>
              <a:t>How will missing data be handled? </a:t>
            </a:r>
          </a:p>
          <a:p>
            <a:pPr marL="285750" indent="-285750">
              <a:buFont typeface="Arial" panose="020B0604020202020204" pitchFamily="34" charset="0"/>
              <a:buChar char="•"/>
            </a:pPr>
            <a:r>
              <a:rPr lang="en-US" dirty="0"/>
              <a:t>Adjustments for multiple testing?</a:t>
            </a:r>
          </a:p>
          <a:p>
            <a:pPr marL="285750" indent="-285750">
              <a:buFont typeface="Arial" panose="020B0604020202020204" pitchFamily="34" charset="0"/>
              <a:buChar char="•"/>
            </a:pPr>
            <a:r>
              <a:rPr lang="en-US" dirty="0"/>
              <a:t>Will interim analyses be conducted?</a:t>
            </a:r>
          </a:p>
          <a:p>
            <a:pPr marL="800100" lvl="1" indent="-285750"/>
            <a:r>
              <a:rPr lang="en-US" dirty="0">
                <a:solidFill>
                  <a:schemeClr val="tx1"/>
                </a:solidFill>
              </a:rPr>
              <a:t>Timing of analyses</a:t>
            </a:r>
          </a:p>
          <a:p>
            <a:pPr marL="800100" lvl="1" indent="-285750"/>
            <a:r>
              <a:rPr lang="en-US" dirty="0">
                <a:solidFill>
                  <a:schemeClr val="tx1"/>
                </a:solidFill>
              </a:rPr>
              <a:t>Safety/Futility/Efficacy?</a:t>
            </a:r>
          </a:p>
          <a:p>
            <a:pPr marL="1143000" lvl="2" indent="-285750"/>
            <a:r>
              <a:rPr lang="en-US" dirty="0">
                <a:solidFill>
                  <a:schemeClr val="tx1"/>
                </a:solidFill>
              </a:rPr>
              <a:t>Stopping rules</a:t>
            </a:r>
          </a:p>
          <a:p>
            <a:pPr marL="285750" indent="-285750">
              <a:buFont typeface="Arial" panose="020B0604020202020204" pitchFamily="34" charset="0"/>
              <a:buChar char="•"/>
            </a:pPr>
            <a:r>
              <a:rPr lang="en-US" dirty="0">
                <a:solidFill>
                  <a:schemeClr val="tx1"/>
                </a:solidFill>
              </a:rPr>
              <a:t>Adherence</a:t>
            </a:r>
          </a:p>
          <a:p>
            <a:pPr marL="285750" indent="-285750">
              <a:buFont typeface="Arial" panose="020B0604020202020204" pitchFamily="34" charset="0"/>
              <a:buChar char="•"/>
            </a:pPr>
            <a:r>
              <a:rPr lang="en-US" dirty="0">
                <a:solidFill>
                  <a:schemeClr val="tx1"/>
                </a:solidFill>
              </a:rPr>
              <a:t>Efficacy analyses (primary, </a:t>
            </a:r>
            <a:r>
              <a:rPr lang="en-US" dirty="0"/>
              <a:t>secondary, exploratory)</a:t>
            </a:r>
          </a:p>
          <a:p>
            <a:pPr marL="285750" indent="-285750">
              <a:buFont typeface="Arial" panose="020B0604020202020204" pitchFamily="34" charset="0"/>
              <a:buChar char="•"/>
            </a:pPr>
            <a:r>
              <a:rPr lang="en-US" dirty="0">
                <a:solidFill>
                  <a:schemeClr val="tx1"/>
                </a:solidFill>
              </a:rPr>
              <a:t>Safety</a:t>
            </a:r>
          </a:p>
          <a:p>
            <a:pPr marL="800100" lvl="1" indent="-285750"/>
            <a:r>
              <a:rPr lang="en-US" dirty="0">
                <a:solidFill>
                  <a:schemeClr val="tx1"/>
                </a:solidFill>
              </a:rPr>
              <a:t>Adverse events (should be presented by arm)</a:t>
            </a:r>
          </a:p>
          <a:p>
            <a:endParaRPr lang="en-US" dirty="0"/>
          </a:p>
        </p:txBody>
      </p:sp>
      <p:sp>
        <p:nvSpPr>
          <p:cNvPr id="3" name="Text Placeholder 2">
            <a:extLst>
              <a:ext uri="{FF2B5EF4-FFF2-40B4-BE49-F238E27FC236}">
                <a16:creationId xmlns:a16="http://schemas.microsoft.com/office/drawing/2014/main" id="{D2165844-DBA0-1737-22EE-7F71CEF4D57B}"/>
              </a:ext>
            </a:extLst>
          </p:cNvPr>
          <p:cNvSpPr>
            <a:spLocks noGrp="1"/>
          </p:cNvSpPr>
          <p:nvPr>
            <p:ph type="body" sz="quarter" idx="11"/>
          </p:nvPr>
        </p:nvSpPr>
        <p:spPr>
          <a:xfrm>
            <a:off x="471261" y="162120"/>
            <a:ext cx="8231459" cy="639854"/>
          </a:xfrm>
        </p:spPr>
        <p:txBody>
          <a:bodyPr>
            <a:normAutofit lnSpcReduction="10000"/>
          </a:bodyPr>
          <a:lstStyle/>
          <a:p>
            <a:r>
              <a:rPr lang="en-US" dirty="0"/>
              <a:t>What should be included in the Statistical Analysis Plan? </a:t>
            </a:r>
          </a:p>
        </p:txBody>
      </p:sp>
    </p:spTree>
    <p:extLst>
      <p:ext uri="{BB962C8B-B14F-4D97-AF65-F5344CB8AC3E}">
        <p14:creationId xmlns:p14="http://schemas.microsoft.com/office/powerpoint/2010/main" val="1690425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784CCD-1BA2-D767-E4DC-3CFC32488450}"/>
              </a:ext>
            </a:extLst>
          </p:cNvPr>
          <p:cNvSpPr>
            <a:spLocks noGrp="1"/>
          </p:cNvSpPr>
          <p:nvPr>
            <p:ph type="body" sz="quarter" idx="10"/>
          </p:nvPr>
        </p:nvSpPr>
        <p:spPr>
          <a:xfrm>
            <a:off x="456271" y="1004341"/>
            <a:ext cx="8231459" cy="3542259"/>
          </a:xfrm>
        </p:spPr>
        <p:txBody>
          <a:bodyPr/>
          <a:lstStyle/>
          <a:p>
            <a:pPr marL="285750" indent="-285750">
              <a:buFont typeface="Arial" panose="020B0604020202020204" pitchFamily="34" charset="0"/>
              <a:buChar char="•"/>
            </a:pPr>
            <a:r>
              <a:rPr lang="en-US" dirty="0"/>
              <a:t>Once the primary outcomes have been defined and the analysis plan has been decided upon, we need to determine how many patients will be needed for the study</a:t>
            </a:r>
          </a:p>
          <a:p>
            <a:pPr marL="800100" lvl="1" indent="-285750"/>
            <a:r>
              <a:rPr lang="en-US" dirty="0">
                <a:solidFill>
                  <a:schemeClr val="tx1"/>
                </a:solidFill>
              </a:rPr>
              <a:t>This will be determined by the analysis plan</a:t>
            </a:r>
          </a:p>
          <a:p>
            <a:pPr marL="285750" indent="-285750">
              <a:buFont typeface="Arial" panose="020B0604020202020204" pitchFamily="34" charset="0"/>
              <a:buChar char="•"/>
            </a:pPr>
            <a:r>
              <a:rPr lang="en-US" dirty="0"/>
              <a:t>Must consider what will be a meaningful difference between the groups</a:t>
            </a:r>
          </a:p>
          <a:p>
            <a:pPr marL="800100" lvl="1" indent="-285750"/>
            <a:r>
              <a:rPr lang="en-US" dirty="0">
                <a:solidFill>
                  <a:schemeClr val="tx1"/>
                </a:solidFill>
              </a:rPr>
              <a:t>If the trial is too small, we may not be able to identify a statistically meaningful difference </a:t>
            </a:r>
          </a:p>
          <a:p>
            <a:pPr marL="800100" lvl="1" indent="-285750"/>
            <a:r>
              <a:rPr lang="en-US" dirty="0">
                <a:solidFill>
                  <a:schemeClr val="tx1"/>
                </a:solidFill>
              </a:rPr>
              <a:t>If the trial is too large, we could be wasting precious resources</a:t>
            </a:r>
          </a:p>
        </p:txBody>
      </p:sp>
      <p:sp>
        <p:nvSpPr>
          <p:cNvPr id="3" name="Text Placeholder 2">
            <a:extLst>
              <a:ext uri="{FF2B5EF4-FFF2-40B4-BE49-F238E27FC236}">
                <a16:creationId xmlns:a16="http://schemas.microsoft.com/office/drawing/2014/main" id="{224FFFC9-CEF1-912A-D50B-A7F01C7B88AA}"/>
              </a:ext>
            </a:extLst>
          </p:cNvPr>
          <p:cNvSpPr>
            <a:spLocks noGrp="1"/>
          </p:cNvSpPr>
          <p:nvPr>
            <p:ph type="body" sz="quarter" idx="11"/>
          </p:nvPr>
        </p:nvSpPr>
        <p:spPr/>
        <p:txBody>
          <a:bodyPr/>
          <a:lstStyle/>
          <a:p>
            <a:r>
              <a:rPr lang="en-US" dirty="0"/>
              <a:t>Determining the Size of the Trial</a:t>
            </a:r>
          </a:p>
        </p:txBody>
      </p:sp>
    </p:spTree>
    <p:extLst>
      <p:ext uri="{BB962C8B-B14F-4D97-AF65-F5344CB8AC3E}">
        <p14:creationId xmlns:p14="http://schemas.microsoft.com/office/powerpoint/2010/main" val="130151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FE349-D7F6-4C8F-CBEB-D5E2DBFE37F5}"/>
              </a:ext>
            </a:extLst>
          </p:cNvPr>
          <p:cNvSpPr>
            <a:spLocks noGrp="1"/>
          </p:cNvSpPr>
          <p:nvPr>
            <p:ph type="body" sz="quarter" idx="10"/>
          </p:nvPr>
        </p:nvSpPr>
        <p:spPr>
          <a:xfrm>
            <a:off x="456271" y="677591"/>
            <a:ext cx="8231460" cy="3788317"/>
          </a:xfrm>
        </p:spPr>
        <p:txBody>
          <a:bodyPr>
            <a:normAutofit/>
          </a:bodyPr>
          <a:lstStyle/>
          <a:p>
            <a:pPr marL="285750" indent="-285750">
              <a:buFont typeface="Arial" panose="020B0604020202020204" pitchFamily="34" charset="0"/>
              <a:buChar char="•"/>
            </a:pPr>
            <a:r>
              <a:rPr lang="en-US" b="1" dirty="0">
                <a:solidFill>
                  <a:srgbClr val="990000"/>
                </a:solidFill>
              </a:rPr>
              <a:t>Clinical trial (</a:t>
            </a:r>
            <a:r>
              <a:rPr lang="en-US" b="1" dirty="0" err="1">
                <a:solidFill>
                  <a:srgbClr val="990000"/>
                </a:solidFill>
              </a:rPr>
              <a:t>clinicaltrials.gov</a:t>
            </a:r>
            <a:r>
              <a:rPr lang="en-US" b="1" dirty="0">
                <a:solidFill>
                  <a:srgbClr val="990000"/>
                </a:solidFill>
              </a:rPr>
              <a:t>): </a:t>
            </a:r>
            <a:r>
              <a:rPr lang="en-US" dirty="0"/>
              <a:t>A type of clinical study in which </a:t>
            </a:r>
            <a:r>
              <a:rPr lang="en-US" dirty="0">
                <a:solidFill>
                  <a:srgbClr val="990000"/>
                </a:solidFill>
              </a:rPr>
              <a:t>participants </a:t>
            </a:r>
            <a:r>
              <a:rPr lang="en-US" dirty="0"/>
              <a:t>are </a:t>
            </a:r>
            <a:r>
              <a:rPr lang="en-US" dirty="0">
                <a:solidFill>
                  <a:srgbClr val="990000"/>
                </a:solidFill>
              </a:rPr>
              <a:t>assigned</a:t>
            </a:r>
            <a:r>
              <a:rPr lang="en-US" dirty="0"/>
              <a:t> to groups that receive one or more </a:t>
            </a:r>
            <a:r>
              <a:rPr lang="en-US" dirty="0">
                <a:solidFill>
                  <a:srgbClr val="990000"/>
                </a:solidFill>
              </a:rPr>
              <a:t>intervention/treatment (or no intervention)</a:t>
            </a:r>
            <a:r>
              <a:rPr lang="en-US" dirty="0"/>
              <a:t> so that researchers can </a:t>
            </a:r>
            <a:r>
              <a:rPr lang="en-US" dirty="0">
                <a:solidFill>
                  <a:srgbClr val="990000"/>
                </a:solidFill>
              </a:rPr>
              <a:t>evaluate the effects of the interventions </a:t>
            </a:r>
            <a:r>
              <a:rPr lang="en-US" dirty="0"/>
              <a:t>on biomedical or health-related outcomes. The assignments are determined by the study's protocol. Participants may receive diagnostic, therapeutic, or other types of interventions.</a:t>
            </a:r>
            <a:r>
              <a:rPr lang="en-US" b="1" dirty="0"/>
              <a:t> </a:t>
            </a:r>
          </a:p>
          <a:p>
            <a:pPr marL="285750" indent="-285750">
              <a:buFont typeface="Arial" panose="020B0604020202020204" pitchFamily="34" charset="0"/>
              <a:buChar char="•"/>
            </a:pPr>
            <a:r>
              <a:rPr lang="en-US" b="1" dirty="0"/>
              <a:t>Randomized control trial (RCT): </a:t>
            </a:r>
            <a:r>
              <a:rPr lang="en-US" dirty="0"/>
              <a:t>Participants are RANDOMLY assigned to a treatment/intervention</a:t>
            </a:r>
          </a:p>
          <a:p>
            <a:pPr marL="800100" lvl="1" indent="-285750"/>
            <a:r>
              <a:rPr lang="en-US" dirty="0">
                <a:solidFill>
                  <a:schemeClr val="tx1"/>
                </a:solidFill>
              </a:rPr>
              <a:t>The gold standard for evaluating efficacy and safety of a new treatment</a:t>
            </a:r>
            <a:endParaRPr lang="en-US" dirty="0"/>
          </a:p>
          <a:p>
            <a:r>
              <a:rPr lang="en-US" dirty="0"/>
              <a:t>Important notes: </a:t>
            </a:r>
          </a:p>
          <a:p>
            <a:pPr marL="285750" indent="-285750">
              <a:buFont typeface="Arial" panose="020B0604020202020204" pitchFamily="34" charset="0"/>
              <a:buChar char="•"/>
            </a:pPr>
            <a:r>
              <a:rPr lang="en-US" dirty="0"/>
              <a:t>Participants are </a:t>
            </a:r>
            <a:r>
              <a:rPr lang="en-US" b="1" dirty="0"/>
              <a:t>volunteers</a:t>
            </a:r>
            <a:r>
              <a:rPr lang="en-US" dirty="0"/>
              <a:t>!!</a:t>
            </a:r>
          </a:p>
          <a:p>
            <a:pPr marL="285750" indent="-285750">
              <a:buFont typeface="Arial" panose="020B0604020202020204" pitchFamily="34" charset="0"/>
              <a:buChar char="•"/>
            </a:pPr>
            <a:r>
              <a:rPr lang="en-US" dirty="0"/>
              <a:t>Interventions must have equipoise (will get to this soon)</a:t>
            </a:r>
          </a:p>
          <a:p>
            <a:endParaRPr lang="en-US" dirty="0"/>
          </a:p>
        </p:txBody>
      </p:sp>
      <p:sp>
        <p:nvSpPr>
          <p:cNvPr id="3" name="Text Placeholder 2">
            <a:extLst>
              <a:ext uri="{FF2B5EF4-FFF2-40B4-BE49-F238E27FC236}">
                <a16:creationId xmlns:a16="http://schemas.microsoft.com/office/drawing/2014/main" id="{018CA828-0229-9CE9-7C27-B7B587AEE84D}"/>
              </a:ext>
            </a:extLst>
          </p:cNvPr>
          <p:cNvSpPr>
            <a:spLocks noGrp="1"/>
          </p:cNvSpPr>
          <p:nvPr>
            <p:ph type="body" sz="quarter" idx="11"/>
          </p:nvPr>
        </p:nvSpPr>
        <p:spPr>
          <a:xfrm>
            <a:off x="456271" y="259556"/>
            <a:ext cx="8231459" cy="337344"/>
          </a:xfrm>
        </p:spPr>
        <p:txBody>
          <a:bodyPr>
            <a:normAutofit fontScale="92500" lnSpcReduction="10000"/>
          </a:bodyPr>
          <a:lstStyle/>
          <a:p>
            <a:r>
              <a:rPr lang="en-US" dirty="0"/>
              <a:t>What is a clinical trial? </a:t>
            </a:r>
          </a:p>
          <a:p>
            <a:endParaRPr lang="en-US" dirty="0"/>
          </a:p>
        </p:txBody>
      </p:sp>
    </p:spTree>
    <p:extLst>
      <p:ext uri="{BB962C8B-B14F-4D97-AF65-F5344CB8AC3E}">
        <p14:creationId xmlns:p14="http://schemas.microsoft.com/office/powerpoint/2010/main" val="310767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892A4E-B038-CC23-E656-D2CA82911C40}"/>
              </a:ext>
            </a:extLst>
          </p:cNvPr>
          <p:cNvSpPr>
            <a:spLocks noGrp="1"/>
          </p:cNvSpPr>
          <p:nvPr>
            <p:ph type="body" sz="quarter" idx="10"/>
          </p:nvPr>
        </p:nvSpPr>
        <p:spPr/>
        <p:txBody>
          <a:bodyPr>
            <a:normAutofit/>
          </a:bodyPr>
          <a:lstStyle/>
          <a:p>
            <a:r>
              <a:rPr lang="en-US" dirty="0"/>
              <a:t>Statement of ethical principles for medical research involving human subjects</a:t>
            </a:r>
          </a:p>
          <a:p>
            <a:pPr marL="285750" indent="-285750">
              <a:buFont typeface="Arial" panose="020B0604020202020204" pitchFamily="34" charset="0"/>
              <a:buChar char="•"/>
            </a:pPr>
            <a:r>
              <a:rPr lang="en-US" dirty="0"/>
              <a:t>Risks, burdens, and benefits</a:t>
            </a:r>
          </a:p>
          <a:p>
            <a:pPr marL="800100" lvl="1" indent="-285750"/>
            <a:r>
              <a:rPr lang="en-US" dirty="0">
                <a:solidFill>
                  <a:schemeClr val="tx1"/>
                </a:solidFill>
              </a:rPr>
              <a:t>Benefits must outweigh the risks/burdens to research subjects</a:t>
            </a:r>
          </a:p>
          <a:p>
            <a:pPr marL="800100" lvl="1" indent="-285750"/>
            <a:r>
              <a:rPr lang="en-US" dirty="0">
                <a:solidFill>
                  <a:schemeClr val="tx1"/>
                </a:solidFill>
              </a:rPr>
              <a:t>Minimize risk to participants</a:t>
            </a:r>
          </a:p>
          <a:p>
            <a:pPr marL="800100" lvl="1" indent="-285750"/>
            <a:r>
              <a:rPr lang="en-US" dirty="0">
                <a:solidFill>
                  <a:schemeClr val="tx1"/>
                </a:solidFill>
              </a:rPr>
              <a:t>When the risks are found to outweigh the benefits, or have a clear answer, must determine whether to stop the study</a:t>
            </a:r>
          </a:p>
          <a:p>
            <a:pPr marL="285750" indent="-285750">
              <a:buFont typeface="Arial" panose="020B0604020202020204" pitchFamily="34" charset="0"/>
              <a:buChar char="•"/>
            </a:pPr>
            <a:r>
              <a:rPr lang="en-US" dirty="0">
                <a:solidFill>
                  <a:schemeClr val="tx1"/>
                </a:solidFill>
              </a:rPr>
              <a:t>Vulnerable populations</a:t>
            </a:r>
          </a:p>
          <a:p>
            <a:pPr marL="800100" lvl="1" indent="-285750"/>
            <a:r>
              <a:rPr lang="en-US" dirty="0">
                <a:solidFill>
                  <a:schemeClr val="tx1"/>
                </a:solidFill>
              </a:rPr>
              <a:t>Should receive specifically considered protection</a:t>
            </a:r>
          </a:p>
          <a:p>
            <a:pPr marL="800100" lvl="1" indent="-285750"/>
            <a:r>
              <a:rPr lang="en-US" dirty="0">
                <a:solidFill>
                  <a:schemeClr val="tx1"/>
                </a:solidFill>
              </a:rPr>
              <a:t>Research in vulnerable populations only allowed if the question cannot be answered by studying other populations</a:t>
            </a:r>
          </a:p>
        </p:txBody>
      </p:sp>
      <p:sp>
        <p:nvSpPr>
          <p:cNvPr id="3" name="Text Placeholder 2">
            <a:extLst>
              <a:ext uri="{FF2B5EF4-FFF2-40B4-BE49-F238E27FC236}">
                <a16:creationId xmlns:a16="http://schemas.microsoft.com/office/drawing/2014/main" id="{3A7D3147-08B9-8C6F-D428-E47A37D84B72}"/>
              </a:ext>
            </a:extLst>
          </p:cNvPr>
          <p:cNvSpPr>
            <a:spLocks noGrp="1"/>
          </p:cNvSpPr>
          <p:nvPr>
            <p:ph type="body" sz="quarter" idx="11"/>
          </p:nvPr>
        </p:nvSpPr>
        <p:spPr/>
        <p:txBody>
          <a:bodyPr/>
          <a:lstStyle/>
          <a:p>
            <a:r>
              <a:rPr lang="en-US" dirty="0"/>
              <a:t>Ethical Principles for Medical Research Involving Human Subjects: World Medical Association Declaration of Helsinki (summary of main concepts)</a:t>
            </a:r>
          </a:p>
        </p:txBody>
      </p:sp>
      <p:sp>
        <p:nvSpPr>
          <p:cNvPr id="4" name="TextBox 3">
            <a:extLst>
              <a:ext uri="{FF2B5EF4-FFF2-40B4-BE49-F238E27FC236}">
                <a16:creationId xmlns:a16="http://schemas.microsoft.com/office/drawing/2014/main" id="{A3B37706-9E12-A126-48D4-389F77A28C9E}"/>
              </a:ext>
            </a:extLst>
          </p:cNvPr>
          <p:cNvSpPr txBox="1"/>
          <p:nvPr/>
        </p:nvSpPr>
        <p:spPr>
          <a:xfrm>
            <a:off x="4774367" y="4616970"/>
            <a:ext cx="4369633" cy="461665"/>
          </a:xfrm>
          <a:prstGeom prst="rect">
            <a:avLst/>
          </a:prstGeom>
          <a:noFill/>
        </p:spPr>
        <p:txBody>
          <a:bodyPr wrap="square" rtlCol="0">
            <a:spAutoFit/>
          </a:bodyPr>
          <a:lstStyle/>
          <a:p>
            <a:r>
              <a:rPr lang="en-US" sz="1200" dirty="0"/>
              <a:t>https://</a:t>
            </a:r>
            <a:r>
              <a:rPr lang="en-US" sz="1200" dirty="0" err="1"/>
              <a:t>www.wma.net</a:t>
            </a:r>
            <a:r>
              <a:rPr lang="en-US" sz="1200" dirty="0"/>
              <a:t>/policies-post/wma-declaration-of-helsinki-ethical-principles-for-medical-research-involving-human-subjects/</a:t>
            </a:r>
          </a:p>
        </p:txBody>
      </p:sp>
    </p:spTree>
    <p:extLst>
      <p:ext uri="{BB962C8B-B14F-4D97-AF65-F5344CB8AC3E}">
        <p14:creationId xmlns:p14="http://schemas.microsoft.com/office/powerpoint/2010/main" val="3009224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892A4E-B038-CC23-E656-D2CA82911C40}"/>
              </a:ext>
            </a:extLst>
          </p:cNvPr>
          <p:cNvSpPr>
            <a:spLocks noGrp="1"/>
          </p:cNvSpPr>
          <p:nvPr>
            <p:ph type="body" sz="quarter" idx="10"/>
          </p:nvPr>
        </p:nvSpPr>
        <p:spPr>
          <a:xfrm>
            <a:off x="456271" y="1358503"/>
            <a:ext cx="8231459" cy="3355903"/>
          </a:xfrm>
        </p:spPr>
        <p:txBody>
          <a:bodyPr>
            <a:normAutofit fontScale="85000" lnSpcReduction="20000"/>
          </a:bodyPr>
          <a:lstStyle/>
          <a:p>
            <a:r>
              <a:rPr lang="en-US" dirty="0"/>
              <a:t>Statement of ethical principles for medical research involving human subjects</a:t>
            </a:r>
          </a:p>
          <a:p>
            <a:pPr marL="285750" indent="-285750">
              <a:buFont typeface="Arial" panose="020B0604020202020204" pitchFamily="34" charset="0"/>
              <a:buChar char="•"/>
            </a:pPr>
            <a:r>
              <a:rPr lang="en-US" dirty="0"/>
              <a:t>Scientific Requirements and Research Protocols</a:t>
            </a:r>
          </a:p>
          <a:p>
            <a:pPr marL="800100" lvl="1" indent="-285750"/>
            <a:r>
              <a:rPr lang="en-US" dirty="0">
                <a:solidFill>
                  <a:schemeClr val="tx1"/>
                </a:solidFill>
              </a:rPr>
              <a:t>There must be scientific rationale for conducting the study</a:t>
            </a:r>
          </a:p>
          <a:p>
            <a:pPr marL="285750" indent="-285750">
              <a:buFont typeface="Arial" panose="020B0604020202020204" pitchFamily="34" charset="0"/>
              <a:buChar char="•"/>
            </a:pPr>
            <a:r>
              <a:rPr lang="en-US" dirty="0"/>
              <a:t>Research Ethics Committees</a:t>
            </a:r>
          </a:p>
          <a:p>
            <a:pPr marL="800100" lvl="1" indent="-285750"/>
            <a:r>
              <a:rPr lang="en-US" dirty="0">
                <a:solidFill>
                  <a:schemeClr val="tx1"/>
                </a:solidFill>
              </a:rPr>
              <a:t>The protocol must be reviewed and approved by independent research ethics committee</a:t>
            </a:r>
          </a:p>
          <a:p>
            <a:pPr marL="800100" lvl="1" indent="-285750"/>
            <a:r>
              <a:rPr lang="en-US" dirty="0">
                <a:solidFill>
                  <a:schemeClr val="tx1"/>
                </a:solidFill>
              </a:rPr>
              <a:t>An independent committee will monitor the study, and any changes must be approved by the committee</a:t>
            </a:r>
          </a:p>
          <a:p>
            <a:pPr marL="285750" indent="-285750">
              <a:buFont typeface="Arial" panose="020B0604020202020204" pitchFamily="34" charset="0"/>
              <a:buChar char="•"/>
            </a:pPr>
            <a:r>
              <a:rPr lang="en-US" dirty="0">
                <a:solidFill>
                  <a:schemeClr val="tx1"/>
                </a:solidFill>
              </a:rPr>
              <a:t>Info</a:t>
            </a:r>
            <a:r>
              <a:rPr lang="en-US" dirty="0"/>
              <a:t>rmed Consent</a:t>
            </a:r>
          </a:p>
          <a:p>
            <a:pPr marL="800100" lvl="1" indent="-285750"/>
            <a:r>
              <a:rPr lang="en-US" dirty="0">
                <a:solidFill>
                  <a:schemeClr val="tx1"/>
                </a:solidFill>
              </a:rPr>
              <a:t>Participation is voluntary and consent can be withdrawn at any point</a:t>
            </a:r>
          </a:p>
          <a:p>
            <a:pPr marL="800100" lvl="1" indent="-285750"/>
            <a:r>
              <a:rPr lang="en-US" dirty="0">
                <a:solidFill>
                  <a:schemeClr val="tx1"/>
                </a:solidFill>
              </a:rPr>
              <a:t>Participants must be informed of the study aims, potential benefits/risks</a:t>
            </a:r>
          </a:p>
          <a:p>
            <a:pPr marL="285750" indent="-285750">
              <a:buFont typeface="Arial" panose="020B0604020202020204" pitchFamily="34" charset="0"/>
              <a:buChar char="•"/>
            </a:pPr>
            <a:r>
              <a:rPr lang="en-US" dirty="0">
                <a:solidFill>
                  <a:schemeClr val="tx1"/>
                </a:solidFill>
              </a:rPr>
              <a:t>Use of a placebo</a:t>
            </a:r>
          </a:p>
          <a:p>
            <a:pPr marL="800100" lvl="1" indent="-285750"/>
            <a:r>
              <a:rPr lang="en-US" dirty="0">
                <a:solidFill>
                  <a:schemeClr val="tx1"/>
                </a:solidFill>
              </a:rPr>
              <a:t>Standard of care should be used unless no treatments are available, in which case placebo can be used</a:t>
            </a:r>
          </a:p>
          <a:p>
            <a:pPr marL="285750" indent="-285750"/>
            <a:endParaRPr lang="en-US" dirty="0">
              <a:solidFill>
                <a:schemeClr val="tx1"/>
              </a:solidFill>
            </a:endParaRPr>
          </a:p>
        </p:txBody>
      </p:sp>
      <p:sp>
        <p:nvSpPr>
          <p:cNvPr id="3" name="Text Placeholder 2">
            <a:extLst>
              <a:ext uri="{FF2B5EF4-FFF2-40B4-BE49-F238E27FC236}">
                <a16:creationId xmlns:a16="http://schemas.microsoft.com/office/drawing/2014/main" id="{3A7D3147-08B9-8C6F-D428-E47A37D84B72}"/>
              </a:ext>
            </a:extLst>
          </p:cNvPr>
          <p:cNvSpPr>
            <a:spLocks noGrp="1"/>
          </p:cNvSpPr>
          <p:nvPr>
            <p:ph type="body" sz="quarter" idx="11"/>
          </p:nvPr>
        </p:nvSpPr>
        <p:spPr/>
        <p:txBody>
          <a:bodyPr/>
          <a:lstStyle/>
          <a:p>
            <a:r>
              <a:rPr lang="en-US" dirty="0"/>
              <a:t>Ethical Principles for Medical Research Involving Human Subjects: World Medical Association Declaration of Helsinki (summary of main concepts)</a:t>
            </a:r>
          </a:p>
        </p:txBody>
      </p:sp>
      <p:sp>
        <p:nvSpPr>
          <p:cNvPr id="4" name="Rectangle 3">
            <a:extLst>
              <a:ext uri="{FF2B5EF4-FFF2-40B4-BE49-F238E27FC236}">
                <a16:creationId xmlns:a16="http://schemas.microsoft.com/office/drawing/2014/main" id="{2C8D9A14-A3FD-D609-0048-F9DE29FFB67E}"/>
              </a:ext>
            </a:extLst>
          </p:cNvPr>
          <p:cNvSpPr/>
          <p:nvPr/>
        </p:nvSpPr>
        <p:spPr>
          <a:xfrm>
            <a:off x="4834329" y="4653111"/>
            <a:ext cx="4572000" cy="461665"/>
          </a:xfrm>
          <a:prstGeom prst="rect">
            <a:avLst/>
          </a:prstGeom>
        </p:spPr>
        <p:txBody>
          <a:bodyPr>
            <a:spAutoFit/>
          </a:bodyPr>
          <a:lstStyle/>
          <a:p>
            <a:r>
              <a:rPr lang="en-US" sz="1200" dirty="0"/>
              <a:t>https://</a:t>
            </a:r>
            <a:r>
              <a:rPr lang="en-US" sz="1200" dirty="0" err="1"/>
              <a:t>www.wma.net</a:t>
            </a:r>
            <a:r>
              <a:rPr lang="en-US" sz="1200" dirty="0"/>
              <a:t>/policies-post/wma-declaration-of-helsinki-ethical-principles-for-medical-research-involving-human-subjects/</a:t>
            </a:r>
          </a:p>
        </p:txBody>
      </p:sp>
    </p:spTree>
    <p:extLst>
      <p:ext uri="{BB962C8B-B14F-4D97-AF65-F5344CB8AC3E}">
        <p14:creationId xmlns:p14="http://schemas.microsoft.com/office/powerpoint/2010/main" val="2626254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05867-4D72-80D5-C39D-11E4547D8556}"/>
              </a:ext>
            </a:extLst>
          </p:cNvPr>
          <p:cNvSpPr>
            <a:spLocks noGrp="1"/>
          </p:cNvSpPr>
          <p:nvPr>
            <p:ph type="body" sz="quarter" idx="10"/>
          </p:nvPr>
        </p:nvSpPr>
        <p:spPr/>
        <p:txBody>
          <a:bodyPr>
            <a:normAutofit fontScale="92500" lnSpcReduction="20000"/>
          </a:bodyPr>
          <a:lstStyle/>
          <a:p>
            <a:pPr marL="285750" indent="-285750">
              <a:buFont typeface="Arial" panose="020B0604020202020204" pitchFamily="34" charset="0"/>
              <a:buChar char="•"/>
            </a:pPr>
            <a:r>
              <a:rPr lang="en-US" dirty="0"/>
              <a:t>Children cannot give informed consent until they are at least 18 years old</a:t>
            </a:r>
          </a:p>
          <a:p>
            <a:pPr marL="285750" indent="-285750">
              <a:buFont typeface="Arial" panose="020B0604020202020204" pitchFamily="34" charset="0"/>
              <a:buChar char="•"/>
            </a:pPr>
            <a:r>
              <a:rPr lang="en-US" b="1" dirty="0">
                <a:solidFill>
                  <a:srgbClr val="990000"/>
                </a:solidFill>
              </a:rPr>
              <a:t>Assent</a:t>
            </a:r>
            <a:r>
              <a:rPr lang="en-US" dirty="0"/>
              <a:t> is required for children under 18 years of age except in special circumstance (e.g. the child is not old enough to understand the trial and what will be asked of them)</a:t>
            </a:r>
          </a:p>
          <a:p>
            <a:pPr marL="800100" lvl="1" indent="-285750"/>
            <a:r>
              <a:rPr lang="en-US" dirty="0">
                <a:solidFill>
                  <a:schemeClr val="tx1"/>
                </a:solidFill>
              </a:rPr>
              <a:t>Child agrees to take part in the trial</a:t>
            </a:r>
          </a:p>
          <a:p>
            <a:pPr marL="800100" lvl="1" indent="-285750"/>
            <a:r>
              <a:rPr lang="en-US" dirty="0">
                <a:solidFill>
                  <a:schemeClr val="tx1"/>
                </a:solidFill>
              </a:rPr>
              <a:t>Several sessions may be required to help the child understand what will be asked of them</a:t>
            </a:r>
          </a:p>
          <a:p>
            <a:pPr marL="285750" indent="-285750">
              <a:buFont typeface="Arial" panose="020B0604020202020204" pitchFamily="34" charset="0"/>
              <a:buChar char="•"/>
            </a:pPr>
            <a:r>
              <a:rPr lang="en-US" dirty="0">
                <a:solidFill>
                  <a:schemeClr val="tx1"/>
                </a:solidFill>
              </a:rPr>
              <a:t>Both parents must give their permission for the child to participate in the trial (with some exceptions)</a:t>
            </a:r>
          </a:p>
          <a:p>
            <a:pPr marL="800100" lvl="1" indent="-285750"/>
            <a:endParaRPr lang="en-US" dirty="0"/>
          </a:p>
          <a:p>
            <a:pPr marL="800100" lvl="1" indent="-285750"/>
            <a:endParaRPr lang="en-US" dirty="0"/>
          </a:p>
          <a:p>
            <a:br>
              <a:rPr lang="en-US" dirty="0"/>
            </a:br>
            <a:endParaRPr lang="en-US" dirty="0"/>
          </a:p>
        </p:txBody>
      </p:sp>
      <p:sp>
        <p:nvSpPr>
          <p:cNvPr id="3" name="Text Placeholder 2">
            <a:extLst>
              <a:ext uri="{FF2B5EF4-FFF2-40B4-BE49-F238E27FC236}">
                <a16:creationId xmlns:a16="http://schemas.microsoft.com/office/drawing/2014/main" id="{838630DB-DB0B-2151-5F33-DD0A1CD16884}"/>
              </a:ext>
            </a:extLst>
          </p:cNvPr>
          <p:cNvSpPr>
            <a:spLocks noGrp="1"/>
          </p:cNvSpPr>
          <p:nvPr>
            <p:ph type="body" sz="quarter" idx="11"/>
          </p:nvPr>
        </p:nvSpPr>
        <p:spPr/>
        <p:txBody>
          <a:bodyPr/>
          <a:lstStyle/>
          <a:p>
            <a:r>
              <a:rPr lang="en-US" dirty="0"/>
              <a:t>Clinical Trials in Pediatric Patients</a:t>
            </a:r>
          </a:p>
        </p:txBody>
      </p:sp>
      <p:sp>
        <p:nvSpPr>
          <p:cNvPr id="4" name="TextBox 3">
            <a:extLst>
              <a:ext uri="{FF2B5EF4-FFF2-40B4-BE49-F238E27FC236}">
                <a16:creationId xmlns:a16="http://schemas.microsoft.com/office/drawing/2014/main" id="{C2D91A0F-F106-4531-9F92-CD4A4090703B}"/>
              </a:ext>
            </a:extLst>
          </p:cNvPr>
          <p:cNvSpPr txBox="1"/>
          <p:nvPr/>
        </p:nvSpPr>
        <p:spPr>
          <a:xfrm>
            <a:off x="7383780" y="4866501"/>
            <a:ext cx="1830950" cy="276999"/>
          </a:xfrm>
          <a:prstGeom prst="rect">
            <a:avLst/>
          </a:prstGeom>
          <a:noFill/>
        </p:spPr>
        <p:txBody>
          <a:bodyPr wrap="none" rtlCol="0">
            <a:spAutoFit/>
          </a:bodyPr>
          <a:lstStyle/>
          <a:p>
            <a:r>
              <a:rPr lang="en-US" sz="1200" dirty="0"/>
              <a:t>(National Cancer Institute)</a:t>
            </a:r>
          </a:p>
        </p:txBody>
      </p:sp>
    </p:spTree>
    <p:extLst>
      <p:ext uri="{BB962C8B-B14F-4D97-AF65-F5344CB8AC3E}">
        <p14:creationId xmlns:p14="http://schemas.microsoft.com/office/powerpoint/2010/main" val="3531513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81C1D3-BE6A-9BA1-00D7-975139AF803D}"/>
              </a:ext>
            </a:extLst>
          </p:cNvPr>
          <p:cNvSpPr>
            <a:spLocks noGrp="1"/>
          </p:cNvSpPr>
          <p:nvPr>
            <p:ph type="body" sz="quarter" idx="10"/>
          </p:nvPr>
        </p:nvSpPr>
        <p:spPr>
          <a:xfrm>
            <a:off x="456270" y="754856"/>
            <a:ext cx="8231459" cy="3702844"/>
          </a:xfrm>
        </p:spPr>
        <p:txBody>
          <a:bodyPr>
            <a:normAutofit fontScale="92500" lnSpcReduction="10000"/>
          </a:bodyPr>
          <a:lstStyle/>
          <a:p>
            <a:pPr marL="285750" indent="-285750">
              <a:buFont typeface="Arial" panose="020B0604020202020204" pitchFamily="34" charset="0"/>
              <a:buChar char="•"/>
            </a:pPr>
            <a:r>
              <a:rPr lang="en-US" dirty="0"/>
              <a:t>Scientific standards: ”If a trail is of sufficiently poor quality that it cannot make a meaningful contribution to medical knowledge, then it should be declared unethical.” (Pocock, 1983)</a:t>
            </a:r>
          </a:p>
          <a:p>
            <a:pPr marL="285750" indent="-285750">
              <a:buFont typeface="Arial" panose="020B0604020202020204" pitchFamily="34" charset="0"/>
              <a:buChar char="•"/>
            </a:pPr>
            <a:r>
              <a:rPr lang="en-US" b="1" dirty="0">
                <a:solidFill>
                  <a:srgbClr val="990000"/>
                </a:solidFill>
              </a:rPr>
              <a:t>Clinical equipoise </a:t>
            </a:r>
            <a:r>
              <a:rPr lang="en-US" dirty="0"/>
              <a:t>requires that no treatment is known to be ”better” than the other at the time of the design/start of the clinical trial</a:t>
            </a:r>
          </a:p>
          <a:p>
            <a:pPr marL="285750" indent="-285750">
              <a:buFont typeface="Arial" panose="020B0604020202020204" pitchFamily="34" charset="0"/>
              <a:buChar char="•"/>
            </a:pPr>
            <a:r>
              <a:rPr lang="en-US" dirty="0"/>
              <a:t>Participants must sign an </a:t>
            </a:r>
            <a:r>
              <a:rPr lang="en-US" b="1" dirty="0">
                <a:solidFill>
                  <a:srgbClr val="990000"/>
                </a:solidFill>
              </a:rPr>
              <a:t>informed consent </a:t>
            </a:r>
            <a:r>
              <a:rPr lang="en-US" dirty="0"/>
              <a:t>document</a:t>
            </a:r>
          </a:p>
          <a:p>
            <a:pPr marL="800100" lvl="1" indent="-285750"/>
            <a:r>
              <a:rPr lang="en-US" b="1" dirty="0">
                <a:solidFill>
                  <a:srgbClr val="990000"/>
                </a:solidFill>
              </a:rPr>
              <a:t>Informed consent: </a:t>
            </a:r>
            <a:r>
              <a:rPr lang="en-US" dirty="0">
                <a:solidFill>
                  <a:schemeClr val="tx1"/>
                </a:solidFill>
              </a:rPr>
              <a:t>a document that has been approved by an Institutional Review Board and states in language that the patient can understand: </a:t>
            </a:r>
          </a:p>
          <a:p>
            <a:pPr marL="1143000" lvl="2" indent="-285750"/>
            <a:r>
              <a:rPr lang="en-US" dirty="0">
                <a:solidFill>
                  <a:schemeClr val="tx1"/>
                </a:solidFill>
              </a:rPr>
              <a:t>A description of the trial</a:t>
            </a:r>
          </a:p>
          <a:p>
            <a:pPr marL="1143000" lvl="2" indent="-285750"/>
            <a:r>
              <a:rPr lang="en-US" dirty="0">
                <a:solidFill>
                  <a:schemeClr val="tx1"/>
                </a:solidFill>
              </a:rPr>
              <a:t>Potential risks/benefits</a:t>
            </a:r>
          </a:p>
          <a:p>
            <a:pPr marL="1143000" lvl="2" indent="-285750"/>
            <a:r>
              <a:rPr lang="en-US" dirty="0">
                <a:solidFill>
                  <a:schemeClr val="tx1"/>
                </a:solidFill>
              </a:rPr>
              <a:t>Participant/physician obligations</a:t>
            </a:r>
          </a:p>
          <a:p>
            <a:pPr marL="800100" lvl="1" indent="-285750"/>
            <a:r>
              <a:rPr lang="en-US" b="1" dirty="0">
                <a:solidFill>
                  <a:srgbClr val="990000"/>
                </a:solidFill>
              </a:rPr>
              <a:t>Institutional Review Board: </a:t>
            </a:r>
            <a:r>
              <a:rPr lang="en-US" dirty="0">
                <a:solidFill>
                  <a:schemeClr val="tx1"/>
                </a:solidFill>
              </a:rPr>
              <a:t>an administrative body whose purpose is to protect the rights of human research subjects</a:t>
            </a:r>
          </a:p>
          <a:p>
            <a:pPr marL="285750" indent="-285750">
              <a:buFont typeface="Arial" panose="020B0604020202020204" pitchFamily="34" charset="0"/>
              <a:buChar char="•"/>
            </a:pPr>
            <a:r>
              <a:rPr lang="en-US" dirty="0"/>
              <a:t>Data Safety Monitoring Board</a:t>
            </a:r>
            <a:endParaRPr lang="en-US" dirty="0">
              <a:solidFill>
                <a:schemeClr val="tx1"/>
              </a:solidFill>
            </a:endParaRPr>
          </a:p>
          <a:p>
            <a:endParaRPr lang="en-US" dirty="0"/>
          </a:p>
        </p:txBody>
      </p:sp>
      <p:sp>
        <p:nvSpPr>
          <p:cNvPr id="3" name="Text Placeholder 2">
            <a:extLst>
              <a:ext uri="{FF2B5EF4-FFF2-40B4-BE49-F238E27FC236}">
                <a16:creationId xmlns:a16="http://schemas.microsoft.com/office/drawing/2014/main" id="{F97728CB-A2EE-2C32-E644-4B9DD7BD1329}"/>
              </a:ext>
            </a:extLst>
          </p:cNvPr>
          <p:cNvSpPr>
            <a:spLocks noGrp="1"/>
          </p:cNvSpPr>
          <p:nvPr>
            <p:ph type="body" sz="quarter" idx="11"/>
          </p:nvPr>
        </p:nvSpPr>
        <p:spPr/>
        <p:txBody>
          <a:bodyPr/>
          <a:lstStyle/>
          <a:p>
            <a:r>
              <a:rPr lang="en-US" dirty="0"/>
              <a:t>Ethical Considerations</a:t>
            </a:r>
          </a:p>
        </p:txBody>
      </p:sp>
      <p:sp>
        <p:nvSpPr>
          <p:cNvPr id="4" name="TextBox 3">
            <a:extLst>
              <a:ext uri="{FF2B5EF4-FFF2-40B4-BE49-F238E27FC236}">
                <a16:creationId xmlns:a16="http://schemas.microsoft.com/office/drawing/2014/main" id="{F0253330-9164-024B-2B9C-EA410FED32E9}"/>
              </a:ext>
            </a:extLst>
          </p:cNvPr>
          <p:cNvSpPr txBox="1"/>
          <p:nvPr/>
        </p:nvSpPr>
        <p:spPr>
          <a:xfrm>
            <a:off x="7889502" y="4866501"/>
            <a:ext cx="1596454" cy="276999"/>
          </a:xfrm>
          <a:prstGeom prst="rect">
            <a:avLst/>
          </a:prstGeom>
          <a:noFill/>
        </p:spPr>
        <p:txBody>
          <a:bodyPr wrap="square" rtlCol="0">
            <a:spAutoFit/>
          </a:bodyPr>
          <a:lstStyle/>
          <a:p>
            <a:r>
              <a:rPr lang="en-US" sz="1200" dirty="0"/>
              <a:t>(Mack, 2019)</a:t>
            </a:r>
          </a:p>
        </p:txBody>
      </p:sp>
    </p:spTree>
    <p:extLst>
      <p:ext uri="{BB962C8B-B14F-4D97-AF65-F5344CB8AC3E}">
        <p14:creationId xmlns:p14="http://schemas.microsoft.com/office/powerpoint/2010/main" val="1884870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A71522-D499-C1F1-D5D5-701FB0ABC8F6}"/>
              </a:ext>
            </a:extLst>
          </p:cNvPr>
          <p:cNvSpPr>
            <a:spLocks noGrp="1"/>
          </p:cNvSpPr>
          <p:nvPr>
            <p:ph type="body" sz="quarter" idx="10"/>
          </p:nvPr>
        </p:nvSpPr>
        <p:spPr>
          <a:xfrm>
            <a:off x="456270" y="1034654"/>
            <a:ext cx="8231459" cy="3525440"/>
          </a:xfrm>
        </p:spPr>
        <p:txBody>
          <a:bodyPr>
            <a:normAutofit/>
          </a:bodyPr>
          <a:lstStyle/>
          <a:p>
            <a:r>
              <a:rPr lang="en-US" dirty="0"/>
              <a:t>Goes by different names</a:t>
            </a:r>
          </a:p>
          <a:p>
            <a:pPr marL="285750" indent="-285750">
              <a:buFont typeface="Arial" panose="020B0604020202020204" pitchFamily="34" charset="0"/>
              <a:buChar char="•"/>
            </a:pPr>
            <a:r>
              <a:rPr lang="en-US" dirty="0"/>
              <a:t>Data Safety Monitoring Boards (DSMB)</a:t>
            </a:r>
          </a:p>
          <a:p>
            <a:pPr marL="285750" indent="-285750">
              <a:buFont typeface="Arial" panose="020B0604020202020204" pitchFamily="34" charset="0"/>
              <a:buChar char="•"/>
            </a:pPr>
            <a:r>
              <a:rPr lang="en-US" dirty="0"/>
              <a:t>Data Safety Monitoring Committee (DSMC)</a:t>
            </a:r>
          </a:p>
          <a:p>
            <a:pPr marL="285750" indent="-285750">
              <a:buFont typeface="Arial" panose="020B0604020202020204" pitchFamily="34" charset="0"/>
              <a:buChar char="•"/>
            </a:pPr>
            <a:r>
              <a:rPr lang="en-US" dirty="0"/>
              <a:t>Independent Data Monitoring Committee (IDMC)</a:t>
            </a:r>
          </a:p>
          <a:p>
            <a:pPr marL="285750" indent="-285750">
              <a:buFont typeface="Arial" panose="020B0604020202020204" pitchFamily="34" charset="0"/>
              <a:buChar char="•"/>
            </a:pPr>
            <a:r>
              <a:rPr lang="en-US" dirty="0"/>
              <a:t>Data Monitoring Committee (DMC)</a:t>
            </a:r>
          </a:p>
          <a:p>
            <a:r>
              <a:rPr lang="en-US" dirty="0"/>
              <a:t>DSMC composition: </a:t>
            </a:r>
          </a:p>
          <a:p>
            <a:pPr marL="285750" indent="-285750">
              <a:buFont typeface="Arial" panose="020B0604020202020204" pitchFamily="34" charset="0"/>
              <a:buChar char="•"/>
            </a:pPr>
            <a:r>
              <a:rPr lang="en-US" dirty="0"/>
              <a:t>Subject-matter specialists (2-4)</a:t>
            </a:r>
          </a:p>
          <a:p>
            <a:pPr marL="285750" indent="-285750">
              <a:buFont typeface="Arial" panose="020B0604020202020204" pitchFamily="34" charset="0"/>
              <a:buChar char="•"/>
            </a:pPr>
            <a:r>
              <a:rPr lang="en-US" dirty="0"/>
              <a:t>Biostatistician (1-2)</a:t>
            </a:r>
          </a:p>
          <a:p>
            <a:pPr marL="800100" lvl="1" indent="-285750"/>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endParaRPr lang="en-US" dirty="0"/>
          </a:p>
        </p:txBody>
      </p:sp>
      <p:sp>
        <p:nvSpPr>
          <p:cNvPr id="3" name="Text Placeholder 2">
            <a:extLst>
              <a:ext uri="{FF2B5EF4-FFF2-40B4-BE49-F238E27FC236}">
                <a16:creationId xmlns:a16="http://schemas.microsoft.com/office/drawing/2014/main" id="{9400E1B5-E92F-F1FF-562B-1517C4C45952}"/>
              </a:ext>
            </a:extLst>
          </p:cNvPr>
          <p:cNvSpPr>
            <a:spLocks noGrp="1"/>
          </p:cNvSpPr>
          <p:nvPr>
            <p:ph type="body" sz="quarter" idx="11"/>
          </p:nvPr>
        </p:nvSpPr>
        <p:spPr/>
        <p:txBody>
          <a:bodyPr/>
          <a:lstStyle/>
          <a:p>
            <a:r>
              <a:rPr lang="en-US" dirty="0"/>
              <a:t>Monitoring Patient Safety: Data Safety Monitoring Boards</a:t>
            </a:r>
          </a:p>
        </p:txBody>
      </p:sp>
      <p:sp>
        <p:nvSpPr>
          <p:cNvPr id="4" name="TextBox 3">
            <a:extLst>
              <a:ext uri="{FF2B5EF4-FFF2-40B4-BE49-F238E27FC236}">
                <a16:creationId xmlns:a16="http://schemas.microsoft.com/office/drawing/2014/main" id="{78946C02-EB60-94DA-4336-6E976074A565}"/>
              </a:ext>
            </a:extLst>
          </p:cNvPr>
          <p:cNvSpPr txBox="1"/>
          <p:nvPr/>
        </p:nvSpPr>
        <p:spPr>
          <a:xfrm>
            <a:off x="5897880" y="4808220"/>
            <a:ext cx="3025140" cy="276999"/>
          </a:xfrm>
          <a:prstGeom prst="rect">
            <a:avLst/>
          </a:prstGeom>
          <a:noFill/>
        </p:spPr>
        <p:txBody>
          <a:bodyPr wrap="square" rtlCol="0">
            <a:spAutoFit/>
          </a:bodyPr>
          <a:lstStyle/>
          <a:p>
            <a:pPr algn="r"/>
            <a:r>
              <a:rPr lang="en-US" sz="1200" dirty="0"/>
              <a:t>(Gillen and </a:t>
            </a:r>
            <a:r>
              <a:rPr lang="en-US" sz="1200" dirty="0" err="1"/>
              <a:t>Kittelson</a:t>
            </a:r>
            <a:r>
              <a:rPr lang="en-US" sz="1200" dirty="0"/>
              <a:t>, 2017)</a:t>
            </a:r>
          </a:p>
        </p:txBody>
      </p:sp>
    </p:spTree>
    <p:extLst>
      <p:ext uri="{BB962C8B-B14F-4D97-AF65-F5344CB8AC3E}">
        <p14:creationId xmlns:p14="http://schemas.microsoft.com/office/powerpoint/2010/main" val="4683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A71522-D499-C1F1-D5D5-701FB0ABC8F6}"/>
              </a:ext>
            </a:extLst>
          </p:cNvPr>
          <p:cNvSpPr>
            <a:spLocks noGrp="1"/>
          </p:cNvSpPr>
          <p:nvPr>
            <p:ph type="body" sz="quarter" idx="10"/>
          </p:nvPr>
        </p:nvSpPr>
        <p:spPr>
          <a:xfrm>
            <a:off x="456270" y="1034654"/>
            <a:ext cx="8231459" cy="3525440"/>
          </a:xfrm>
        </p:spPr>
        <p:txBody>
          <a:bodyPr>
            <a:normAutofit/>
          </a:bodyPr>
          <a:lstStyle/>
          <a:p>
            <a:r>
              <a:rPr lang="en-US" dirty="0"/>
              <a:t>The role of a DSMB</a:t>
            </a:r>
          </a:p>
          <a:p>
            <a:pPr marL="285750" indent="-285750">
              <a:buFont typeface="Arial" panose="020B0604020202020204" pitchFamily="34" charset="0"/>
              <a:buChar char="•"/>
            </a:pPr>
            <a:r>
              <a:rPr lang="en-US" dirty="0"/>
              <a:t>Ensure unbiased decisions</a:t>
            </a:r>
          </a:p>
          <a:p>
            <a:pPr marL="285750" indent="-285750">
              <a:buFont typeface="Arial" panose="020B0604020202020204" pitchFamily="34" charset="0"/>
              <a:buChar char="•"/>
            </a:pPr>
            <a:r>
              <a:rPr lang="en-US" dirty="0"/>
              <a:t>DSMB members are </a:t>
            </a:r>
            <a:r>
              <a:rPr lang="en-US" i="1" dirty="0"/>
              <a:t>independent</a:t>
            </a:r>
            <a:r>
              <a:rPr lang="en-US" dirty="0"/>
              <a:t> of the study investigators </a:t>
            </a:r>
          </a:p>
          <a:p>
            <a:pPr marL="285750" indent="-285750">
              <a:buFont typeface="Arial" panose="020B0604020202020204" pitchFamily="34" charset="0"/>
              <a:buChar char="•"/>
            </a:pPr>
            <a:r>
              <a:rPr lang="en-US" dirty="0"/>
              <a:t>DSMB reviews unblinded data in the midst of a trial to: </a:t>
            </a:r>
          </a:p>
          <a:p>
            <a:pPr marL="800100" lvl="1" indent="-285750"/>
            <a:r>
              <a:rPr lang="en-US" dirty="0">
                <a:solidFill>
                  <a:schemeClr val="tx1"/>
                </a:solidFill>
              </a:rPr>
              <a:t>Assure the trial is safe to continue</a:t>
            </a:r>
          </a:p>
          <a:p>
            <a:pPr marL="800100" lvl="1" indent="-285750"/>
            <a:r>
              <a:rPr lang="en-US" dirty="0">
                <a:solidFill>
                  <a:schemeClr val="tx1"/>
                </a:solidFill>
              </a:rPr>
              <a:t>Make decisions about early termination based on the statistical monitoring plan</a:t>
            </a:r>
          </a:p>
          <a:p>
            <a:pPr marL="1143000" lvl="2" indent="-285750"/>
            <a:r>
              <a:rPr lang="en-US" dirty="0">
                <a:solidFill>
                  <a:schemeClr val="tx1"/>
                </a:solidFill>
              </a:rPr>
              <a:t>Early termination can be due to efficacy, futility, or safety</a:t>
            </a:r>
          </a:p>
          <a:p>
            <a:pPr marL="1485900" lvl="3" indent="-285750"/>
            <a:r>
              <a:rPr lang="en-US" dirty="0">
                <a:solidFill>
                  <a:schemeClr val="tx1"/>
                </a:solidFill>
              </a:rPr>
              <a:t>Decision to terminate early must be considered in balance with all aspects of the trial and what we can learn (i.e. stopping early due to efficacy may make it difficult to learn about safety)</a:t>
            </a:r>
          </a:p>
          <a:p>
            <a:pPr marL="800100" lvl="1" indent="-285750"/>
            <a:endParaRPr lang="en-US" dirty="0">
              <a:solidFill>
                <a:schemeClr val="tx1"/>
              </a:solidFill>
            </a:endParaRPr>
          </a:p>
          <a:p>
            <a:pPr lvl="1" indent="0">
              <a:buNone/>
            </a:pPr>
            <a:endParaRPr lang="en-US" dirty="0">
              <a:solidFill>
                <a:schemeClr val="tx1"/>
              </a:solidFill>
            </a:endParaRPr>
          </a:p>
          <a:p>
            <a:endParaRPr lang="en-US" dirty="0"/>
          </a:p>
          <a:p>
            <a:endParaRPr lang="en-US" dirty="0"/>
          </a:p>
          <a:p>
            <a:pPr marL="285750" indent="-285750">
              <a:buFont typeface="Arial" panose="020B0604020202020204" pitchFamily="34" charset="0"/>
              <a:buChar char="•"/>
            </a:pPr>
            <a:endParaRPr lang="en-US" dirty="0"/>
          </a:p>
          <a:p>
            <a:endParaRPr lang="en-US" dirty="0"/>
          </a:p>
        </p:txBody>
      </p:sp>
      <p:sp>
        <p:nvSpPr>
          <p:cNvPr id="3" name="Text Placeholder 2">
            <a:extLst>
              <a:ext uri="{FF2B5EF4-FFF2-40B4-BE49-F238E27FC236}">
                <a16:creationId xmlns:a16="http://schemas.microsoft.com/office/drawing/2014/main" id="{9400E1B5-E92F-F1FF-562B-1517C4C45952}"/>
              </a:ext>
            </a:extLst>
          </p:cNvPr>
          <p:cNvSpPr>
            <a:spLocks noGrp="1"/>
          </p:cNvSpPr>
          <p:nvPr>
            <p:ph type="body" sz="quarter" idx="11"/>
          </p:nvPr>
        </p:nvSpPr>
        <p:spPr/>
        <p:txBody>
          <a:bodyPr/>
          <a:lstStyle/>
          <a:p>
            <a:r>
              <a:rPr lang="en-US" dirty="0"/>
              <a:t>Monitoring Patient Safety: Data Safety Monitoring Boards</a:t>
            </a:r>
          </a:p>
        </p:txBody>
      </p:sp>
      <p:sp>
        <p:nvSpPr>
          <p:cNvPr id="4" name="TextBox 3">
            <a:extLst>
              <a:ext uri="{FF2B5EF4-FFF2-40B4-BE49-F238E27FC236}">
                <a16:creationId xmlns:a16="http://schemas.microsoft.com/office/drawing/2014/main" id="{DF2012D2-3E5E-AA45-4DBC-81E9C0A7B091}"/>
              </a:ext>
            </a:extLst>
          </p:cNvPr>
          <p:cNvSpPr txBox="1"/>
          <p:nvPr/>
        </p:nvSpPr>
        <p:spPr>
          <a:xfrm>
            <a:off x="6560820" y="4866501"/>
            <a:ext cx="2468880" cy="276999"/>
          </a:xfrm>
          <a:prstGeom prst="rect">
            <a:avLst/>
          </a:prstGeom>
          <a:noFill/>
        </p:spPr>
        <p:txBody>
          <a:bodyPr wrap="square" rtlCol="0">
            <a:spAutoFit/>
          </a:bodyPr>
          <a:lstStyle/>
          <a:p>
            <a:pPr algn="r"/>
            <a:r>
              <a:rPr lang="en-US" sz="1200" dirty="0"/>
              <a:t>(Gillen and </a:t>
            </a:r>
            <a:r>
              <a:rPr lang="en-US" sz="1200" dirty="0" err="1"/>
              <a:t>Kittelson</a:t>
            </a:r>
            <a:r>
              <a:rPr lang="en-US" sz="1200" dirty="0"/>
              <a:t>, 2017)</a:t>
            </a:r>
          </a:p>
        </p:txBody>
      </p:sp>
    </p:spTree>
    <p:extLst>
      <p:ext uri="{BB962C8B-B14F-4D97-AF65-F5344CB8AC3E}">
        <p14:creationId xmlns:p14="http://schemas.microsoft.com/office/powerpoint/2010/main" val="3439635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1917C-5E63-8DD3-E37B-32282B0BADF3}"/>
              </a:ext>
            </a:extLst>
          </p:cNvPr>
          <p:cNvSpPr>
            <a:spLocks noGrp="1"/>
          </p:cNvSpPr>
          <p:nvPr>
            <p:ph type="body" sz="quarter" idx="10"/>
          </p:nvPr>
        </p:nvSpPr>
        <p:spPr>
          <a:xfrm>
            <a:off x="456271" y="899410"/>
            <a:ext cx="8231459" cy="3647190"/>
          </a:xfrm>
        </p:spPr>
        <p:txBody>
          <a:bodyPr>
            <a:normAutofit/>
          </a:bodyPr>
          <a:lstStyle/>
          <a:p>
            <a:pPr marL="285750" indent="-285750">
              <a:buFont typeface="Arial" panose="020B0604020202020204" pitchFamily="34" charset="0"/>
              <a:buChar char="•"/>
            </a:pPr>
            <a:r>
              <a:rPr lang="en-US" dirty="0"/>
              <a:t>“Child Assent.” National Cancer Institute. </a:t>
            </a:r>
            <a:r>
              <a:rPr lang="en-US" dirty="0">
                <a:hlinkClick r:id="rId2"/>
              </a:rPr>
              <a:t>https://www.cancer.gov/about-cancer/treatment/clinical-trials/patient-safety/childrens-assent</a:t>
            </a:r>
            <a:r>
              <a:rPr lang="en-US" dirty="0"/>
              <a:t>. Accessed July 5, 2022. </a:t>
            </a:r>
          </a:p>
          <a:p>
            <a:pPr marL="285750" indent="-285750">
              <a:buFont typeface="Arial" panose="020B0604020202020204" pitchFamily="34" charset="0"/>
              <a:buChar char="•"/>
            </a:pPr>
            <a:r>
              <a:rPr lang="en-US" dirty="0"/>
              <a:t>Gillen, Daniel L., </a:t>
            </a:r>
            <a:r>
              <a:rPr lang="en-US" dirty="0" err="1"/>
              <a:t>Kittelson</a:t>
            </a:r>
            <a:r>
              <a:rPr lang="en-US" dirty="0"/>
              <a:t>, John M., “Evaluation of Group Sequential Clinical Trials.” 26 July 2017. Summer Institute in Statistical for Clinical Research (SISCR). University of Washington. </a:t>
            </a:r>
          </a:p>
          <a:p>
            <a:pPr marL="285750" indent="-285750">
              <a:buFont typeface="Arial" panose="020B0604020202020204" pitchFamily="34" charset="0"/>
              <a:buChar char="•"/>
            </a:pPr>
            <a:r>
              <a:rPr lang="en-US"/>
              <a:t>Polack</a:t>
            </a:r>
            <a:r>
              <a:rPr lang="en-US" dirty="0"/>
              <a:t>, Fernando P., et al. "Safety and efficacy of the BNT162b2 mRNA Covid-19 vaccine." </a:t>
            </a:r>
            <a:r>
              <a:rPr lang="en-US" i="1" dirty="0"/>
              <a:t>New England journal of medicine</a:t>
            </a:r>
            <a:r>
              <a:rPr lang="en-US" dirty="0"/>
              <a:t> (2020)</a:t>
            </a:r>
          </a:p>
        </p:txBody>
      </p:sp>
      <p:sp>
        <p:nvSpPr>
          <p:cNvPr id="3" name="Text Placeholder 2">
            <a:extLst>
              <a:ext uri="{FF2B5EF4-FFF2-40B4-BE49-F238E27FC236}">
                <a16:creationId xmlns:a16="http://schemas.microsoft.com/office/drawing/2014/main" id="{BCBB4034-AFB0-6B23-DC48-07E978CE1B2E}"/>
              </a:ext>
            </a:extLst>
          </p:cNvPr>
          <p:cNvSpPr>
            <a:spLocks noGrp="1"/>
          </p:cNvSpPr>
          <p:nvPr>
            <p:ph type="body" sz="quarter" idx="11"/>
          </p:nvPr>
        </p:nvSpPr>
        <p:spPr/>
        <p:txBody>
          <a:bodyPr/>
          <a:lstStyle/>
          <a:p>
            <a:r>
              <a:rPr lang="en-US" dirty="0"/>
              <a:t>References</a:t>
            </a:r>
          </a:p>
        </p:txBody>
      </p:sp>
    </p:spTree>
    <p:extLst>
      <p:ext uri="{BB962C8B-B14F-4D97-AF65-F5344CB8AC3E}">
        <p14:creationId xmlns:p14="http://schemas.microsoft.com/office/powerpoint/2010/main" val="427703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2D3590-902A-F84C-D255-507CCF78A01D}"/>
              </a:ext>
            </a:extLst>
          </p:cNvPr>
          <p:cNvSpPr>
            <a:spLocks noGrp="1"/>
          </p:cNvSpPr>
          <p:nvPr>
            <p:ph type="body" sz="quarter" idx="10"/>
          </p:nvPr>
        </p:nvSpPr>
        <p:spPr>
          <a:xfrm>
            <a:off x="456271" y="961696"/>
            <a:ext cx="8231459" cy="3584903"/>
          </a:xfrm>
        </p:spPr>
        <p:txBody>
          <a:bodyPr/>
          <a:lstStyle/>
          <a:p>
            <a:pPr marL="285750" indent="-285750">
              <a:buFont typeface="Arial" panose="020B0604020202020204" pitchFamily="34" charset="0"/>
              <a:buChar char="•"/>
            </a:pPr>
            <a:r>
              <a:rPr lang="en-US" sz="2000" dirty="0"/>
              <a:t>Answer a scientifically meaningful question</a:t>
            </a:r>
          </a:p>
          <a:p>
            <a:pPr marL="285750" indent="-285750">
              <a:buFont typeface="Arial" panose="020B0604020202020204" pitchFamily="34" charset="0"/>
              <a:buChar char="•"/>
            </a:pPr>
            <a:r>
              <a:rPr lang="en-US" sz="2000" dirty="0"/>
              <a:t>Provide results that inform medical practice</a:t>
            </a:r>
          </a:p>
          <a:p>
            <a:pPr marL="285750" indent="-285750">
              <a:buFont typeface="Arial" panose="020B0604020202020204" pitchFamily="34" charset="0"/>
              <a:buChar char="•"/>
            </a:pPr>
            <a:r>
              <a:rPr lang="en-US" sz="2000" dirty="0"/>
              <a:t>Be ethically justifiable for trial participants</a:t>
            </a:r>
          </a:p>
          <a:p>
            <a:pPr marL="800100" lvl="1" indent="-285750"/>
            <a:r>
              <a:rPr lang="en-US" sz="2000" dirty="0">
                <a:solidFill>
                  <a:schemeClr val="tx1"/>
                </a:solidFill>
              </a:rPr>
              <a:t>Minimize harm and maximize benefit </a:t>
            </a:r>
          </a:p>
          <a:p>
            <a:pPr marL="800100" lvl="1" indent="-285750"/>
            <a:r>
              <a:rPr lang="en-US" sz="2000" dirty="0">
                <a:solidFill>
                  <a:schemeClr val="tx1"/>
                </a:solidFill>
              </a:rPr>
              <a:t>Control arm is selected to be the standard of care (or placebo if there are no available treatments)</a:t>
            </a:r>
          </a:p>
          <a:p>
            <a:pPr marL="285750" indent="-285750"/>
            <a:endParaRPr lang="en-US" dirty="0">
              <a:solidFill>
                <a:schemeClr val="tx1"/>
              </a:solidFill>
            </a:endParaRPr>
          </a:p>
          <a:p>
            <a:pPr marL="800100" lvl="1" indent="-285750"/>
            <a:endParaRPr lang="en-US" dirty="0"/>
          </a:p>
        </p:txBody>
      </p:sp>
      <p:sp>
        <p:nvSpPr>
          <p:cNvPr id="5" name="Text Placeholder 4">
            <a:extLst>
              <a:ext uri="{FF2B5EF4-FFF2-40B4-BE49-F238E27FC236}">
                <a16:creationId xmlns:a16="http://schemas.microsoft.com/office/drawing/2014/main" id="{02FA20E1-14F1-C4B1-F0A5-72FA0C90BD72}"/>
              </a:ext>
            </a:extLst>
          </p:cNvPr>
          <p:cNvSpPr>
            <a:spLocks noGrp="1"/>
          </p:cNvSpPr>
          <p:nvPr>
            <p:ph type="body" sz="quarter" idx="11"/>
          </p:nvPr>
        </p:nvSpPr>
        <p:spPr/>
        <p:txBody>
          <a:bodyPr/>
          <a:lstStyle/>
          <a:p>
            <a:r>
              <a:rPr lang="en-US" dirty="0"/>
              <a:t>Clinical Trials Must..</a:t>
            </a:r>
          </a:p>
          <a:p>
            <a:endParaRPr lang="en-US" dirty="0"/>
          </a:p>
        </p:txBody>
      </p:sp>
    </p:spTree>
    <p:extLst>
      <p:ext uri="{BB962C8B-B14F-4D97-AF65-F5344CB8AC3E}">
        <p14:creationId xmlns:p14="http://schemas.microsoft.com/office/powerpoint/2010/main" val="396455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D1FC1D1E-588F-39C6-1B71-E180D0028B80}"/>
                  </a:ext>
                </a:extLst>
              </p:cNvPr>
              <p:cNvSpPr>
                <a:spLocks noGrp="1"/>
              </p:cNvSpPr>
              <p:nvPr>
                <p:ph type="body" sz="quarter" idx="10"/>
              </p:nvPr>
            </p:nvSpPr>
            <p:spPr>
              <a:xfrm>
                <a:off x="516230" y="1064625"/>
                <a:ext cx="7878261" cy="3187972"/>
              </a:xfrm>
            </p:spPr>
            <p:txBody>
              <a:bodyPr>
                <a:normAutofit lnSpcReduction="10000"/>
              </a:bodyPr>
              <a:lstStyle/>
              <a:p>
                <a:r>
                  <a:rPr lang="en-US" b="1" dirty="0"/>
                  <a:t>“Background: </a:t>
                </a:r>
                <a:r>
                  <a:rPr lang="en-US" dirty="0"/>
                  <a:t>Severe acute respiratory syndrome coronavirus 2 (SARS-CoV-2) infection and the resulting coronavirus disease 2019 (Covid-19) have afflicted tens of millions of people in a worldwide pandemic. Safe and effective vaccines are needed urgently. </a:t>
                </a:r>
              </a:p>
              <a:p>
                <a:endParaRPr lang="en-US" dirty="0"/>
              </a:p>
              <a:p>
                <a:r>
                  <a:rPr lang="en-US" b="1" dirty="0"/>
                  <a:t>Methods: </a:t>
                </a:r>
                <a:r>
                  <a:rPr lang="en-US" dirty="0"/>
                  <a:t>In an ongoing multinational, placebo-controlled, observer-blinded, pivotal efficacy trial, we randomly assigned persons 16 years of age or older in a 1:1 ratio to receive two doses, 21 days apart, of either placebo or the BNT162b2 vaccine candidate (30 </a:t>
                </a:r>
                <a14:m>
                  <m:oMath xmlns:m="http://schemas.openxmlformats.org/officeDocument/2006/math">
                    <m:r>
                      <a:rPr lang="en-US" b="0" i="1" smtClean="0">
                        <a:latin typeface="Cambria Math" panose="02040503050406030204" pitchFamily="18" charset="0"/>
                      </a:rPr>
                      <m:t>𝜇</m:t>
                    </m:r>
                  </m:oMath>
                </a14:m>
                <a:r>
                  <a:rPr lang="en-US" dirty="0"/>
                  <a:t>g per dose). BNT162b2 is a lipid nanoparticle-formulated, nucleoside-modified RNA vaccine that encodes a prefusion stabilized, membrane-anchored SARS-CoV-2 full-length spike protein. The primary endpoints were efficacy of the vaccine against laboratory-confirmed Covid-19 and safety.”</a:t>
                </a:r>
              </a:p>
            </p:txBody>
          </p:sp>
        </mc:Choice>
        <mc:Fallback xmlns="">
          <p:sp>
            <p:nvSpPr>
              <p:cNvPr id="2" name="Text Placeholder 1">
                <a:extLst>
                  <a:ext uri="{FF2B5EF4-FFF2-40B4-BE49-F238E27FC236}">
                    <a16:creationId xmlns:a16="http://schemas.microsoft.com/office/drawing/2014/main" id="{D1FC1D1E-588F-39C6-1B71-E180D0028B80}"/>
                  </a:ext>
                </a:extLst>
              </p:cNvPr>
              <p:cNvSpPr>
                <a:spLocks noGrp="1" noRot="1" noChangeAspect="1" noMove="1" noResize="1" noEditPoints="1" noAdjustHandles="1" noChangeArrowheads="1" noChangeShapeType="1" noTextEdit="1"/>
              </p:cNvSpPr>
              <p:nvPr>
                <p:ph type="body" sz="quarter" idx="10"/>
              </p:nvPr>
            </p:nvSpPr>
            <p:spPr>
              <a:xfrm>
                <a:off x="516230" y="1064625"/>
                <a:ext cx="7878261" cy="3187972"/>
              </a:xfrm>
              <a:blipFill>
                <a:blip r:embed="rId2"/>
                <a:stretch>
                  <a:fillRect l="-697" t="-2868" r="-1316" b="-1912"/>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080FDDE5-3902-34D9-F639-806037A88553}"/>
              </a:ext>
            </a:extLst>
          </p:cNvPr>
          <p:cNvSpPr>
            <a:spLocks noGrp="1"/>
          </p:cNvSpPr>
          <p:nvPr>
            <p:ph type="body" sz="quarter" idx="11"/>
          </p:nvPr>
        </p:nvSpPr>
        <p:spPr/>
        <p:txBody>
          <a:bodyPr/>
          <a:lstStyle/>
          <a:p>
            <a:r>
              <a:rPr lang="en-US" dirty="0"/>
              <a:t>Safety and Efficacy of the BNT162b2 mRNA Covid-19 Vaccine</a:t>
            </a:r>
          </a:p>
          <a:p>
            <a:endParaRPr lang="en-US" dirty="0"/>
          </a:p>
        </p:txBody>
      </p:sp>
      <p:sp>
        <p:nvSpPr>
          <p:cNvPr id="5" name="TextBox 4">
            <a:extLst>
              <a:ext uri="{FF2B5EF4-FFF2-40B4-BE49-F238E27FC236}">
                <a16:creationId xmlns:a16="http://schemas.microsoft.com/office/drawing/2014/main" id="{D9ABD1DE-F70A-C297-EB3A-EFBE09B312E1}"/>
              </a:ext>
            </a:extLst>
          </p:cNvPr>
          <p:cNvSpPr txBox="1"/>
          <p:nvPr/>
        </p:nvSpPr>
        <p:spPr>
          <a:xfrm>
            <a:off x="4511109" y="4866501"/>
            <a:ext cx="4632891" cy="276999"/>
          </a:xfrm>
          <a:prstGeom prst="rect">
            <a:avLst/>
          </a:prstGeom>
          <a:noFill/>
        </p:spPr>
        <p:txBody>
          <a:bodyPr wrap="square" rtlCol="0">
            <a:spAutoFit/>
          </a:bodyPr>
          <a:lstStyle/>
          <a:p>
            <a:pPr algn="r"/>
            <a:r>
              <a:rPr lang="en-US" sz="1200" dirty="0"/>
              <a:t>(Polack et al., 2020)</a:t>
            </a:r>
          </a:p>
        </p:txBody>
      </p:sp>
    </p:spTree>
    <p:extLst>
      <p:ext uri="{BB962C8B-B14F-4D97-AF65-F5344CB8AC3E}">
        <p14:creationId xmlns:p14="http://schemas.microsoft.com/office/powerpoint/2010/main" val="12532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D1FC1D1E-588F-39C6-1B71-E180D0028B80}"/>
                  </a:ext>
                </a:extLst>
              </p:cNvPr>
              <p:cNvSpPr>
                <a:spLocks noGrp="1"/>
              </p:cNvSpPr>
              <p:nvPr>
                <p:ph type="body" sz="quarter" idx="10"/>
              </p:nvPr>
            </p:nvSpPr>
            <p:spPr>
              <a:xfrm>
                <a:off x="516230" y="1024869"/>
                <a:ext cx="7878261" cy="3187972"/>
              </a:xfrm>
            </p:spPr>
            <p:txBody>
              <a:bodyPr>
                <a:normAutofit lnSpcReduction="10000"/>
              </a:bodyPr>
              <a:lstStyle/>
              <a:p>
                <a:r>
                  <a:rPr lang="en-US" b="1" dirty="0"/>
                  <a:t>“Background: </a:t>
                </a:r>
                <a:r>
                  <a:rPr lang="en-US" dirty="0"/>
                  <a:t>Severe acute respiratory syndrome coronavirus 2 (SARS-CoV-2) infection and the resulting coronavirus disease 2019 (Covid-19) have afflicted tens of millions of people in a worldwide pandemic. Safe and effective vaccines are needed urgently. </a:t>
                </a:r>
              </a:p>
              <a:p>
                <a:endParaRPr lang="en-US" dirty="0"/>
              </a:p>
              <a:p>
                <a:r>
                  <a:rPr lang="en-US" b="1" dirty="0"/>
                  <a:t>Methods: </a:t>
                </a:r>
                <a:r>
                  <a:rPr lang="en-US" dirty="0"/>
                  <a:t>In an ongoing multinational, </a:t>
                </a:r>
                <a:r>
                  <a:rPr lang="en-US" b="1" dirty="0">
                    <a:solidFill>
                      <a:srgbClr val="990000"/>
                    </a:solidFill>
                  </a:rPr>
                  <a:t>placebo-controlled, observer-blinded</a:t>
                </a:r>
                <a:r>
                  <a:rPr lang="en-US" dirty="0"/>
                  <a:t>, pivotal efficacy trial, we randomly assigned persons </a:t>
                </a:r>
                <a:r>
                  <a:rPr lang="en-US" b="1" dirty="0">
                    <a:solidFill>
                      <a:srgbClr val="990000"/>
                    </a:solidFill>
                  </a:rPr>
                  <a:t>16 years of age or older</a:t>
                </a:r>
                <a:r>
                  <a:rPr lang="en-US" dirty="0"/>
                  <a:t> in a </a:t>
                </a:r>
                <a:r>
                  <a:rPr lang="en-US" b="1" dirty="0">
                    <a:solidFill>
                      <a:srgbClr val="990000"/>
                    </a:solidFill>
                  </a:rPr>
                  <a:t>1:1 ratio </a:t>
                </a:r>
                <a:r>
                  <a:rPr lang="en-US" dirty="0"/>
                  <a:t>to receive two doses, 21 days apart, of either </a:t>
                </a:r>
                <a:r>
                  <a:rPr lang="en-US" b="1" dirty="0">
                    <a:solidFill>
                      <a:srgbClr val="990000"/>
                    </a:solidFill>
                  </a:rPr>
                  <a:t>placebo or the BNT162b2 vaccine </a:t>
                </a:r>
                <a:r>
                  <a:rPr lang="en-US" dirty="0"/>
                  <a:t>candidate (30 </a:t>
                </a:r>
                <a14:m>
                  <m:oMath xmlns:m="http://schemas.openxmlformats.org/officeDocument/2006/math">
                    <m:r>
                      <a:rPr lang="en-US" b="0" i="1" smtClean="0">
                        <a:latin typeface="Cambria Math" panose="02040503050406030204" pitchFamily="18" charset="0"/>
                      </a:rPr>
                      <m:t>𝜇</m:t>
                    </m:r>
                  </m:oMath>
                </a14:m>
                <a:r>
                  <a:rPr lang="en-US" dirty="0"/>
                  <a:t>g per dose). BNT162b2 is a lipid nanoparticle-formulated, nucleoside-modified RNA vaccine that encodes a prefusion stabilized, membrane-anchored SARS-CoV-2 full-length spike protein. The primary endpoints were efficacy of the vaccine against laboratory-confirmed Covid-19 and safety.”</a:t>
                </a:r>
              </a:p>
            </p:txBody>
          </p:sp>
        </mc:Choice>
        <mc:Fallback xmlns="">
          <p:sp>
            <p:nvSpPr>
              <p:cNvPr id="2" name="Text Placeholder 1">
                <a:extLst>
                  <a:ext uri="{FF2B5EF4-FFF2-40B4-BE49-F238E27FC236}">
                    <a16:creationId xmlns:a16="http://schemas.microsoft.com/office/drawing/2014/main" id="{D1FC1D1E-588F-39C6-1B71-E180D0028B80}"/>
                  </a:ext>
                </a:extLst>
              </p:cNvPr>
              <p:cNvSpPr>
                <a:spLocks noGrp="1" noRot="1" noChangeAspect="1" noMove="1" noResize="1" noEditPoints="1" noAdjustHandles="1" noChangeArrowheads="1" noChangeShapeType="1" noTextEdit="1"/>
              </p:cNvSpPr>
              <p:nvPr>
                <p:ph type="body" sz="quarter" idx="10"/>
              </p:nvPr>
            </p:nvSpPr>
            <p:spPr>
              <a:xfrm>
                <a:off x="516230" y="1024869"/>
                <a:ext cx="7878261" cy="3187972"/>
              </a:xfrm>
              <a:blipFill>
                <a:blip r:embed="rId2"/>
                <a:stretch>
                  <a:fillRect l="-697" t="-2677" r="-1084" b="-1912"/>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080FDDE5-3902-34D9-F639-806037A88553}"/>
              </a:ext>
            </a:extLst>
          </p:cNvPr>
          <p:cNvSpPr>
            <a:spLocks noGrp="1"/>
          </p:cNvSpPr>
          <p:nvPr>
            <p:ph type="body" sz="quarter" idx="11"/>
          </p:nvPr>
        </p:nvSpPr>
        <p:spPr/>
        <p:txBody>
          <a:bodyPr/>
          <a:lstStyle/>
          <a:p>
            <a:r>
              <a:rPr lang="en-US" dirty="0"/>
              <a:t>Safety and Efficacy of the BNT162b2 mRNA Covid-19 Vaccine</a:t>
            </a:r>
          </a:p>
          <a:p>
            <a:endParaRPr lang="en-US" dirty="0"/>
          </a:p>
        </p:txBody>
      </p:sp>
      <p:sp>
        <p:nvSpPr>
          <p:cNvPr id="5" name="TextBox 4">
            <a:extLst>
              <a:ext uri="{FF2B5EF4-FFF2-40B4-BE49-F238E27FC236}">
                <a16:creationId xmlns:a16="http://schemas.microsoft.com/office/drawing/2014/main" id="{D9ABD1DE-F70A-C297-EB3A-EFBE09B312E1}"/>
              </a:ext>
            </a:extLst>
          </p:cNvPr>
          <p:cNvSpPr txBox="1"/>
          <p:nvPr/>
        </p:nvSpPr>
        <p:spPr>
          <a:xfrm>
            <a:off x="4511109" y="4866501"/>
            <a:ext cx="4632891" cy="276999"/>
          </a:xfrm>
          <a:prstGeom prst="rect">
            <a:avLst/>
          </a:prstGeom>
          <a:noFill/>
        </p:spPr>
        <p:txBody>
          <a:bodyPr wrap="square" rtlCol="0">
            <a:spAutoFit/>
          </a:bodyPr>
          <a:lstStyle/>
          <a:p>
            <a:pPr algn="r"/>
            <a:r>
              <a:rPr lang="en-US" sz="1200" dirty="0"/>
              <a:t>(Polack et al., 2020)</a:t>
            </a:r>
          </a:p>
        </p:txBody>
      </p:sp>
    </p:spTree>
    <p:extLst>
      <p:ext uri="{BB962C8B-B14F-4D97-AF65-F5344CB8AC3E}">
        <p14:creationId xmlns:p14="http://schemas.microsoft.com/office/powerpoint/2010/main" val="13114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B263D9-92D2-464B-471F-911AA353027F}"/>
              </a:ext>
            </a:extLst>
          </p:cNvPr>
          <p:cNvSpPr>
            <a:spLocks noGrp="1"/>
          </p:cNvSpPr>
          <p:nvPr>
            <p:ph type="body" sz="quarter" idx="11"/>
          </p:nvPr>
        </p:nvSpPr>
        <p:spPr>
          <a:xfrm>
            <a:off x="456271" y="101600"/>
            <a:ext cx="8231459" cy="990600"/>
          </a:xfrm>
        </p:spPr>
        <p:txBody>
          <a:bodyPr/>
          <a:lstStyle/>
          <a:p>
            <a:r>
              <a:rPr lang="en-US" dirty="0"/>
              <a:t>Randomized Control Trial</a:t>
            </a:r>
          </a:p>
        </p:txBody>
      </p:sp>
      <p:sp>
        <p:nvSpPr>
          <p:cNvPr id="4" name="Rounded Rectangle 3">
            <a:extLst>
              <a:ext uri="{FF2B5EF4-FFF2-40B4-BE49-F238E27FC236}">
                <a16:creationId xmlns:a16="http://schemas.microsoft.com/office/drawing/2014/main" id="{82501C78-46FC-CC95-82C5-D976CA756CD1}"/>
              </a:ext>
            </a:extLst>
          </p:cNvPr>
          <p:cNvSpPr/>
          <p:nvPr/>
        </p:nvSpPr>
        <p:spPr>
          <a:xfrm>
            <a:off x="3204308" y="695569"/>
            <a:ext cx="2000738" cy="60960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 assessed for eligibility</a:t>
            </a:r>
          </a:p>
        </p:txBody>
      </p:sp>
      <p:sp>
        <p:nvSpPr>
          <p:cNvPr id="5" name="Rounded Rectangle 4">
            <a:extLst>
              <a:ext uri="{FF2B5EF4-FFF2-40B4-BE49-F238E27FC236}">
                <a16:creationId xmlns:a16="http://schemas.microsoft.com/office/drawing/2014/main" id="{661CCA8F-D531-7BBF-64FE-2B290669854D}"/>
              </a:ext>
            </a:extLst>
          </p:cNvPr>
          <p:cNvSpPr/>
          <p:nvPr/>
        </p:nvSpPr>
        <p:spPr>
          <a:xfrm>
            <a:off x="3204308" y="1591013"/>
            <a:ext cx="2000738" cy="60960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Eligible patients are enrolled</a:t>
            </a:r>
          </a:p>
        </p:txBody>
      </p:sp>
      <p:sp>
        <p:nvSpPr>
          <p:cNvPr id="7" name="Rounded Rectangle 6">
            <a:extLst>
              <a:ext uri="{FF2B5EF4-FFF2-40B4-BE49-F238E27FC236}">
                <a16:creationId xmlns:a16="http://schemas.microsoft.com/office/drawing/2014/main" id="{019FA927-7C80-1516-9E09-B71A7F373765}"/>
              </a:ext>
            </a:extLst>
          </p:cNvPr>
          <p:cNvSpPr/>
          <p:nvPr/>
        </p:nvSpPr>
        <p:spPr>
          <a:xfrm>
            <a:off x="4806460" y="2485291"/>
            <a:ext cx="2532185" cy="79482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Arm</a:t>
            </a:r>
          </a:p>
          <a:p>
            <a:pPr algn="ctr"/>
            <a:r>
              <a:rPr lang="en-US" dirty="0"/>
              <a:t> (standard of care or placebo)</a:t>
            </a:r>
          </a:p>
        </p:txBody>
      </p:sp>
      <p:sp>
        <p:nvSpPr>
          <p:cNvPr id="8" name="TextBox 7">
            <a:extLst>
              <a:ext uri="{FF2B5EF4-FFF2-40B4-BE49-F238E27FC236}">
                <a16:creationId xmlns:a16="http://schemas.microsoft.com/office/drawing/2014/main" id="{8B80EACC-3B91-FDCD-FF5E-2B36E883E2E2}"/>
              </a:ext>
            </a:extLst>
          </p:cNvPr>
          <p:cNvSpPr txBox="1"/>
          <p:nvPr/>
        </p:nvSpPr>
        <p:spPr>
          <a:xfrm>
            <a:off x="3477846" y="2485291"/>
            <a:ext cx="1453662" cy="646331"/>
          </a:xfrm>
          <a:prstGeom prst="rect">
            <a:avLst/>
          </a:prstGeom>
          <a:noFill/>
        </p:spPr>
        <p:txBody>
          <a:bodyPr wrap="square" rtlCol="0">
            <a:spAutoFit/>
          </a:bodyPr>
          <a:lstStyle/>
          <a:p>
            <a:r>
              <a:rPr lang="en-US" dirty="0"/>
              <a:t>Patients are randomized </a:t>
            </a:r>
          </a:p>
        </p:txBody>
      </p:sp>
      <p:sp>
        <p:nvSpPr>
          <p:cNvPr id="9" name="Rounded Rectangle 8">
            <a:extLst>
              <a:ext uri="{FF2B5EF4-FFF2-40B4-BE49-F238E27FC236}">
                <a16:creationId xmlns:a16="http://schemas.microsoft.com/office/drawing/2014/main" id="{A0F552C8-F06E-3BC6-7D3C-4A1A88AD7C23}"/>
              </a:ext>
            </a:extLst>
          </p:cNvPr>
          <p:cNvSpPr/>
          <p:nvPr/>
        </p:nvSpPr>
        <p:spPr>
          <a:xfrm>
            <a:off x="945661" y="2486956"/>
            <a:ext cx="2532185" cy="79482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a:p>
            <a:pPr algn="ctr"/>
            <a:r>
              <a:rPr lang="en-US" dirty="0"/>
              <a:t>Experimental Arm</a:t>
            </a:r>
          </a:p>
        </p:txBody>
      </p:sp>
      <p:sp>
        <p:nvSpPr>
          <p:cNvPr id="10" name="Rounded Rectangle 9">
            <a:extLst>
              <a:ext uri="{FF2B5EF4-FFF2-40B4-BE49-F238E27FC236}">
                <a16:creationId xmlns:a16="http://schemas.microsoft.com/office/drawing/2014/main" id="{554396D2-20EF-2F28-2883-83CDBE5CB817}"/>
              </a:ext>
            </a:extLst>
          </p:cNvPr>
          <p:cNvSpPr/>
          <p:nvPr/>
        </p:nvSpPr>
        <p:spPr>
          <a:xfrm>
            <a:off x="914400" y="3721100"/>
            <a:ext cx="2563446" cy="726831"/>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Outcomes Assessed</a:t>
            </a:r>
          </a:p>
        </p:txBody>
      </p:sp>
      <p:sp>
        <p:nvSpPr>
          <p:cNvPr id="11" name="Rounded Rectangle 10">
            <a:extLst>
              <a:ext uri="{FF2B5EF4-FFF2-40B4-BE49-F238E27FC236}">
                <a16:creationId xmlns:a16="http://schemas.microsoft.com/office/drawing/2014/main" id="{806D1D5E-EB75-8A75-3583-3A69911CCAA8}"/>
              </a:ext>
            </a:extLst>
          </p:cNvPr>
          <p:cNvSpPr/>
          <p:nvPr/>
        </p:nvSpPr>
        <p:spPr>
          <a:xfrm>
            <a:off x="4806460" y="3721099"/>
            <a:ext cx="2563446" cy="726831"/>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Outcomes Assessed</a:t>
            </a:r>
          </a:p>
        </p:txBody>
      </p:sp>
      <p:cxnSp>
        <p:nvCxnSpPr>
          <p:cNvPr id="14" name="Straight Arrow Connector 13">
            <a:extLst>
              <a:ext uri="{FF2B5EF4-FFF2-40B4-BE49-F238E27FC236}">
                <a16:creationId xmlns:a16="http://schemas.microsoft.com/office/drawing/2014/main" id="{E04B3863-A808-17D5-3DF2-1181C7B8E2B9}"/>
              </a:ext>
            </a:extLst>
          </p:cNvPr>
          <p:cNvCxnSpPr/>
          <p:nvPr/>
        </p:nvCxnSpPr>
        <p:spPr>
          <a:xfrm>
            <a:off x="4204677" y="1359877"/>
            <a:ext cx="0" cy="15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84397A-8540-F708-F0D5-771751F6CE07}"/>
              </a:ext>
            </a:extLst>
          </p:cNvPr>
          <p:cNvCxnSpPr>
            <a:cxnSpLocks/>
          </p:cNvCxnSpPr>
          <p:nvPr/>
        </p:nvCxnSpPr>
        <p:spPr>
          <a:xfrm flipH="1">
            <a:off x="3806092" y="2309443"/>
            <a:ext cx="277448" cy="17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F7D2BF-E6DE-F9DD-C6EA-6C0600BA43D0}"/>
              </a:ext>
            </a:extLst>
          </p:cNvPr>
          <p:cNvCxnSpPr>
            <a:cxnSpLocks/>
          </p:cNvCxnSpPr>
          <p:nvPr/>
        </p:nvCxnSpPr>
        <p:spPr>
          <a:xfrm>
            <a:off x="4204677" y="2309443"/>
            <a:ext cx="367323" cy="17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D005D83-172C-9D13-8389-A3ECAE7759B3}"/>
              </a:ext>
            </a:extLst>
          </p:cNvPr>
          <p:cNvCxnSpPr>
            <a:cxnSpLocks/>
          </p:cNvCxnSpPr>
          <p:nvPr/>
        </p:nvCxnSpPr>
        <p:spPr>
          <a:xfrm>
            <a:off x="2086709" y="3392271"/>
            <a:ext cx="0" cy="23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1CBE2F-AD8F-E861-1136-3C82B578F794}"/>
              </a:ext>
            </a:extLst>
          </p:cNvPr>
          <p:cNvCxnSpPr>
            <a:cxnSpLocks/>
          </p:cNvCxnSpPr>
          <p:nvPr/>
        </p:nvCxnSpPr>
        <p:spPr>
          <a:xfrm>
            <a:off x="6072552" y="3392271"/>
            <a:ext cx="0" cy="23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31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B263D9-92D2-464B-471F-911AA353027F}"/>
              </a:ext>
            </a:extLst>
          </p:cNvPr>
          <p:cNvSpPr>
            <a:spLocks noGrp="1"/>
          </p:cNvSpPr>
          <p:nvPr>
            <p:ph type="body" sz="quarter" idx="11"/>
          </p:nvPr>
        </p:nvSpPr>
        <p:spPr>
          <a:xfrm>
            <a:off x="456271" y="101600"/>
            <a:ext cx="8231459" cy="990600"/>
          </a:xfrm>
        </p:spPr>
        <p:txBody>
          <a:bodyPr/>
          <a:lstStyle/>
          <a:p>
            <a:r>
              <a:rPr lang="en-US" dirty="0"/>
              <a:t>Randomized Control Trial</a:t>
            </a:r>
          </a:p>
        </p:txBody>
      </p:sp>
      <p:sp>
        <p:nvSpPr>
          <p:cNvPr id="4" name="Rounded Rectangle 3">
            <a:extLst>
              <a:ext uri="{FF2B5EF4-FFF2-40B4-BE49-F238E27FC236}">
                <a16:creationId xmlns:a16="http://schemas.microsoft.com/office/drawing/2014/main" id="{82501C78-46FC-CC95-82C5-D976CA756CD1}"/>
              </a:ext>
            </a:extLst>
          </p:cNvPr>
          <p:cNvSpPr/>
          <p:nvPr/>
        </p:nvSpPr>
        <p:spPr>
          <a:xfrm>
            <a:off x="3204308" y="695569"/>
            <a:ext cx="2000738" cy="609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 assessed for eligibility</a:t>
            </a:r>
          </a:p>
        </p:txBody>
      </p:sp>
      <p:sp>
        <p:nvSpPr>
          <p:cNvPr id="5" name="Rounded Rectangle 4">
            <a:extLst>
              <a:ext uri="{FF2B5EF4-FFF2-40B4-BE49-F238E27FC236}">
                <a16:creationId xmlns:a16="http://schemas.microsoft.com/office/drawing/2014/main" id="{661CCA8F-D531-7BBF-64FE-2B290669854D}"/>
              </a:ext>
            </a:extLst>
          </p:cNvPr>
          <p:cNvSpPr/>
          <p:nvPr/>
        </p:nvSpPr>
        <p:spPr>
          <a:xfrm>
            <a:off x="3204308" y="1591013"/>
            <a:ext cx="2000738" cy="60960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Eligible patients are enrolled</a:t>
            </a:r>
          </a:p>
        </p:txBody>
      </p:sp>
      <p:sp>
        <p:nvSpPr>
          <p:cNvPr id="7" name="Rounded Rectangle 6">
            <a:extLst>
              <a:ext uri="{FF2B5EF4-FFF2-40B4-BE49-F238E27FC236}">
                <a16:creationId xmlns:a16="http://schemas.microsoft.com/office/drawing/2014/main" id="{019FA927-7C80-1516-9E09-B71A7F373765}"/>
              </a:ext>
            </a:extLst>
          </p:cNvPr>
          <p:cNvSpPr/>
          <p:nvPr/>
        </p:nvSpPr>
        <p:spPr>
          <a:xfrm>
            <a:off x="4806460" y="2485291"/>
            <a:ext cx="2532185" cy="79482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Arm</a:t>
            </a:r>
          </a:p>
          <a:p>
            <a:pPr algn="ctr"/>
            <a:r>
              <a:rPr lang="en-US" dirty="0"/>
              <a:t> (standard of care or placebo)</a:t>
            </a:r>
          </a:p>
        </p:txBody>
      </p:sp>
      <p:sp>
        <p:nvSpPr>
          <p:cNvPr id="8" name="TextBox 7">
            <a:extLst>
              <a:ext uri="{FF2B5EF4-FFF2-40B4-BE49-F238E27FC236}">
                <a16:creationId xmlns:a16="http://schemas.microsoft.com/office/drawing/2014/main" id="{8B80EACC-3B91-FDCD-FF5E-2B36E883E2E2}"/>
              </a:ext>
            </a:extLst>
          </p:cNvPr>
          <p:cNvSpPr txBox="1"/>
          <p:nvPr/>
        </p:nvSpPr>
        <p:spPr>
          <a:xfrm>
            <a:off x="3477846" y="2485291"/>
            <a:ext cx="1453662" cy="646331"/>
          </a:xfrm>
          <a:prstGeom prst="rect">
            <a:avLst/>
          </a:prstGeom>
          <a:noFill/>
        </p:spPr>
        <p:txBody>
          <a:bodyPr wrap="square" rtlCol="0">
            <a:spAutoFit/>
          </a:bodyPr>
          <a:lstStyle/>
          <a:p>
            <a:r>
              <a:rPr lang="en-US" dirty="0"/>
              <a:t>Patients are randomized </a:t>
            </a:r>
          </a:p>
        </p:txBody>
      </p:sp>
      <p:sp>
        <p:nvSpPr>
          <p:cNvPr id="9" name="Rounded Rectangle 8">
            <a:extLst>
              <a:ext uri="{FF2B5EF4-FFF2-40B4-BE49-F238E27FC236}">
                <a16:creationId xmlns:a16="http://schemas.microsoft.com/office/drawing/2014/main" id="{A0F552C8-F06E-3BC6-7D3C-4A1A88AD7C23}"/>
              </a:ext>
            </a:extLst>
          </p:cNvPr>
          <p:cNvSpPr/>
          <p:nvPr/>
        </p:nvSpPr>
        <p:spPr>
          <a:xfrm>
            <a:off x="945661" y="2486956"/>
            <a:ext cx="2532185" cy="79482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a:p>
            <a:pPr algn="ctr"/>
            <a:r>
              <a:rPr lang="en-US" dirty="0"/>
              <a:t>Experimental Arm</a:t>
            </a:r>
          </a:p>
        </p:txBody>
      </p:sp>
      <p:sp>
        <p:nvSpPr>
          <p:cNvPr id="10" name="Rounded Rectangle 9">
            <a:extLst>
              <a:ext uri="{FF2B5EF4-FFF2-40B4-BE49-F238E27FC236}">
                <a16:creationId xmlns:a16="http://schemas.microsoft.com/office/drawing/2014/main" id="{554396D2-20EF-2F28-2883-83CDBE5CB817}"/>
              </a:ext>
            </a:extLst>
          </p:cNvPr>
          <p:cNvSpPr/>
          <p:nvPr/>
        </p:nvSpPr>
        <p:spPr>
          <a:xfrm>
            <a:off x="914400" y="3721100"/>
            <a:ext cx="2563446" cy="726831"/>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Outcomes Assessed</a:t>
            </a:r>
          </a:p>
        </p:txBody>
      </p:sp>
      <p:sp>
        <p:nvSpPr>
          <p:cNvPr id="11" name="Rounded Rectangle 10">
            <a:extLst>
              <a:ext uri="{FF2B5EF4-FFF2-40B4-BE49-F238E27FC236}">
                <a16:creationId xmlns:a16="http://schemas.microsoft.com/office/drawing/2014/main" id="{806D1D5E-EB75-8A75-3583-3A69911CCAA8}"/>
              </a:ext>
            </a:extLst>
          </p:cNvPr>
          <p:cNvSpPr/>
          <p:nvPr/>
        </p:nvSpPr>
        <p:spPr>
          <a:xfrm>
            <a:off x="4806460" y="3721099"/>
            <a:ext cx="2563446" cy="726831"/>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Outcomes Assessed</a:t>
            </a:r>
          </a:p>
        </p:txBody>
      </p:sp>
      <p:cxnSp>
        <p:nvCxnSpPr>
          <p:cNvPr id="14" name="Straight Arrow Connector 13">
            <a:extLst>
              <a:ext uri="{FF2B5EF4-FFF2-40B4-BE49-F238E27FC236}">
                <a16:creationId xmlns:a16="http://schemas.microsoft.com/office/drawing/2014/main" id="{E04B3863-A808-17D5-3DF2-1181C7B8E2B9}"/>
              </a:ext>
            </a:extLst>
          </p:cNvPr>
          <p:cNvCxnSpPr/>
          <p:nvPr/>
        </p:nvCxnSpPr>
        <p:spPr>
          <a:xfrm>
            <a:off x="4204677" y="1359877"/>
            <a:ext cx="0" cy="15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84397A-8540-F708-F0D5-771751F6CE07}"/>
              </a:ext>
            </a:extLst>
          </p:cNvPr>
          <p:cNvCxnSpPr>
            <a:cxnSpLocks/>
          </p:cNvCxnSpPr>
          <p:nvPr/>
        </p:nvCxnSpPr>
        <p:spPr>
          <a:xfrm flipH="1">
            <a:off x="3806092" y="2309443"/>
            <a:ext cx="277448" cy="17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F7D2BF-E6DE-F9DD-C6EA-6C0600BA43D0}"/>
              </a:ext>
            </a:extLst>
          </p:cNvPr>
          <p:cNvCxnSpPr>
            <a:cxnSpLocks/>
          </p:cNvCxnSpPr>
          <p:nvPr/>
        </p:nvCxnSpPr>
        <p:spPr>
          <a:xfrm>
            <a:off x="4204677" y="2309443"/>
            <a:ext cx="367323" cy="17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D005D83-172C-9D13-8389-A3ECAE7759B3}"/>
              </a:ext>
            </a:extLst>
          </p:cNvPr>
          <p:cNvCxnSpPr>
            <a:cxnSpLocks/>
          </p:cNvCxnSpPr>
          <p:nvPr/>
        </p:nvCxnSpPr>
        <p:spPr>
          <a:xfrm>
            <a:off x="2086709" y="3392271"/>
            <a:ext cx="0" cy="23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1CBE2F-AD8F-E861-1136-3C82B578F794}"/>
              </a:ext>
            </a:extLst>
          </p:cNvPr>
          <p:cNvCxnSpPr>
            <a:cxnSpLocks/>
          </p:cNvCxnSpPr>
          <p:nvPr/>
        </p:nvCxnSpPr>
        <p:spPr>
          <a:xfrm>
            <a:off x="6072552" y="3392271"/>
            <a:ext cx="0" cy="23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66E2186-4D4E-01D5-2D3E-1EC51EB8A4F5}"/>
              </a:ext>
            </a:extLst>
          </p:cNvPr>
          <p:cNvSpPr/>
          <p:nvPr/>
        </p:nvSpPr>
        <p:spPr>
          <a:xfrm>
            <a:off x="5372051" y="188697"/>
            <a:ext cx="3479641" cy="1754326"/>
          </a:xfrm>
          <a:prstGeom prst="rect">
            <a:avLst/>
          </a:prstGeom>
        </p:spPr>
        <p:txBody>
          <a:bodyPr wrap="square">
            <a:spAutoFit/>
          </a:bodyPr>
          <a:lstStyle/>
          <a:p>
            <a:pPr marL="285750" indent="-285750">
              <a:buFont typeface="Arial" panose="020B0604020202020204" pitchFamily="34" charset="0"/>
              <a:buChar char="•"/>
            </a:pPr>
            <a:r>
              <a:rPr lang="en-US" dirty="0">
                <a:solidFill>
                  <a:srgbClr val="0070C0"/>
                </a:solidFill>
              </a:rPr>
              <a:t>Determines the population that we will be sampling from</a:t>
            </a:r>
          </a:p>
          <a:p>
            <a:pPr marL="285750" indent="-285750">
              <a:buFont typeface="Arial" panose="020B0604020202020204" pitchFamily="34" charset="0"/>
              <a:buChar char="•"/>
            </a:pPr>
            <a:r>
              <a:rPr lang="en-US" dirty="0">
                <a:solidFill>
                  <a:srgbClr val="0070C0"/>
                </a:solidFill>
              </a:rPr>
              <a:t>Should reflect patients who will be treated with the drug if the drug is approved</a:t>
            </a:r>
          </a:p>
          <a:p>
            <a:pPr marL="285750" indent="-285750">
              <a:buFont typeface="Arial" panose="020B0604020202020204" pitchFamily="34" charset="0"/>
              <a:buChar char="•"/>
            </a:pPr>
            <a:r>
              <a:rPr lang="en-US" dirty="0">
                <a:solidFill>
                  <a:srgbClr val="0070C0"/>
                </a:solidFill>
              </a:rPr>
              <a:t>“16 years of age or older"</a:t>
            </a:r>
          </a:p>
        </p:txBody>
      </p:sp>
    </p:spTree>
    <p:extLst>
      <p:ext uri="{BB962C8B-B14F-4D97-AF65-F5344CB8AC3E}">
        <p14:creationId xmlns:p14="http://schemas.microsoft.com/office/powerpoint/2010/main" val="168409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51B2F-CED1-1EDF-E61D-3CD762261A07}"/>
              </a:ext>
            </a:extLst>
          </p:cNvPr>
          <p:cNvSpPr>
            <a:spLocks noGrp="1"/>
          </p:cNvSpPr>
          <p:nvPr>
            <p:ph type="body" sz="quarter" idx="10"/>
          </p:nvPr>
        </p:nvSpPr>
        <p:spPr>
          <a:xfrm>
            <a:off x="456271" y="1131757"/>
            <a:ext cx="8231459" cy="3414843"/>
          </a:xfrm>
        </p:spPr>
        <p:txBody>
          <a:bodyPr/>
          <a:lstStyle/>
          <a:p>
            <a:pPr marL="285750" indent="-285750">
              <a:buFont typeface="Arial" panose="020B0604020202020204" pitchFamily="34" charset="0"/>
              <a:buChar char="•"/>
            </a:pPr>
            <a:r>
              <a:rPr lang="en-US" dirty="0"/>
              <a:t>Recall the first age group that was approved to receive the Pfizer vaccine…</a:t>
            </a:r>
          </a:p>
          <a:p>
            <a:pPr marL="285750" indent="-285750">
              <a:buFont typeface="Arial" panose="020B0604020202020204" pitchFamily="34" charset="0"/>
              <a:buChar char="•"/>
            </a:pPr>
            <a:r>
              <a:rPr lang="en-US" dirty="0"/>
              <a:t>Why would we limit who can receive the vaccine? </a:t>
            </a:r>
          </a:p>
          <a:p>
            <a:endParaRPr lang="en-US" dirty="0"/>
          </a:p>
        </p:txBody>
      </p:sp>
      <p:sp>
        <p:nvSpPr>
          <p:cNvPr id="3" name="Text Placeholder 2">
            <a:extLst>
              <a:ext uri="{FF2B5EF4-FFF2-40B4-BE49-F238E27FC236}">
                <a16:creationId xmlns:a16="http://schemas.microsoft.com/office/drawing/2014/main" id="{59BBA4F2-6034-306B-0C36-5A6EB741585A}"/>
              </a:ext>
            </a:extLst>
          </p:cNvPr>
          <p:cNvSpPr>
            <a:spLocks noGrp="1"/>
          </p:cNvSpPr>
          <p:nvPr>
            <p:ph type="body" sz="quarter" idx="11"/>
          </p:nvPr>
        </p:nvSpPr>
        <p:spPr/>
        <p:txBody>
          <a:bodyPr/>
          <a:lstStyle/>
          <a:p>
            <a:r>
              <a:rPr lang="en-US" dirty="0"/>
              <a:t>Safety and Efficacy of the BNT162b2 mRNA Covid-19 Vaccine</a:t>
            </a:r>
          </a:p>
          <a:p>
            <a:endParaRPr lang="en-US" dirty="0"/>
          </a:p>
        </p:txBody>
      </p:sp>
    </p:spTree>
    <p:extLst>
      <p:ext uri="{BB962C8B-B14F-4D97-AF65-F5344CB8AC3E}">
        <p14:creationId xmlns:p14="http://schemas.microsoft.com/office/powerpoint/2010/main" val="2178431929"/>
      </p:ext>
    </p:extLst>
  </p:cSld>
  <p:clrMapOvr>
    <a:masterClrMapping/>
  </p:clrMapOvr>
</p:sld>
</file>

<file path=ppt/theme/theme1.xml><?xml version="1.0" encoding="utf-8"?>
<a:theme xmlns:a="http://schemas.openxmlformats.org/drawingml/2006/main" name="USC Powerpoint Template - Whi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SC_PP_Template_General_4x3" id="{F9D90695-2CD0-E240-8083-394BC243C3EF}" vid="{902F36E3-ECA4-5C4D-A6F6-C3162D777F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USC Powerpoint Template - White</Template>
  <TotalTime>5475</TotalTime>
  <Words>2977</Words>
  <Application>Microsoft Office PowerPoint</Application>
  <PresentationFormat>On-screen Show (16:9)</PresentationFormat>
  <Paragraphs>288</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 Black</vt:lpstr>
      <vt:lpstr>Calibri</vt:lpstr>
      <vt:lpstr>Cambria Math</vt:lpstr>
      <vt:lpstr>USC Powerpoint Template - White</vt:lpstr>
      <vt:lpstr>Clinical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Nuno</dc:creator>
  <cp:lastModifiedBy>Wendy Jean Mack</cp:lastModifiedBy>
  <cp:revision>53</cp:revision>
  <dcterms:created xsi:type="dcterms:W3CDTF">2022-07-02T21:52:19Z</dcterms:created>
  <dcterms:modified xsi:type="dcterms:W3CDTF">2023-07-10T23:24:14Z</dcterms:modified>
</cp:coreProperties>
</file>