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307" r:id="rId10"/>
    <p:sldId id="265" r:id="rId11"/>
    <p:sldId id="266" r:id="rId12"/>
    <p:sldId id="264" r:id="rId13"/>
    <p:sldId id="325" r:id="rId14"/>
    <p:sldId id="267" r:id="rId15"/>
    <p:sldId id="268" r:id="rId16"/>
    <p:sldId id="308" r:id="rId17"/>
    <p:sldId id="309" r:id="rId18"/>
    <p:sldId id="311" r:id="rId19"/>
    <p:sldId id="312" r:id="rId20"/>
    <p:sldId id="313" r:id="rId21"/>
    <p:sldId id="310" r:id="rId22"/>
    <p:sldId id="314" r:id="rId23"/>
    <p:sldId id="317" r:id="rId24"/>
    <p:sldId id="269" r:id="rId25"/>
    <p:sldId id="270" r:id="rId26"/>
    <p:sldId id="315" r:id="rId27"/>
    <p:sldId id="316" r:id="rId28"/>
    <p:sldId id="318" r:id="rId29"/>
    <p:sldId id="319" r:id="rId30"/>
    <p:sldId id="320" r:id="rId31"/>
    <p:sldId id="321" r:id="rId32"/>
    <p:sldId id="322" r:id="rId33"/>
    <p:sldId id="323" r:id="rId34"/>
    <p:sldId id="32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325"/>
            <p14:sldId id="267"/>
            <p14:sldId id="268"/>
            <p14:sldId id="308"/>
            <p14:sldId id="309"/>
            <p14:sldId id="311"/>
            <p14:sldId id="312"/>
            <p14:sldId id="313"/>
            <p14:sldId id="310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02468F1-29EE-314A-7149-F9384EA898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499" y="6092102"/>
            <a:ext cx="833186" cy="7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</a:t>
            </a:r>
            <a:r>
              <a:rPr lang="en-US" dirty="0" err="1"/>
              <a:t>BeST</a:t>
            </a:r>
            <a:r>
              <a:rPr lang="en-US" dirty="0"/>
              <a:t>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E91933-683D-ECE3-B34F-34E2F6050B5A}"/>
              </a:ext>
            </a:extLst>
          </p:cNvPr>
          <p:cNvSpPr/>
          <p:nvPr/>
        </p:nvSpPr>
        <p:spPr>
          <a:xfrm>
            <a:off x="735724" y="5623034"/>
            <a:ext cx="7304690" cy="388882"/>
          </a:xfrm>
          <a:prstGeom prst="ellipse">
            <a:avLst/>
          </a:prstGeom>
          <a:solidFill>
            <a:srgbClr val="FFFF00">
              <a:alpha val="48235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some specific associations. But, we can test the overall effect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statistically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103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dummy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dummy coded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dummy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do SBP and DBP affect total cholesterol?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7C29E-4B3C-64AF-54AA-F9ADD92B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9" y="2002002"/>
            <a:ext cx="5237874" cy="42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(formula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4000" dirty="0"/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:r>
                  <a:rPr lang="en-US" sz="4000" dirty="0"/>
                  <a:t>value is only 5.1%.</a:t>
                </a:r>
                <a:endParaRPr lang="en-US" sz="45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&gt;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data=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Min      1Q  Median      3Q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-111.11  -41.81  -18.62   25.44  275.44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8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8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3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550" cy="4351338"/>
          </a:xfrm>
        </p:spPr>
        <p:txBody>
          <a:bodyPr/>
          <a:lstStyle/>
          <a:p>
            <a:r>
              <a:rPr lang="en-US" dirty="0"/>
              <a:t>Last session we discussed how to use a dichotomous/binary predictor</a:t>
            </a:r>
          </a:p>
          <a:p>
            <a:r>
              <a:rPr lang="en-US" dirty="0"/>
              <a:t>How could we use a regression approach with a multi-category predictor?</a:t>
            </a:r>
          </a:p>
          <a:p>
            <a:r>
              <a:rPr lang="en-US" dirty="0"/>
              <a:t>Example: is manufacturer associated with MPG? (We’ll only focus on 4 manufacturers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when all other X variables are held constant.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partial regression coefficients. The following terminology is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/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blipFill>
                <a:blip r:embed="rId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age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relationship between triglycerides and cholesterol, we might want to develop a model that provides the best “picture” of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appears that city MPG varies by manufacturer</a:t>
            </a:r>
          </a:p>
          <a:p>
            <a:r>
              <a:rPr lang="en-US" dirty="0"/>
              <a:t>Note: only a couple cars had 5 cylinders so let’s exclude them from further analysis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 – a multiplicative term between the two variables of interest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This allows the relationship between X and Y to vary based on the levels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take this approach?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is more elegant than stratifying the data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allows us to test specific hypotheses (e.g., the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Upon fitting our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So,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And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cylinders with a series of dummy variables (an extension to what we did with sex last session).</a:t>
            </a:r>
          </a:p>
          <a:p>
            <a:r>
              <a:rPr lang="en-US" dirty="0"/>
              <a:t>To do this, we must pick a reference group. The reference group is somewhat arbitrary, but the following considerations that should guide the choice of reference group:</a:t>
            </a:r>
          </a:p>
          <a:p>
            <a:pPr lvl="1"/>
            <a:r>
              <a:rPr lang="en-US" dirty="0"/>
              <a:t>The reference group should serve as a useful “baseline” comparison (e.g., a control group).</a:t>
            </a:r>
          </a:p>
          <a:p>
            <a:pPr lvl="1"/>
            <a:r>
              <a:rPr lang="en-US" dirty="0"/>
              <a:t>For clarity of interpretation, the control group should be well-defined and not a “catch-all” group (e.g., “other”).</a:t>
            </a:r>
          </a:p>
          <a:p>
            <a:pPr lvl="1"/>
            <a:r>
              <a:rPr lang="en-US" dirty="0"/>
              <a:t>The reference group should not have small sample size relative to other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dummy variables using “Dodge” as the reference group</a:t>
            </a:r>
          </a:p>
          <a:p>
            <a:r>
              <a:rPr lang="en-US" dirty="0"/>
              <a:t>For any variable with </a:t>
            </a:r>
            <a:r>
              <a:rPr lang="en-US" i="1" dirty="0"/>
              <a:t>k</a:t>
            </a:r>
            <a:r>
              <a:rPr lang="en-US" dirty="0"/>
              <a:t> categories, you will need to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85" t="-2800" b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Ford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Toyota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Volkswagen is different than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406</TotalTime>
  <Words>3517</Words>
  <Application>Microsoft Macintosh PowerPoint</Application>
  <PresentationFormat>Widescreen</PresentationFormat>
  <Paragraphs>455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Categorical Predictors</vt:lpstr>
      <vt:lpstr>Categorical Predictors</vt:lpstr>
      <vt:lpstr>Creating a Reference Group</vt:lpstr>
      <vt:lpstr>Creating Dummy Categories</vt:lpstr>
      <vt:lpstr>Creating Dummy Categories</vt:lpstr>
      <vt:lpstr>Creating Dummy Categories</vt:lpstr>
      <vt:lpstr>Dummy Categories in Regression</vt:lpstr>
      <vt:lpstr>Dummy Categories in Regression</vt:lpstr>
      <vt:lpstr>Overall F Test</vt:lpstr>
      <vt:lpstr>Factor Variables in R</vt:lpstr>
      <vt:lpstr>Notes on Categorical Predictors</vt:lpstr>
      <vt:lpstr>How do SBP and DBP affect total cholesterol?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39</cp:revision>
  <dcterms:created xsi:type="dcterms:W3CDTF">2021-06-19T17:44:50Z</dcterms:created>
  <dcterms:modified xsi:type="dcterms:W3CDTF">2023-06-29T05:59:30Z</dcterms:modified>
</cp:coreProperties>
</file>