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80" r:id="rId3"/>
    <p:sldId id="274" r:id="rId4"/>
    <p:sldId id="394" r:id="rId5"/>
    <p:sldId id="395" r:id="rId6"/>
    <p:sldId id="303" r:id="rId7"/>
    <p:sldId id="279" r:id="rId8"/>
    <p:sldId id="278" r:id="rId9"/>
    <p:sldId id="257" r:id="rId10"/>
    <p:sldId id="397" r:id="rId11"/>
    <p:sldId id="393" r:id="rId12"/>
    <p:sldId id="396" r:id="rId13"/>
    <p:sldId id="386" r:id="rId14"/>
    <p:sldId id="382" r:id="rId15"/>
    <p:sldId id="398" r:id="rId16"/>
    <p:sldId id="383" r:id="rId17"/>
    <p:sldId id="384" r:id="rId18"/>
    <p:sldId id="305" r:id="rId19"/>
    <p:sldId id="385" r:id="rId20"/>
    <p:sldId id="387" r:id="rId21"/>
    <p:sldId id="389" r:id="rId22"/>
    <p:sldId id="39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5493"/>
  </p:normalViewPr>
  <p:slideViewPr>
    <p:cSldViewPr snapToGrid="0" snapToObjects="1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591432-CBB7-384D-A97F-673ECC661E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9F6CE5-02D6-6D4F-AD45-7844B411CE1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7AE39-24BF-9046-BF66-BB2858E2304D}" type="datetimeFigureOut">
              <a:rPr lang="en-US" smtClean="0"/>
              <a:t>6/27/23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45E1F7-41DE-654A-918C-860256E539A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D8D32-797E-7941-8DCD-7AA2B43770C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FAACD-045F-6042-AD24-A0A2B32F3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37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99FF1-95D4-D041-9B30-B541100C8263}" type="datetimeFigureOut">
              <a:rPr lang="en-US" smtClean="0"/>
              <a:t>6/27/23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3E83E-9A6C-9447-A34F-6201EB18D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63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E70AC-F6EF-E14F-BD34-2D25429ECB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71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3E83E-9A6C-9447-A34F-6201EB18D5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20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Question: Is the mean blood pressure the same in smokers and non-smokers?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616E80-E664-EA4E-B57A-5EF7705637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01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E70AC-F6EF-E14F-BD34-2D25429ECB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2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p-value is defined as the probability under the null distribution of observing your test statistic (</a:t>
            </a:r>
            <a:r>
              <a:rPr lang="en-US" dirty="0" err="1"/>
              <a:t>T_observed</a:t>
            </a:r>
            <a:r>
              <a:rPr lang="en-US" dirty="0"/>
              <a:t>) or one more extreme.</a:t>
            </a:r>
          </a:p>
          <a:p>
            <a:endParaRPr lang="en-US" dirty="0"/>
          </a:p>
          <a:p>
            <a:r>
              <a:rPr lang="en-US" dirty="0"/>
              <a:t>If the </a:t>
            </a:r>
            <a:r>
              <a:rPr lang="en-US" dirty="0" err="1"/>
              <a:t>pvalue</a:t>
            </a:r>
            <a:r>
              <a:rPr lang="en-US" dirty="0"/>
              <a:t> from our 2-sample t-test is &lt; alpha, we reject</a:t>
            </a:r>
          </a:p>
          <a:p>
            <a:r>
              <a:rPr lang="en-US" dirty="0"/>
              <a:t>Otherwise if it is larger, we do not reject H0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E70AC-F6EF-E14F-BD34-2D25429ECB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28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E70AC-F6EF-E14F-BD34-2D25429ECB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18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3E83E-9A6C-9447-A34F-6201EB18D5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8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26BB7-C17D-364B-AFAE-2A13FAC244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LA’s BEST @USC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800001-2C82-E944-9063-7C8D26F589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Directors: Kim </a:t>
            </a:r>
            <a:r>
              <a:rPr lang="en-US" dirty="0" err="1"/>
              <a:t>Siegmund</a:t>
            </a:r>
            <a:r>
              <a:rPr lang="en-US" dirty="0"/>
              <a:t> and Juan Pablo </a:t>
            </a:r>
            <a:r>
              <a:rPr lang="en-US" dirty="0" err="1"/>
              <a:t>Lewinger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07487-2ADB-C84F-A552-0F18CD840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2AEF-EE20-9E4F-9CA2-B848711B4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D920-50E5-B643-B166-E8706BE99AD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CC1A90-0967-C84B-A715-B8EE33176B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454" y="180919"/>
            <a:ext cx="2585546" cy="258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753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8ACB8-DE30-2F4C-85D3-92382A52C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4D68B-CE47-2446-AFF5-29610007C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FAF80-99F0-444D-8B88-E60757E7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3ABFB-72E0-1044-BDDA-6B26155A2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D920-50E5-B643-B166-E8706BE9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43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206B3-D7D4-2543-BB50-711F9DAD8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892BE-4D4E-DC41-A491-3265E387F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0F8AF-156B-C44D-880F-2BE09F9E2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B2060-AD1C-DA4E-9554-762835BFB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704C1-6845-044B-BE32-E3337578A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D920-50E5-B643-B166-E8706BE9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49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CF072-FE07-6A4E-97CF-C1F6359D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CA002-15D7-8443-B81E-FDF75668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EA395-ADC2-EB44-A13A-A4B84AA4E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D920-50E5-B643-B166-E8706BE9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69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C0066B-3327-0049-A7E6-451D7F0C8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91FCA-1EEB-554C-8383-9E9579711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D920-50E5-B643-B166-E8706BE9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74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9F93E-C2EF-9542-812C-52B1B46EC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4ECF2-7F93-0644-BD57-CACB18444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E35E0-13BC-E24F-8623-922E05017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F125C-4D7E-014E-A1BB-DCC9AAD09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7D920-50E5-B643-B166-E8706BE99AD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black and red text&#10;&#10;Description automatically generated with low confidence">
            <a:extLst>
              <a:ext uri="{FF2B5EF4-FFF2-40B4-BE49-F238E27FC236}">
                <a16:creationId xmlns:a16="http://schemas.microsoft.com/office/drawing/2014/main" id="{8D7A7A9D-D9CE-8E23-D652-17AA7C7E995D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8377" y="6030308"/>
            <a:ext cx="885827" cy="77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92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Relationship Id="rId5" Type="http://schemas.openxmlformats.org/officeDocument/2006/relationships/image" Target="../media/image140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Relationship Id="rId4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0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6" Type="http://schemas.openxmlformats.org/officeDocument/2006/relationships/image" Target="../media/image50.png"/><Relationship Id="rId5" Type="http://schemas.openxmlformats.org/officeDocument/2006/relationships/image" Target="../media/image3.tiff"/><Relationship Id="rId4" Type="http://schemas.openxmlformats.org/officeDocument/2006/relationships/image" Target="../media/image12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.png"/><Relationship Id="rId4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A8446-4BC8-0645-862D-31817EEC12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4C5722-7060-8F42-B407-A196418D1D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Kim </a:t>
            </a:r>
            <a:r>
              <a:rPr lang="en-US" dirty="0" err="1"/>
              <a:t>Siegmund</a:t>
            </a:r>
            <a:endParaRPr lang="en-US" dirty="0"/>
          </a:p>
          <a:p>
            <a:r>
              <a:rPr lang="en-US" dirty="0" err="1"/>
              <a:t>kims@usc.edu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219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9FBD3-8177-EB01-DBF8-C62914BC6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there is no difference (H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pic>
        <p:nvPicPr>
          <p:cNvPr id="4" name="Picture 2" descr="Image result for normal curve">
            <a:extLst>
              <a:ext uri="{FF2B5EF4-FFF2-40B4-BE49-F238E27FC236}">
                <a16:creationId xmlns:a16="http://schemas.microsoft.com/office/drawing/2014/main" id="{DCA0C984-D4A8-DEC7-CAED-956E3ECD8E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0" t="3211" r="12401" b="6890"/>
          <a:stretch/>
        </p:blipFill>
        <p:spPr bwMode="auto">
          <a:xfrm>
            <a:off x="2158164" y="2318349"/>
            <a:ext cx="7692971" cy="3557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B3C623-9D83-4603-88BB-7A8A8557EDDF}"/>
                  </a:ext>
                </a:extLst>
              </p:cNvPr>
              <p:cNvSpPr txBox="1"/>
              <p:nvPr/>
            </p:nvSpPr>
            <p:spPr>
              <a:xfrm>
                <a:off x="1568958" y="2609469"/>
                <a:ext cx="2695610" cy="560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~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B3C623-9D83-4603-88BB-7A8A8557E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958" y="2609469"/>
                <a:ext cx="2695610" cy="560218"/>
              </a:xfrm>
              <a:prstGeom prst="rect">
                <a:avLst/>
              </a:prstGeom>
              <a:blipFill>
                <a:blip r:embed="rId3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B459BF7-551B-EF93-5D2F-772AF8C22E6B}"/>
              </a:ext>
            </a:extLst>
          </p:cNvPr>
          <p:cNvSpPr txBox="1"/>
          <p:nvPr/>
        </p:nvSpPr>
        <p:spPr>
          <a:xfrm>
            <a:off x="8127810" y="3169687"/>
            <a:ext cx="33248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Bell-shaped curve</a:t>
            </a:r>
          </a:p>
          <a:p>
            <a:r>
              <a:rPr lang="en-US" dirty="0"/>
              <a:t>Area under the curve = 1</a:t>
            </a:r>
          </a:p>
          <a:p>
            <a:r>
              <a:rPr lang="en-US" dirty="0"/>
              <a:t>‘fatter tails’ than the Normal Dist.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8D6627-AD0C-8F05-7D53-C9C24B1BA56E}"/>
              </a:ext>
            </a:extLst>
          </p:cNvPr>
          <p:cNvSpPr txBox="1"/>
          <p:nvPr/>
        </p:nvSpPr>
        <p:spPr>
          <a:xfrm>
            <a:off x="5818698" y="56907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91991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62191CD-40F5-6F41-816E-CA463860DF47}"/>
              </a:ext>
            </a:extLst>
          </p:cNvPr>
          <p:cNvGrpSpPr/>
          <p:nvPr/>
        </p:nvGrpSpPr>
        <p:grpSpPr>
          <a:xfrm>
            <a:off x="1767474" y="1505875"/>
            <a:ext cx="7093833" cy="3294238"/>
            <a:chOff x="3083718" y="3190876"/>
            <a:chExt cx="2976563" cy="1458972"/>
          </a:xfrm>
        </p:grpSpPr>
        <p:pic>
          <p:nvPicPr>
            <p:cNvPr id="3" name="Picture 21">
              <a:extLst>
                <a:ext uri="{FF2B5EF4-FFF2-40B4-BE49-F238E27FC236}">
                  <a16:creationId xmlns:a16="http://schemas.microsoft.com/office/drawing/2014/main" id="{683FB009-DE0A-794F-96FF-E35DBB3E75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3718" y="3190876"/>
              <a:ext cx="2976563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91DF44A-23C8-9745-9AFA-2FAA5D62D3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64918" y="3972075"/>
              <a:ext cx="280674" cy="4380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EF18D03-D7D9-424F-986C-F1B033E463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45718" y="3894062"/>
              <a:ext cx="1499874" cy="51601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20">
              <a:extLst>
                <a:ext uri="{FF2B5EF4-FFF2-40B4-BE49-F238E27FC236}">
                  <a16:creationId xmlns:a16="http://schemas.microsoft.com/office/drawing/2014/main" id="{CF55EFAB-1AF6-1A42-B0B5-802BF6861D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6318" y="4486276"/>
              <a:ext cx="457200" cy="163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dirty="0" err="1">
                  <a:latin typeface="Arial" panose="020B0604020202020204" pitchFamily="34" charset="0"/>
                </a:rPr>
                <a:t>T</a:t>
              </a:r>
              <a:r>
                <a:rPr lang="en-US" altLang="en-US" sz="1800" b="1" baseline="-25000" dirty="0" err="1">
                  <a:latin typeface="Arial" panose="020B0604020202020204" pitchFamily="34" charset="0"/>
                </a:rPr>
                <a:t>observed</a:t>
              </a:r>
              <a:endParaRPr lang="en-US" altLang="en-US" sz="1800" b="1" dirty="0"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E2CE1D-33EE-424A-BEC1-2354257679AC}"/>
                  </a:ext>
                </a:extLst>
              </p:cNvPr>
              <p:cNvSpPr txBox="1"/>
              <p:nvPr/>
            </p:nvSpPr>
            <p:spPr>
              <a:xfrm>
                <a:off x="2910495" y="5051517"/>
                <a:ext cx="244733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u="sng" dirty="0">
                    <a:cs typeface="Arial" panose="020B0604020202020204" pitchFamily="34" charset="0"/>
                  </a:rPr>
                  <a:t>Result</a:t>
                </a:r>
                <a:r>
                  <a:rPr lang="en-US" sz="2200" dirty="0">
                    <a:cs typeface="Arial" panose="020B0604020202020204" pitchFamily="34" charset="0"/>
                  </a:rPr>
                  <a:t>	</a:t>
                </a:r>
                <a:endParaRPr lang="en-US" sz="2200" b="1" u="sng" dirty="0">
                  <a:cs typeface="Arial" panose="020B0604020202020204" pitchFamily="34" charset="0"/>
                </a:endParaRPr>
              </a:p>
              <a:p>
                <a:r>
                  <a:rPr lang="en-US" sz="2200" dirty="0">
                    <a:cs typeface="Arial" panose="020B0604020202020204" pitchFamily="34" charset="0"/>
                  </a:rPr>
                  <a:t> p &lt;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r>
                  <a:rPr lang="en-US" altLang="en-US" sz="2200" dirty="0">
                    <a:sym typeface="Symbol" pitchFamily="2" charset="2"/>
                  </a:rPr>
                  <a:t>		</a:t>
                </a:r>
              </a:p>
              <a:p>
                <a:r>
                  <a:rPr lang="en-US" sz="2200" dirty="0">
                    <a:cs typeface="Arial" panose="020B0604020202020204" pitchFamily="34" charset="0"/>
                  </a:rPr>
                  <a:t>otherwise</a:t>
                </a:r>
                <a:endParaRPr lang="en-US" altLang="en-US" sz="2200" i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E2CE1D-33EE-424A-BEC1-235425767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495" y="5051517"/>
                <a:ext cx="2447330" cy="1107996"/>
              </a:xfrm>
              <a:prstGeom prst="rect">
                <a:avLst/>
              </a:prstGeom>
              <a:blipFill>
                <a:blip r:embed="rId5"/>
                <a:stretch>
                  <a:fillRect l="-2577" t="-3409" b="-10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21">
            <a:extLst>
              <a:ext uri="{FF2B5EF4-FFF2-40B4-BE49-F238E27FC236}">
                <a16:creationId xmlns:a16="http://schemas.microsoft.com/office/drawing/2014/main" id="{40E1C52C-5AFA-CB4F-8F90-18EA42938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4019" y="2275039"/>
            <a:ext cx="3550191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Distribution of T under H</a:t>
            </a:r>
            <a:r>
              <a:rPr lang="en-US" altLang="en-US" sz="1800" b="1" baseline="-250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B6DFA6-77E5-D44F-8959-F948A8A69F36}"/>
              </a:ext>
            </a:extLst>
          </p:cNvPr>
          <p:cNvSpPr txBox="1"/>
          <p:nvPr/>
        </p:nvSpPr>
        <p:spPr>
          <a:xfrm>
            <a:off x="764505" y="431673"/>
            <a:ext cx="842235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eaLnBrk="1" hangingPunct="1">
              <a:buFont typeface="Arial" panose="020B0604020202020204" pitchFamily="34" charset="0"/>
              <a:buNone/>
              <a:defRPr/>
            </a:pPr>
            <a:r>
              <a:rPr lang="en-US" altLang="en-US" sz="3200" dirty="0">
                <a:cs typeface="Arial" panose="020B0604020202020204" pitchFamily="34" charset="0"/>
              </a:rPr>
              <a:t>Convert the test statistic </a:t>
            </a:r>
            <a:r>
              <a:rPr lang="en-US" altLang="en-US" sz="3200" dirty="0" err="1">
                <a:cs typeface="Arial" panose="020B0604020202020204" pitchFamily="34" charset="0"/>
              </a:rPr>
              <a:t>T</a:t>
            </a:r>
            <a:r>
              <a:rPr lang="en-US" altLang="en-US" sz="3200" baseline="-25000" dirty="0" err="1">
                <a:cs typeface="Arial" panose="020B0604020202020204" pitchFamily="34" charset="0"/>
              </a:rPr>
              <a:t>observed</a:t>
            </a:r>
            <a:r>
              <a:rPr lang="en-US" altLang="en-US" sz="3200" dirty="0">
                <a:cs typeface="Arial" panose="020B0604020202020204" pitchFamily="34" charset="0"/>
              </a:rPr>
              <a:t> to a </a:t>
            </a:r>
            <a:r>
              <a:rPr lang="en-US" altLang="en-US" sz="3200" dirty="0">
                <a:solidFill>
                  <a:srgbClr val="0070C0"/>
                </a:solidFill>
                <a:cs typeface="Arial" panose="020B0604020202020204" pitchFamily="34" charset="0"/>
              </a:rPr>
              <a:t>P-value</a:t>
            </a:r>
            <a:endParaRPr lang="en-US" altLang="en-US" sz="2400" dirty="0">
              <a:cs typeface="Arial" panose="020B0604020202020204" pitchFamily="34" charset="0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F750B3-9E42-3E49-A96B-FA853CC2D0D9}"/>
              </a:ext>
            </a:extLst>
          </p:cNvPr>
          <p:cNvSpPr txBox="1"/>
          <p:nvPr/>
        </p:nvSpPr>
        <p:spPr>
          <a:xfrm>
            <a:off x="7270865" y="2361817"/>
            <a:ext cx="4572078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en-US" sz="2800" b="1" dirty="0">
                <a:latin typeface="Arial" panose="020B0604020202020204" pitchFamily="34" charset="0"/>
              </a:rPr>
              <a:t>P-value </a:t>
            </a:r>
            <a:r>
              <a:rPr lang="en-US" altLang="en-US" sz="2800" dirty="0"/>
              <a:t>= the probability under H</a:t>
            </a:r>
            <a:r>
              <a:rPr lang="en-US" altLang="en-US" sz="2800" baseline="-25000" dirty="0"/>
              <a:t>O</a:t>
            </a:r>
            <a:r>
              <a:rPr lang="en-US" altLang="en-US" sz="2800" dirty="0"/>
              <a:t> of obtaining a value of T as or more extreme than its observed value</a:t>
            </a:r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DEEE0E-EF7F-804D-9615-F39B17964534}"/>
              </a:ext>
            </a:extLst>
          </p:cNvPr>
          <p:cNvSpPr txBox="1"/>
          <p:nvPr/>
        </p:nvSpPr>
        <p:spPr>
          <a:xfrm>
            <a:off x="6256139" y="5010450"/>
            <a:ext cx="49452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cs typeface="Arial" panose="020B0604020202020204" pitchFamily="34" charset="0"/>
              </a:rPr>
              <a:t>Conclusion</a:t>
            </a:r>
          </a:p>
          <a:p>
            <a:r>
              <a:rPr lang="en-US" altLang="en-US" sz="2200" dirty="0">
                <a:sym typeface="Symbol" pitchFamily="2" charset="2"/>
              </a:rPr>
              <a:t>reject H</a:t>
            </a:r>
            <a:r>
              <a:rPr lang="en-US" altLang="en-US" sz="2200" baseline="-25000" dirty="0">
                <a:sym typeface="Symbol" pitchFamily="2" charset="2"/>
              </a:rPr>
              <a:t>0</a:t>
            </a:r>
            <a:r>
              <a:rPr lang="en-US" altLang="en-US" sz="2200" dirty="0">
                <a:sym typeface="Symbol" pitchFamily="2" charset="2"/>
              </a:rPr>
              <a:t>       	   (</a:t>
            </a:r>
            <a:r>
              <a:rPr lang="en-US" altLang="en-US" sz="2200" i="1" dirty="0">
                <a:sym typeface="Symbol" pitchFamily="2" charset="2"/>
              </a:rPr>
              <a:t>statistically significant)</a:t>
            </a:r>
          </a:p>
          <a:p>
            <a:r>
              <a:rPr lang="en-US" altLang="en-US" sz="2200" dirty="0">
                <a:sym typeface="Symbol" pitchFamily="2" charset="2"/>
              </a:rPr>
              <a:t>do not reject H</a:t>
            </a:r>
            <a:r>
              <a:rPr lang="en-US" altLang="en-US" sz="2200" baseline="-25000" dirty="0">
                <a:sym typeface="Symbol" pitchFamily="2" charset="2"/>
              </a:rPr>
              <a:t>0</a:t>
            </a:r>
            <a:r>
              <a:rPr lang="en-US" altLang="en-US" sz="2200" dirty="0">
                <a:sym typeface="Symbol" pitchFamily="2" charset="2"/>
              </a:rPr>
              <a:t>     (</a:t>
            </a:r>
            <a:r>
              <a:rPr lang="en-US" altLang="en-US" sz="2200" i="1" dirty="0">
                <a:sym typeface="Symbol" pitchFamily="2" charset="2"/>
              </a:rPr>
              <a:t>null)</a:t>
            </a:r>
            <a:endParaRPr lang="en-US" altLang="en-US" sz="2200" i="1" dirty="0"/>
          </a:p>
          <a:p>
            <a:endParaRPr lang="en-US" altLang="en-US" sz="2200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169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991"/>
    </mc:Choice>
    <mc:Fallback xmlns="">
      <p:transition spd="slow" advTm="439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62191CD-40F5-6F41-816E-CA463860DF47}"/>
              </a:ext>
            </a:extLst>
          </p:cNvPr>
          <p:cNvGrpSpPr/>
          <p:nvPr/>
        </p:nvGrpSpPr>
        <p:grpSpPr>
          <a:xfrm>
            <a:off x="1767474" y="1505875"/>
            <a:ext cx="7093833" cy="3294238"/>
            <a:chOff x="3083718" y="3190876"/>
            <a:chExt cx="2976563" cy="1458972"/>
          </a:xfrm>
        </p:grpSpPr>
        <p:pic>
          <p:nvPicPr>
            <p:cNvPr id="3" name="Picture 21">
              <a:extLst>
                <a:ext uri="{FF2B5EF4-FFF2-40B4-BE49-F238E27FC236}">
                  <a16:creationId xmlns:a16="http://schemas.microsoft.com/office/drawing/2014/main" id="{683FB009-DE0A-794F-96FF-E35DBB3E75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3718" y="3190876"/>
              <a:ext cx="2976563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91DF44A-23C8-9745-9AFA-2FAA5D62D3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64918" y="3972075"/>
              <a:ext cx="280674" cy="4380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EF18D03-D7D9-424F-986C-F1B033E463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45718" y="3894062"/>
              <a:ext cx="1499874" cy="51601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20">
              <a:extLst>
                <a:ext uri="{FF2B5EF4-FFF2-40B4-BE49-F238E27FC236}">
                  <a16:creationId xmlns:a16="http://schemas.microsoft.com/office/drawing/2014/main" id="{CF55EFAB-1AF6-1A42-B0B5-802BF6861D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6318" y="4486276"/>
              <a:ext cx="457200" cy="163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dirty="0" err="1">
                  <a:latin typeface="Arial" panose="020B0604020202020204" pitchFamily="34" charset="0"/>
                </a:rPr>
                <a:t>T</a:t>
              </a:r>
              <a:r>
                <a:rPr lang="en-US" altLang="en-US" sz="1800" b="1" baseline="-25000" dirty="0" err="1">
                  <a:latin typeface="Arial" panose="020B0604020202020204" pitchFamily="34" charset="0"/>
                </a:rPr>
                <a:t>observed</a:t>
              </a:r>
              <a:endParaRPr lang="en-US" altLang="en-US" sz="1800" b="1" dirty="0"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E2CE1D-33EE-424A-BEC1-2354257679AC}"/>
                  </a:ext>
                </a:extLst>
              </p:cNvPr>
              <p:cNvSpPr txBox="1"/>
              <p:nvPr/>
            </p:nvSpPr>
            <p:spPr>
              <a:xfrm>
                <a:off x="2910495" y="5051517"/>
                <a:ext cx="244733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u="sng" dirty="0">
                    <a:cs typeface="Arial" panose="020B0604020202020204" pitchFamily="34" charset="0"/>
                  </a:rPr>
                  <a:t>Result</a:t>
                </a:r>
                <a:r>
                  <a:rPr lang="en-US" sz="2200" dirty="0">
                    <a:cs typeface="Arial" panose="020B0604020202020204" pitchFamily="34" charset="0"/>
                  </a:rPr>
                  <a:t>	</a:t>
                </a:r>
                <a:endParaRPr lang="en-US" sz="2200" b="1" u="sng" dirty="0">
                  <a:cs typeface="Arial" panose="020B0604020202020204" pitchFamily="34" charset="0"/>
                </a:endParaRPr>
              </a:p>
              <a:p>
                <a:r>
                  <a:rPr lang="en-US" sz="2200" dirty="0">
                    <a:cs typeface="Arial" panose="020B0604020202020204" pitchFamily="34" charset="0"/>
                  </a:rPr>
                  <a:t> p &lt;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0.05</m:t>
                    </m:r>
                  </m:oMath>
                </a14:m>
                <a:r>
                  <a:rPr lang="en-US" altLang="en-US" sz="2200" dirty="0">
                    <a:sym typeface="Symbol" pitchFamily="2" charset="2"/>
                  </a:rPr>
                  <a:t>	</a:t>
                </a:r>
              </a:p>
              <a:p>
                <a:r>
                  <a:rPr lang="en-US" sz="2200" dirty="0">
                    <a:cs typeface="Arial" panose="020B0604020202020204" pitchFamily="34" charset="0"/>
                  </a:rPr>
                  <a:t>otherwise</a:t>
                </a:r>
                <a:endParaRPr lang="en-US" altLang="en-US" sz="2200" i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E2CE1D-33EE-424A-BEC1-235425767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495" y="5051517"/>
                <a:ext cx="2447330" cy="1107996"/>
              </a:xfrm>
              <a:prstGeom prst="rect">
                <a:avLst/>
              </a:prstGeom>
              <a:blipFill>
                <a:blip r:embed="rId5"/>
                <a:stretch>
                  <a:fillRect l="-2577" t="-3409" b="-10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21">
            <a:extLst>
              <a:ext uri="{FF2B5EF4-FFF2-40B4-BE49-F238E27FC236}">
                <a16:creationId xmlns:a16="http://schemas.microsoft.com/office/drawing/2014/main" id="{40E1C52C-5AFA-CB4F-8F90-18EA42938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4019" y="2275039"/>
            <a:ext cx="3550191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Distribution of T under H</a:t>
            </a:r>
            <a:r>
              <a:rPr lang="en-US" altLang="en-US" sz="1800" b="1" baseline="-250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DEEE0E-EF7F-804D-9615-F39B17964534}"/>
              </a:ext>
            </a:extLst>
          </p:cNvPr>
          <p:cNvSpPr txBox="1"/>
          <p:nvPr/>
        </p:nvSpPr>
        <p:spPr>
          <a:xfrm>
            <a:off x="6256139" y="5010450"/>
            <a:ext cx="49452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cs typeface="Arial" panose="020B0604020202020204" pitchFamily="34" charset="0"/>
              </a:rPr>
              <a:t>Conclusion</a:t>
            </a:r>
          </a:p>
          <a:p>
            <a:r>
              <a:rPr lang="en-US" altLang="en-US" sz="2200" dirty="0">
                <a:sym typeface="Symbol" pitchFamily="2" charset="2"/>
              </a:rPr>
              <a:t>reject H</a:t>
            </a:r>
            <a:r>
              <a:rPr lang="en-US" altLang="en-US" sz="2200" baseline="-25000" dirty="0">
                <a:sym typeface="Symbol" pitchFamily="2" charset="2"/>
              </a:rPr>
              <a:t>0</a:t>
            </a:r>
            <a:r>
              <a:rPr lang="en-US" altLang="en-US" sz="2200" dirty="0">
                <a:sym typeface="Symbol" pitchFamily="2" charset="2"/>
              </a:rPr>
              <a:t>       	   (</a:t>
            </a:r>
            <a:r>
              <a:rPr lang="en-US" altLang="en-US" sz="2200" i="1" dirty="0">
                <a:sym typeface="Symbol" pitchFamily="2" charset="2"/>
              </a:rPr>
              <a:t>statistically significant)</a:t>
            </a:r>
          </a:p>
          <a:p>
            <a:r>
              <a:rPr lang="en-US" altLang="en-US" sz="2200" dirty="0">
                <a:sym typeface="Symbol" pitchFamily="2" charset="2"/>
              </a:rPr>
              <a:t>do not reject H</a:t>
            </a:r>
            <a:r>
              <a:rPr lang="en-US" altLang="en-US" sz="2200" baseline="-25000" dirty="0">
                <a:sym typeface="Symbol" pitchFamily="2" charset="2"/>
              </a:rPr>
              <a:t>0</a:t>
            </a:r>
            <a:r>
              <a:rPr lang="en-US" altLang="en-US" sz="2200" dirty="0">
                <a:sym typeface="Symbol" pitchFamily="2" charset="2"/>
              </a:rPr>
              <a:t>     (</a:t>
            </a:r>
            <a:r>
              <a:rPr lang="en-US" altLang="en-US" sz="2200" i="1" dirty="0">
                <a:sym typeface="Symbol" pitchFamily="2" charset="2"/>
              </a:rPr>
              <a:t>null)</a:t>
            </a:r>
            <a:endParaRPr lang="en-US" altLang="en-US" sz="2200" i="1" dirty="0"/>
          </a:p>
          <a:p>
            <a:endParaRPr lang="en-US" altLang="en-US" sz="22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A70000-7334-9088-693A-69B42409FC67}"/>
                  </a:ext>
                </a:extLst>
              </p:cNvPr>
              <p:cNvSpPr txBox="1"/>
              <p:nvPr/>
            </p:nvSpPr>
            <p:spPr>
              <a:xfrm>
                <a:off x="764505" y="431673"/>
                <a:ext cx="2504081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14350" indent="-514350">
                  <a:defRPr/>
                </a:pPr>
                <a:r>
                  <a:rPr lang="en-US" altLang="en-US" sz="2800" dirty="0">
                    <a:cs typeface="Arial" panose="020B0604020202020204" pitchFamily="34" charset="0"/>
                  </a:rPr>
                  <a:t>Set </a:t>
                </a:r>
                <a14:m>
                  <m:oMath xmlns:m="http://schemas.openxmlformats.org/officeDocument/2006/math">
                    <m:r>
                      <a:rPr lang="en-US" alt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r>
                  <a:rPr lang="en-US" altLang="en-US" sz="2800" dirty="0">
                    <a:cs typeface="Arial" panose="020B0604020202020204" pitchFamily="34" charset="0"/>
                  </a:rPr>
                  <a:t> = 0.05</a:t>
                </a:r>
                <a:endParaRPr lang="en-US" altLang="en-US" sz="2000" dirty="0">
                  <a:cs typeface="Arial" panose="020B0604020202020204" pitchFamily="34" charset="0"/>
                </a:endParaRPr>
              </a:p>
              <a:p>
                <a:pPr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A70000-7334-9088-693A-69B42409F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505" y="431673"/>
                <a:ext cx="2504081" cy="800219"/>
              </a:xfrm>
              <a:prstGeom prst="rect">
                <a:avLst/>
              </a:prstGeom>
              <a:blipFill>
                <a:blip r:embed="rId6"/>
                <a:stretch>
                  <a:fillRect l="-5556" t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20">
            <a:extLst>
              <a:ext uri="{FF2B5EF4-FFF2-40B4-BE49-F238E27FC236}">
                <a16:creationId xmlns:a16="http://schemas.microsoft.com/office/drawing/2014/main" id="{2733563D-53DE-4E27-E21E-47F5989E7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5254" y="2720086"/>
            <a:ext cx="18874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P-value = 0.08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741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991"/>
    </mc:Choice>
    <mc:Fallback xmlns="">
      <p:transition spd="slow" advTm="439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6EE2C-9252-FA47-A036-DDA9D7739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on Parkinson’s Disease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C8809-0902-1045-8A17-6E443BF63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8620"/>
            <a:ext cx="10515600" cy="4351338"/>
          </a:xfrm>
        </p:spPr>
        <p:txBody>
          <a:bodyPr/>
          <a:lstStyle/>
          <a:p>
            <a:r>
              <a:rPr lang="en-US" dirty="0"/>
              <a:t>Having a history of head trauma (p=0.005), high blood pressure (p= 0.01), or exposure to agricultural pesticides (p=0.04) is related to 25-60% higher risk of PD.</a:t>
            </a:r>
          </a:p>
          <a:p>
            <a:r>
              <a:rPr lang="en-US" dirty="0"/>
              <a:t> Surprisingly, current cigarette smokers were at 40% lower risk of PD as compared to non-smokers (p=0.02).</a:t>
            </a:r>
          </a:p>
          <a:p>
            <a:r>
              <a:rPr lang="en-US" dirty="0"/>
              <a:t>And non-smokers exposed to second-hand smoke had 12% lower PD risk as compared to non-smokers without exposure to second-hand smoke, but this association was not formally statistically significant (p=0.07).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355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B5E62-452C-104D-B63C-93E9C8831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and negative test 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5C921-B967-3E43-8749-081C9DFC8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75" y="1815114"/>
            <a:ext cx="11006960" cy="4351338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Recall the following:</a:t>
            </a:r>
            <a:r>
              <a:rPr lang="en-US" dirty="0"/>
              <a:t>		</a:t>
            </a:r>
            <a:endParaRPr lang="en-US" u="sng" dirty="0"/>
          </a:p>
          <a:p>
            <a:r>
              <a:rPr lang="en-US" dirty="0"/>
              <a:t>Null hypothesis (H</a:t>
            </a:r>
            <a:r>
              <a:rPr lang="en-US" baseline="-25000" dirty="0"/>
              <a:t>0</a:t>
            </a:r>
            <a:r>
              <a:rPr lang="en-US" dirty="0"/>
              <a:t>) 			we want to disprove this</a:t>
            </a:r>
          </a:p>
          <a:p>
            <a:r>
              <a:rPr lang="en-US" dirty="0"/>
              <a:t>Alternative Hypothesis (H</a:t>
            </a:r>
            <a:r>
              <a:rPr lang="en-US" baseline="-25000" dirty="0"/>
              <a:t>A</a:t>
            </a:r>
            <a:r>
              <a:rPr lang="en-US" dirty="0"/>
              <a:t>)		we want to conclude this</a:t>
            </a:r>
            <a:endParaRPr lang="en-US" baseline="-25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Reject H</a:t>
            </a:r>
            <a:r>
              <a:rPr lang="en-US" baseline="-25000" dirty="0"/>
              <a:t>0</a:t>
            </a:r>
            <a:r>
              <a:rPr lang="en-US" dirty="0"/>
              <a:t> 		</a:t>
            </a:r>
            <a:r>
              <a:rPr lang="en-US" i="1" dirty="0"/>
              <a:t>positive</a:t>
            </a:r>
            <a:r>
              <a:rPr lang="en-US" dirty="0"/>
              <a:t> test          (want to conclude this)</a:t>
            </a:r>
          </a:p>
          <a:p>
            <a:pPr marL="0" indent="0">
              <a:buNone/>
            </a:pPr>
            <a:r>
              <a:rPr lang="en-US" dirty="0"/>
              <a:t>	Do not reject H</a:t>
            </a:r>
            <a:r>
              <a:rPr lang="en-US" baseline="-25000" dirty="0"/>
              <a:t>0		</a:t>
            </a:r>
            <a:r>
              <a:rPr lang="en-US" i="1" dirty="0"/>
              <a:t>negative</a:t>
            </a:r>
            <a:r>
              <a:rPr lang="en-US" dirty="0"/>
              <a:t> test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DED8B034-50A6-1B44-9D9B-EF05B9EE383C}"/>
              </a:ext>
            </a:extLst>
          </p:cNvPr>
          <p:cNvSpPr/>
          <p:nvPr/>
        </p:nvSpPr>
        <p:spPr>
          <a:xfrm>
            <a:off x="4420977" y="3840548"/>
            <a:ext cx="653013" cy="484632"/>
          </a:xfrm>
          <a:prstGeom prst="rightArrow">
            <a:avLst>
              <a:gd name="adj1" fmla="val 34702"/>
              <a:gd name="adj2" fmla="val 525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FB47CEAF-A03E-A34C-8C57-93979D9124D0}"/>
              </a:ext>
            </a:extLst>
          </p:cNvPr>
          <p:cNvSpPr/>
          <p:nvPr/>
        </p:nvSpPr>
        <p:spPr>
          <a:xfrm>
            <a:off x="4420977" y="4421030"/>
            <a:ext cx="653013" cy="484632"/>
          </a:xfrm>
          <a:prstGeom prst="rightArrow">
            <a:avLst>
              <a:gd name="adj1" fmla="val 34702"/>
              <a:gd name="adj2" fmla="val 525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4EEB73-890D-DE4A-B19A-466AEA646640}"/>
              </a:ext>
            </a:extLst>
          </p:cNvPr>
          <p:cNvSpPr txBox="1"/>
          <p:nvPr/>
        </p:nvSpPr>
        <p:spPr>
          <a:xfrm>
            <a:off x="2310059" y="5702364"/>
            <a:ext cx="7655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BUT there is always a chance we draw the wrong conclusion</a:t>
            </a:r>
          </a:p>
        </p:txBody>
      </p:sp>
    </p:spTree>
    <p:extLst>
      <p:ext uri="{BB962C8B-B14F-4D97-AF65-F5344CB8AC3E}">
        <p14:creationId xmlns:p14="http://schemas.microsoft.com/office/powerpoint/2010/main" val="46312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" grpId="0" animBg="1"/>
      <p:bldP spid="5" grpId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BD96B76-4EB9-7047-46CD-A65D2C55F69B}"/>
              </a:ext>
            </a:extLst>
          </p:cNvPr>
          <p:cNvSpPr/>
          <p:nvPr/>
        </p:nvSpPr>
        <p:spPr>
          <a:xfrm>
            <a:off x="6109199" y="2938347"/>
            <a:ext cx="1245475" cy="1053159"/>
          </a:xfrm>
          <a:prstGeom prst="rect">
            <a:avLst/>
          </a:prstGeom>
          <a:solidFill>
            <a:schemeClr val="accent2">
              <a:lumMod val="20000"/>
              <a:lumOff val="80000"/>
              <a:alpha val="36471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F52EEC-5822-1461-D7B9-CE6C57895898}"/>
              </a:ext>
            </a:extLst>
          </p:cNvPr>
          <p:cNvSpPr/>
          <p:nvPr/>
        </p:nvSpPr>
        <p:spPr>
          <a:xfrm>
            <a:off x="4613494" y="4263810"/>
            <a:ext cx="1245475" cy="1053159"/>
          </a:xfrm>
          <a:prstGeom prst="rect">
            <a:avLst/>
          </a:prstGeom>
          <a:solidFill>
            <a:schemeClr val="accent2">
              <a:lumMod val="20000"/>
              <a:lumOff val="80000"/>
              <a:alpha val="36471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A30EB4-5DAE-98FE-3AA9-A71AFCE111D5}"/>
              </a:ext>
            </a:extLst>
          </p:cNvPr>
          <p:cNvSpPr/>
          <p:nvPr/>
        </p:nvSpPr>
        <p:spPr>
          <a:xfrm>
            <a:off x="6078203" y="4204259"/>
            <a:ext cx="1245475" cy="1053159"/>
          </a:xfrm>
          <a:prstGeom prst="rect">
            <a:avLst/>
          </a:prstGeom>
          <a:solidFill>
            <a:srgbClr val="E2F0D9">
              <a:alpha val="36471"/>
            </a:srgb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B0CE91-370E-E0DD-AEAF-FD787ED9F36A}"/>
              </a:ext>
            </a:extLst>
          </p:cNvPr>
          <p:cNvSpPr/>
          <p:nvPr/>
        </p:nvSpPr>
        <p:spPr>
          <a:xfrm>
            <a:off x="4615550" y="2931903"/>
            <a:ext cx="1245475" cy="1053159"/>
          </a:xfrm>
          <a:prstGeom prst="rect">
            <a:avLst/>
          </a:prstGeom>
          <a:solidFill>
            <a:srgbClr val="E2F0D9">
              <a:alpha val="36471"/>
            </a:srgb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4A8189-4C96-9245-AAA0-8820617C3724}"/>
              </a:ext>
            </a:extLst>
          </p:cNvPr>
          <p:cNvSpPr/>
          <p:nvPr/>
        </p:nvSpPr>
        <p:spPr>
          <a:xfrm>
            <a:off x="6142739" y="4240190"/>
            <a:ext cx="1245476" cy="7958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78FC95E-0A40-A248-9616-CC0F7186F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2230" y="2817226"/>
            <a:ext cx="2971800" cy="2590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24A20D44-298C-B14E-9578-68447D44E52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70030" y="2817226"/>
            <a:ext cx="0" cy="259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DF7D55-F65A-2641-B9FA-0361BE488A7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2230" y="4112626"/>
            <a:ext cx="297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0">
            <a:extLst>
              <a:ext uri="{FF2B5EF4-FFF2-40B4-BE49-F238E27FC236}">
                <a16:creationId xmlns:a16="http://schemas.microsoft.com/office/drawing/2014/main" id="{67EFEAE7-A9CC-F542-9AE7-410A0B9A1F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03030" y="2817226"/>
            <a:ext cx="1219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>
            <a:extLst>
              <a:ext uri="{FF2B5EF4-FFF2-40B4-BE49-F238E27FC236}">
                <a16:creationId xmlns:a16="http://schemas.microsoft.com/office/drawing/2014/main" id="{C1D224B5-8602-4D42-8622-690859997D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22230" y="2436226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950EC685-03A6-D84E-86D1-76DFBB672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2432" y="2091667"/>
            <a:ext cx="12634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Do not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Reject H</a:t>
            </a:r>
            <a:r>
              <a:rPr lang="en-US" altLang="en-US" sz="2000" baseline="-25000" dirty="0">
                <a:latin typeface="Arial" panose="020B0604020202020204" pitchFamily="34" charset="0"/>
              </a:rPr>
              <a:t>0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62D0501E-412B-C749-B0CA-309E8BA16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5122" y="2382762"/>
            <a:ext cx="12634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Reject H</a:t>
            </a:r>
            <a:r>
              <a:rPr lang="en-US" altLang="en-US" sz="2000" baseline="-25000" dirty="0">
                <a:latin typeface="Arial" panose="020B0604020202020204" pitchFamily="34" charset="0"/>
              </a:rPr>
              <a:t>0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599F3040-187F-F348-8FBA-40472652C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3251" y="879917"/>
            <a:ext cx="17235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Decision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(test result)</a:t>
            </a:r>
          </a:p>
        </p:txBody>
      </p:sp>
      <p:sp>
        <p:nvSpPr>
          <p:cNvPr id="14" name="Text Box 9">
            <a:extLst>
              <a:ext uri="{FF2B5EF4-FFF2-40B4-BE49-F238E27FC236}">
                <a16:creationId xmlns:a16="http://schemas.microsoft.com/office/drawing/2014/main" id="{05E4F740-4217-C647-BDAA-22FA440E1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0522" y="3025761"/>
            <a:ext cx="115448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H</a:t>
            </a:r>
            <a:r>
              <a:rPr lang="en-US" altLang="en-US" sz="2000" baseline="-25000" dirty="0">
                <a:latin typeface="Arial" panose="020B0604020202020204" pitchFamily="34" charset="0"/>
              </a:rPr>
              <a:t>0</a:t>
            </a:r>
            <a:r>
              <a:rPr lang="en-US" altLang="en-US" sz="2000" dirty="0">
                <a:latin typeface="Arial" panose="020B0604020202020204" pitchFamily="34" charset="0"/>
              </a:rPr>
              <a:t> (null)</a:t>
            </a:r>
            <a:r>
              <a:rPr lang="en-US" altLang="en-US" sz="2000" baseline="-25000" dirty="0">
                <a:latin typeface="Arial" panose="020B0604020202020204" pitchFamily="34" charset="0"/>
              </a:rPr>
              <a:t> 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is True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745E0C-F689-074C-8FF1-6F6B876964A0}"/>
              </a:ext>
            </a:extLst>
          </p:cNvPr>
          <p:cNvSpPr/>
          <p:nvPr/>
        </p:nvSpPr>
        <p:spPr>
          <a:xfrm>
            <a:off x="4651173" y="2997389"/>
            <a:ext cx="1245476" cy="7958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72D384-6FB2-054B-B040-D88F80A9D78C}"/>
              </a:ext>
            </a:extLst>
          </p:cNvPr>
          <p:cNvSpPr/>
          <p:nvPr/>
        </p:nvSpPr>
        <p:spPr>
          <a:xfrm>
            <a:off x="6172354" y="3025761"/>
            <a:ext cx="1245476" cy="7958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4E5B85-590A-CA47-84CD-9958BA4FA993}"/>
              </a:ext>
            </a:extLst>
          </p:cNvPr>
          <p:cNvSpPr/>
          <p:nvPr/>
        </p:nvSpPr>
        <p:spPr>
          <a:xfrm>
            <a:off x="4669024" y="4286388"/>
            <a:ext cx="1245476" cy="7958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</a:p>
        </p:txBody>
      </p:sp>
      <p:sp>
        <p:nvSpPr>
          <p:cNvPr id="18" name="Text Box 14">
            <a:extLst>
              <a:ext uri="{FF2B5EF4-FFF2-40B4-BE49-F238E27FC236}">
                <a16:creationId xmlns:a16="http://schemas.microsoft.com/office/drawing/2014/main" id="{BF3CD353-EE66-EF45-B48D-210783450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907" y="3058468"/>
            <a:ext cx="11272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Reality</a:t>
            </a:r>
          </a:p>
        </p:txBody>
      </p:sp>
      <p:sp>
        <p:nvSpPr>
          <p:cNvPr id="22" name="Text Box 9">
            <a:extLst>
              <a:ext uri="{FF2B5EF4-FFF2-40B4-BE49-F238E27FC236}">
                <a16:creationId xmlns:a16="http://schemas.microsoft.com/office/drawing/2014/main" id="{6F0D1643-B776-164E-B5A8-91DC573F9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2773" y="4405480"/>
            <a:ext cx="193674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H</a:t>
            </a:r>
            <a:r>
              <a:rPr lang="en-US" altLang="en-US" sz="2000" baseline="-25000" dirty="0">
                <a:latin typeface="Arial" panose="020B0604020202020204" pitchFamily="34" charset="0"/>
              </a:rPr>
              <a:t>1 </a:t>
            </a:r>
            <a:r>
              <a:rPr lang="en-US" altLang="en-US" sz="2000" dirty="0">
                <a:latin typeface="Arial" panose="020B0604020202020204" pitchFamily="34" charset="0"/>
              </a:rPr>
              <a:t>(alternative) 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is True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4DCDF8-6894-8946-9072-FF67D17DB9C0}"/>
              </a:ext>
            </a:extLst>
          </p:cNvPr>
          <p:cNvSpPr/>
          <p:nvPr/>
        </p:nvSpPr>
        <p:spPr>
          <a:xfrm>
            <a:off x="6103133" y="4163634"/>
            <a:ext cx="1245476" cy="595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B6C4353-C40F-D648-84B7-35939248190B}"/>
              </a:ext>
            </a:extLst>
          </p:cNvPr>
          <p:cNvSpPr/>
          <p:nvPr/>
        </p:nvSpPr>
        <p:spPr>
          <a:xfrm>
            <a:off x="4659065" y="4204259"/>
            <a:ext cx="1245476" cy="595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2E4B89-1A19-A347-B0A5-E87EEEB9E5B2}"/>
              </a:ext>
            </a:extLst>
          </p:cNvPr>
          <p:cNvSpPr/>
          <p:nvPr/>
        </p:nvSpPr>
        <p:spPr>
          <a:xfrm>
            <a:off x="4640513" y="2940225"/>
            <a:ext cx="1245476" cy="595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F527106-1432-D342-9DEB-025870909821}"/>
              </a:ext>
            </a:extLst>
          </p:cNvPr>
          <p:cNvSpPr/>
          <p:nvPr/>
        </p:nvSpPr>
        <p:spPr>
          <a:xfrm>
            <a:off x="6186641" y="2991407"/>
            <a:ext cx="1245476" cy="595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04E893-5E81-E845-89C8-0A5183733C53}"/>
              </a:ext>
            </a:extLst>
          </p:cNvPr>
          <p:cNvSpPr txBox="1"/>
          <p:nvPr/>
        </p:nvSpPr>
        <p:spPr>
          <a:xfrm>
            <a:off x="8256494" y="4207697"/>
            <a:ext cx="36127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significance level is</a:t>
            </a:r>
          </a:p>
          <a:p>
            <a:r>
              <a:rPr lang="en-US" sz="2400" dirty="0"/>
              <a:t>the probability of an error.  </a:t>
            </a:r>
          </a:p>
          <a:p>
            <a:r>
              <a:rPr lang="en-US" sz="2400" dirty="0"/>
              <a:t>Which one?</a:t>
            </a:r>
          </a:p>
        </p:txBody>
      </p:sp>
    </p:spTree>
    <p:extLst>
      <p:ext uri="{BB962C8B-B14F-4D97-AF65-F5344CB8AC3E}">
        <p14:creationId xmlns:p14="http://schemas.microsoft.com/office/powerpoint/2010/main" val="118899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  <p:bldP spid="19" grpId="1" animBg="1"/>
      <p:bldP spid="5" grpId="0" animBg="1"/>
      <p:bldP spid="5" grpId="1" animBg="1"/>
      <p:bldP spid="4" grpId="1" animBg="1"/>
      <p:bldP spid="4" grpId="2" animBg="1"/>
      <p:bldP spid="3" grpId="0"/>
      <p:bldP spid="3" grpId="1"/>
      <p:bldP spid="3" grpId="2"/>
      <p:bldP spid="14" grpId="0"/>
      <p:bldP spid="14" grpId="1"/>
      <p:bldP spid="15" grpId="0" animBg="1"/>
      <p:bldP spid="16" grpId="0"/>
      <p:bldP spid="16" grpId="1"/>
      <p:bldP spid="16" grpId="2"/>
      <p:bldP spid="17" grpId="0"/>
      <p:bldP spid="18" grpId="0"/>
      <p:bldP spid="18" grpId="1"/>
      <p:bldP spid="22" grpId="0"/>
      <p:bldP spid="22" grpId="1"/>
      <p:bldP spid="23" grpId="0"/>
      <p:bldP spid="24" grpId="0"/>
      <p:bldP spid="25" grpId="0"/>
      <p:bldP spid="26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3">
            <a:extLst>
              <a:ext uri="{FF2B5EF4-FFF2-40B4-BE49-F238E27FC236}">
                <a16:creationId xmlns:a16="http://schemas.microsoft.com/office/drawing/2014/main" id="{2942604C-EB25-E540-B9A4-344D06C46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0700" y="1673391"/>
            <a:ext cx="2819400" cy="4222750"/>
          </a:xfrm>
          <a:prstGeom prst="rect">
            <a:avLst/>
          </a:prstGeom>
        </p:spPr>
      </p:pic>
      <p:sp>
        <p:nvSpPr>
          <p:cNvPr id="3" name="Content Placeholder 10">
            <a:extLst>
              <a:ext uri="{FF2B5EF4-FFF2-40B4-BE49-F238E27FC236}">
                <a16:creationId xmlns:a16="http://schemas.microsoft.com/office/drawing/2014/main" id="{08DC64B8-BEA4-5C48-B9B7-6E5E8DD4A53F}"/>
              </a:ext>
            </a:extLst>
          </p:cNvPr>
          <p:cNvSpPr txBox="1">
            <a:spLocks/>
          </p:cNvSpPr>
          <p:nvPr/>
        </p:nvSpPr>
        <p:spPr>
          <a:xfrm>
            <a:off x="5045122" y="1521784"/>
            <a:ext cx="4038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A:   False-positive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B:   False-negative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C:   True-positive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D:   Both B and C</a:t>
            </a:r>
          </a:p>
        </p:txBody>
      </p:sp>
      <p:sp>
        <p:nvSpPr>
          <p:cNvPr id="4" name="Title 8">
            <a:extLst>
              <a:ext uri="{FF2B5EF4-FFF2-40B4-BE49-F238E27FC236}">
                <a16:creationId xmlns:a16="http://schemas.microsoft.com/office/drawing/2014/main" id="{08A11580-CB3F-1441-93AF-22DE315FBE67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3058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/>
              <a:t>The following test result is likely a:</a:t>
            </a:r>
            <a:endParaRPr lang="en-US" altLang="en-US" dirty="0"/>
          </a:p>
        </p:txBody>
      </p:sp>
      <p:pic>
        <p:nvPicPr>
          <p:cNvPr id="5" name="Picture Placeholder 2" descr="Qr code&#10;&#10;Description automatically generated">
            <a:extLst>
              <a:ext uri="{FF2B5EF4-FFF2-40B4-BE49-F238E27FC236}">
                <a16:creationId xmlns:a16="http://schemas.microsoft.com/office/drawing/2014/main" id="{2D6A7C01-E6EB-38CD-6F79-1932DB38934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520" b="10520"/>
          <a:stretch>
            <a:fillRect/>
          </a:stretch>
        </p:blipFill>
        <p:spPr>
          <a:xfrm>
            <a:off x="8595888" y="3912872"/>
            <a:ext cx="2949927" cy="232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264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86B26AEB-35F4-8C45-AD86-DD087097D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00187" y="1417638"/>
            <a:ext cx="3109913" cy="4313237"/>
          </a:xfrm>
          <a:prstGeom prst="rect">
            <a:avLst/>
          </a:prstGeom>
        </p:spPr>
      </p:pic>
      <p:sp>
        <p:nvSpPr>
          <p:cNvPr id="3" name="Content Placeholder 10">
            <a:extLst>
              <a:ext uri="{FF2B5EF4-FFF2-40B4-BE49-F238E27FC236}">
                <a16:creationId xmlns:a16="http://schemas.microsoft.com/office/drawing/2014/main" id="{C7E7B23D-CD17-2641-AC07-45EA92B27CC4}"/>
              </a:ext>
            </a:extLst>
          </p:cNvPr>
          <p:cNvSpPr txBox="1">
            <a:spLocks/>
          </p:cNvSpPr>
          <p:nvPr/>
        </p:nvSpPr>
        <p:spPr>
          <a:xfrm>
            <a:off x="5056158" y="1525974"/>
            <a:ext cx="4038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A:   False-positive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B:   False-negative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C:   True-positive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D:   Both B and C</a:t>
            </a:r>
          </a:p>
        </p:txBody>
      </p:sp>
      <p:sp>
        <p:nvSpPr>
          <p:cNvPr id="4" name="Title 8">
            <a:extLst>
              <a:ext uri="{FF2B5EF4-FFF2-40B4-BE49-F238E27FC236}">
                <a16:creationId xmlns:a16="http://schemas.microsoft.com/office/drawing/2014/main" id="{731ABD0B-435A-0F49-B537-808C91F6207D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3058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/>
              <a:t>The following test result is likely a:</a:t>
            </a:r>
            <a:endParaRPr lang="en-US" altLang="en-US" dirty="0"/>
          </a:p>
        </p:txBody>
      </p:sp>
      <p:pic>
        <p:nvPicPr>
          <p:cNvPr id="5" name="Picture Placeholder 2" descr="Qr code&#10;&#10;Description automatically generated">
            <a:extLst>
              <a:ext uri="{FF2B5EF4-FFF2-40B4-BE49-F238E27FC236}">
                <a16:creationId xmlns:a16="http://schemas.microsoft.com/office/drawing/2014/main" id="{C22A7CFE-04B0-F3B2-793E-0A63F230B68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520" b="10520"/>
          <a:stretch>
            <a:fillRect/>
          </a:stretch>
        </p:blipFill>
        <p:spPr>
          <a:xfrm>
            <a:off x="8595888" y="3912872"/>
            <a:ext cx="2949927" cy="232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659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34D03-05AE-B848-9B5C-30DE3FFDF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167486"/>
            <a:ext cx="11353800" cy="1325563"/>
          </a:xfrm>
        </p:spPr>
        <p:txBody>
          <a:bodyPr/>
          <a:lstStyle/>
          <a:p>
            <a:r>
              <a:rPr lang="en-US" dirty="0"/>
              <a:t>Analogy: Hypothesis Testing and the Legal System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DDCD90-BA07-8649-8406-14BA6661961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95966" y="1622956"/>
          <a:ext cx="9000068" cy="42028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0034">
                  <a:extLst>
                    <a:ext uri="{9D8B030D-6E8A-4147-A177-3AD203B41FA5}">
                      <a16:colId xmlns:a16="http://schemas.microsoft.com/office/drawing/2014/main" val="2527149697"/>
                    </a:ext>
                  </a:extLst>
                </a:gridCol>
                <a:gridCol w="4500034">
                  <a:extLst>
                    <a:ext uri="{9D8B030D-6E8A-4147-A177-3AD203B41FA5}">
                      <a16:colId xmlns:a16="http://schemas.microsoft.com/office/drawing/2014/main" val="2785546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Palatino Linotype" panose="02040502050505030304" pitchFamily="18" charset="0"/>
                        </a:rPr>
                        <a:t>Legal concept</a:t>
                      </a:r>
                    </a:p>
                  </a:txBody>
                  <a:tcPr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Palatino Linotype" panose="02040502050505030304" pitchFamily="18" charset="0"/>
                        </a:rPr>
                        <a:t>Statistical Test</a:t>
                      </a:r>
                    </a:p>
                  </a:txBody>
                  <a:tcPr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660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cs typeface="Times New Roman" panose="02020603050405020304" pitchFamily="18" charset="0"/>
                        </a:rPr>
                        <a:t>Accused is Innocent</a:t>
                      </a:r>
                    </a:p>
                  </a:txBody>
                  <a:tcPr horzOverflow="overflow"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cs typeface="Times New Roman" panose="02020603050405020304" pitchFamily="18" charset="0"/>
                        </a:rPr>
                        <a:t>Null Hypothesis</a:t>
                      </a:r>
                    </a:p>
                  </a:txBody>
                  <a:tcPr horzOverflow="overflow"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14101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cs typeface="Times New Roman" panose="02020603050405020304" pitchFamily="18" charset="0"/>
                        </a:rPr>
                        <a:t>Accused is Guilty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cs typeface="Times New Roman" panose="02020603050405020304" pitchFamily="18" charset="0"/>
                        </a:rPr>
                        <a:t>Alternative Hypothesis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84171209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83973445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cs typeface="Times New Roman" panose="02020603050405020304" pitchFamily="18" charset="0"/>
                        </a:rPr>
                        <a:t>Reasonable Doubt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cs typeface="Times New Roman" panose="02020603050405020304" pitchFamily="18" charset="0"/>
                        </a:rPr>
                        <a:t>Level of Significance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3661056940"/>
                  </a:ext>
                </a:extLst>
              </a:tr>
              <a:tr h="2709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409068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cs typeface="Times New Roman" panose="02020603050405020304" pitchFamily="18" charset="0"/>
                        </a:rPr>
                        <a:t>Convict a Felon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cs typeface="Times New Roman" panose="02020603050405020304" pitchFamily="18" charset="0"/>
                        </a:rPr>
                        <a:t>Correctly Reject H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3351442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cs typeface="Times New Roman" panose="02020603050405020304" pitchFamily="18" charset="0"/>
                        </a:rPr>
                        <a:t>Acquit an Innocent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cs typeface="Times New Roman" panose="02020603050405020304" pitchFamily="18" charset="0"/>
                        </a:rPr>
                        <a:t>Correctly Fail to Reject H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97457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cs typeface="Times New Roman" panose="02020603050405020304" pitchFamily="18" charset="0"/>
                        </a:rPr>
                        <a:t>Convict an Innocent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cs typeface="Times New Roman" panose="02020603050405020304" pitchFamily="18" charset="0"/>
                        </a:rPr>
                        <a:t>Type I Error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3413596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cs typeface="Times New Roman" panose="02020603050405020304" pitchFamily="18" charset="0"/>
                        </a:rPr>
                        <a:t>Acquit a Felon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cs typeface="Times New Roman" panose="02020603050405020304" pitchFamily="18" charset="0"/>
                        </a:rPr>
                        <a:t>Type II Error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597751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2327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A2FB6-D997-9045-A954-97ACCB777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4276D-A85B-AD42-B30C-23715DE61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Class activity</a:t>
            </a:r>
          </a:p>
        </p:txBody>
      </p:sp>
    </p:spTree>
    <p:extLst>
      <p:ext uri="{BB962C8B-B14F-4D97-AF65-F5344CB8AC3E}">
        <p14:creationId xmlns:p14="http://schemas.microsoft.com/office/powerpoint/2010/main" val="1659709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F1DD9-79C7-D64D-87CC-613D8B3E0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545" y="333594"/>
            <a:ext cx="10691648" cy="1325563"/>
          </a:xfrm>
        </p:spPr>
        <p:txBody>
          <a:bodyPr>
            <a:normAutofit/>
          </a:bodyPr>
          <a:lstStyle/>
          <a:p>
            <a:r>
              <a:rPr lang="en-US" sz="4000" dirty="0"/>
              <a:t>What do the following questions have in common?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4A91B-CC53-AC49-8638-5977B8567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74525"/>
          </a:xfrm>
        </p:spPr>
        <p:txBody>
          <a:bodyPr/>
          <a:lstStyle/>
          <a:p>
            <a:r>
              <a:rPr lang="en-US" dirty="0"/>
              <a:t>Is mean blood pressure level different in smokers and non-smokers?</a:t>
            </a:r>
          </a:p>
          <a:p>
            <a:endParaRPr lang="en-US" dirty="0"/>
          </a:p>
          <a:p>
            <a:r>
              <a:rPr lang="en-US" dirty="0"/>
              <a:t>Is mean cholesterol level different in persons who eat meat compared to those who eat plant-based proteins?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D252EDA-47CF-FD4E-9219-66E1C4AC726D}"/>
              </a:ext>
            </a:extLst>
          </p:cNvPr>
          <p:cNvCxnSpPr>
            <a:cxnSpLocks/>
          </p:cNvCxnSpPr>
          <p:nvPr/>
        </p:nvCxnSpPr>
        <p:spPr>
          <a:xfrm>
            <a:off x="5325763" y="5188423"/>
            <a:ext cx="9514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2ABEF8-944F-4142-803E-6CF883EA36F9}"/>
              </a:ext>
            </a:extLst>
          </p:cNvPr>
          <p:cNvGrpSpPr/>
          <p:nvPr/>
        </p:nvGrpSpPr>
        <p:grpSpPr>
          <a:xfrm>
            <a:off x="4345461" y="4731223"/>
            <a:ext cx="914400" cy="914400"/>
            <a:chOff x="4345461" y="4731223"/>
            <a:chExt cx="914400" cy="9144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6137A1C-CD1C-C740-9BD6-47BFCE826764}"/>
                </a:ext>
              </a:extLst>
            </p:cNvPr>
            <p:cNvSpPr/>
            <p:nvPr/>
          </p:nvSpPr>
          <p:spPr>
            <a:xfrm>
              <a:off x="4345461" y="4731223"/>
              <a:ext cx="914400" cy="9144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38FC314-36D9-7E41-BFE9-C052F1892784}"/>
                </a:ext>
              </a:extLst>
            </p:cNvPr>
            <p:cNvSpPr txBox="1"/>
            <p:nvPr/>
          </p:nvSpPr>
          <p:spPr>
            <a:xfrm>
              <a:off x="4597316" y="4863842"/>
              <a:ext cx="4106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A523387-DDD6-D04B-B5DA-D6F3BA7B6F4F}"/>
              </a:ext>
            </a:extLst>
          </p:cNvPr>
          <p:cNvGrpSpPr/>
          <p:nvPr/>
        </p:nvGrpSpPr>
        <p:grpSpPr>
          <a:xfrm>
            <a:off x="6343136" y="4729808"/>
            <a:ext cx="914400" cy="914400"/>
            <a:chOff x="6343136" y="4729808"/>
            <a:chExt cx="914400" cy="9144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BED3321-4D41-254E-AEA7-799DFE4C881B}"/>
                </a:ext>
              </a:extLst>
            </p:cNvPr>
            <p:cNvSpPr/>
            <p:nvPr/>
          </p:nvSpPr>
          <p:spPr>
            <a:xfrm>
              <a:off x="6343136" y="4729808"/>
              <a:ext cx="914400" cy="9144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5286366-A0AF-1D46-8B2F-B300EE0CD77D}"/>
                </a:ext>
              </a:extLst>
            </p:cNvPr>
            <p:cNvSpPr txBox="1"/>
            <p:nvPr/>
          </p:nvSpPr>
          <p:spPr>
            <a:xfrm>
              <a:off x="6594991" y="4863842"/>
              <a:ext cx="4106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Y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FB2549A-4D03-AF48-BAD3-7ECBCE9CFA51}"/>
              </a:ext>
            </a:extLst>
          </p:cNvPr>
          <p:cNvSpPr txBox="1"/>
          <p:nvPr/>
        </p:nvSpPr>
        <p:spPr>
          <a:xfrm>
            <a:off x="3838382" y="5778242"/>
            <a:ext cx="1437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e.g., Smoking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CD9B1E-3A85-DC47-88F6-E4706EF04825}"/>
              </a:ext>
            </a:extLst>
          </p:cNvPr>
          <p:cNvSpPr txBox="1"/>
          <p:nvPr/>
        </p:nvSpPr>
        <p:spPr>
          <a:xfrm>
            <a:off x="6462895" y="5778242"/>
            <a:ext cx="158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Blood pressure</a:t>
            </a:r>
          </a:p>
        </p:txBody>
      </p:sp>
    </p:spTree>
    <p:extLst>
      <p:ext uri="{BB962C8B-B14F-4D97-AF65-F5344CB8AC3E}">
        <p14:creationId xmlns:p14="http://schemas.microsoft.com/office/powerpoint/2010/main" val="57011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C6475-BB42-5147-8B0F-6DEE8C520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EB53E-002C-434B-9AD0-A92751904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difference in means</a:t>
            </a:r>
          </a:p>
          <a:p>
            <a:r>
              <a:rPr lang="en-US" dirty="0"/>
              <a:t>difference in variances</a:t>
            </a:r>
          </a:p>
          <a:p>
            <a:r>
              <a:rPr lang="en-US" dirty="0"/>
              <a:t>different proportions</a:t>
            </a:r>
          </a:p>
          <a:p>
            <a:r>
              <a:rPr lang="en-US" dirty="0"/>
              <a:t>different distributions</a:t>
            </a:r>
          </a:p>
          <a:p>
            <a:r>
              <a:rPr lang="en-US" dirty="0"/>
              <a:t>correlation</a:t>
            </a:r>
          </a:p>
          <a:p>
            <a:r>
              <a:rPr lang="en-US" dirty="0"/>
              <a:t>….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9C94CE-CE8F-844F-B773-34B21CA964FC}"/>
              </a:ext>
            </a:extLst>
          </p:cNvPr>
          <p:cNvSpPr txBox="1"/>
          <p:nvPr/>
        </p:nvSpPr>
        <p:spPr>
          <a:xfrm>
            <a:off x="5969086" y="3001147"/>
            <a:ext cx="50418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Tests about different parameters/variable types use different statistics, </a:t>
            </a:r>
          </a:p>
          <a:p>
            <a:r>
              <a:rPr lang="en-US" sz="2800" dirty="0"/>
              <a:t>but the hypothesis testing </a:t>
            </a:r>
          </a:p>
          <a:p>
            <a:r>
              <a:rPr lang="en-US" sz="2800" dirty="0"/>
              <a:t>procedures are similar.</a:t>
            </a:r>
          </a:p>
        </p:txBody>
      </p:sp>
    </p:spTree>
    <p:extLst>
      <p:ext uri="{BB962C8B-B14F-4D97-AF65-F5344CB8AC3E}">
        <p14:creationId xmlns:p14="http://schemas.microsoft.com/office/powerpoint/2010/main" val="32943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F1DD9-79C7-D64D-87CC-613D8B3E0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428631"/>
            <a:ext cx="11244262" cy="227057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We find that the average blood pressure level is different in smokers and non-smokers (p=0.002). 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Does smoking cause high blood pressure?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D252EDA-47CF-FD4E-9219-66E1C4AC726D}"/>
              </a:ext>
            </a:extLst>
          </p:cNvPr>
          <p:cNvCxnSpPr>
            <a:cxnSpLocks/>
          </p:cNvCxnSpPr>
          <p:nvPr/>
        </p:nvCxnSpPr>
        <p:spPr>
          <a:xfrm>
            <a:off x="5307227" y="4859162"/>
            <a:ext cx="9514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2ABEF8-944F-4142-803E-6CF883EA36F9}"/>
              </a:ext>
            </a:extLst>
          </p:cNvPr>
          <p:cNvGrpSpPr/>
          <p:nvPr/>
        </p:nvGrpSpPr>
        <p:grpSpPr>
          <a:xfrm>
            <a:off x="4326925" y="4401962"/>
            <a:ext cx="914400" cy="914400"/>
            <a:chOff x="4345461" y="4731223"/>
            <a:chExt cx="914400" cy="9144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6137A1C-CD1C-C740-9BD6-47BFCE826764}"/>
                </a:ext>
              </a:extLst>
            </p:cNvPr>
            <p:cNvSpPr/>
            <p:nvPr/>
          </p:nvSpPr>
          <p:spPr>
            <a:xfrm>
              <a:off x="4345461" y="4731223"/>
              <a:ext cx="914400" cy="9144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38FC314-36D9-7E41-BFE9-C052F1892784}"/>
                </a:ext>
              </a:extLst>
            </p:cNvPr>
            <p:cNvSpPr txBox="1"/>
            <p:nvPr/>
          </p:nvSpPr>
          <p:spPr>
            <a:xfrm>
              <a:off x="4597316" y="4863842"/>
              <a:ext cx="4106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A523387-DDD6-D04B-B5DA-D6F3BA7B6F4F}"/>
              </a:ext>
            </a:extLst>
          </p:cNvPr>
          <p:cNvGrpSpPr/>
          <p:nvPr/>
        </p:nvGrpSpPr>
        <p:grpSpPr>
          <a:xfrm>
            <a:off x="6324600" y="4400547"/>
            <a:ext cx="914400" cy="914400"/>
            <a:chOff x="6343136" y="4729808"/>
            <a:chExt cx="914400" cy="9144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BED3321-4D41-254E-AEA7-799DFE4C881B}"/>
                </a:ext>
              </a:extLst>
            </p:cNvPr>
            <p:cNvSpPr/>
            <p:nvPr/>
          </p:nvSpPr>
          <p:spPr>
            <a:xfrm>
              <a:off x="6343136" y="4729808"/>
              <a:ext cx="914400" cy="9144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5286366-A0AF-1D46-8B2F-B300EE0CD77D}"/>
                </a:ext>
              </a:extLst>
            </p:cNvPr>
            <p:cNvSpPr txBox="1"/>
            <p:nvPr/>
          </p:nvSpPr>
          <p:spPr>
            <a:xfrm>
              <a:off x="6594991" y="4863842"/>
              <a:ext cx="4106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Y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FB2549A-4D03-AF48-BAD3-7ECBCE9CFA51}"/>
              </a:ext>
            </a:extLst>
          </p:cNvPr>
          <p:cNvSpPr txBox="1"/>
          <p:nvPr/>
        </p:nvSpPr>
        <p:spPr>
          <a:xfrm>
            <a:off x="3819846" y="5448981"/>
            <a:ext cx="1437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e.g., Smoking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CD9B1E-3A85-DC47-88F6-E4706EF04825}"/>
              </a:ext>
            </a:extLst>
          </p:cNvPr>
          <p:cNvSpPr txBox="1"/>
          <p:nvPr/>
        </p:nvSpPr>
        <p:spPr>
          <a:xfrm>
            <a:off x="6444359" y="5448981"/>
            <a:ext cx="158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Blood pressure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5C411CE-BDC8-C046-B9EC-9DC324011588}"/>
              </a:ext>
            </a:extLst>
          </p:cNvPr>
          <p:cNvGrpSpPr/>
          <p:nvPr/>
        </p:nvGrpSpPr>
        <p:grpSpPr>
          <a:xfrm>
            <a:off x="4989471" y="2787196"/>
            <a:ext cx="1586984" cy="1479316"/>
            <a:chOff x="4989471" y="3244398"/>
            <a:chExt cx="1586984" cy="147931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60C6989-34FF-8E4F-A4A8-FA1C9805D6F6}"/>
                </a:ext>
              </a:extLst>
            </p:cNvPr>
            <p:cNvSpPr/>
            <p:nvPr/>
          </p:nvSpPr>
          <p:spPr>
            <a:xfrm>
              <a:off x="5373129" y="3244398"/>
              <a:ext cx="951471" cy="914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C?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6BCC7D3-4102-C44C-A938-05F80B2CF00B}"/>
                </a:ext>
              </a:extLst>
            </p:cNvPr>
            <p:cNvCxnSpPr>
              <a:cxnSpLocks/>
              <a:stCxn id="8" idx="5"/>
            </p:cNvCxnSpPr>
            <p:nvPr/>
          </p:nvCxnSpPr>
          <p:spPr>
            <a:xfrm>
              <a:off x="6185260" y="4024887"/>
              <a:ext cx="391195" cy="69882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9A4D7FA-9CE0-7147-93AD-EC86FB9A84F3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H="1">
              <a:off x="4989471" y="4024887"/>
              <a:ext cx="522998" cy="67910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97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C324C-217D-9D44-AC0D-006A6717A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DA799-B3C2-3C4C-8794-1B43485CF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test hypotheses about population-based parameters</a:t>
            </a:r>
          </a:p>
          <a:p>
            <a:endParaRPr lang="en-US" dirty="0"/>
          </a:p>
          <a:p>
            <a:r>
              <a:rPr lang="en-US" dirty="0"/>
              <a:t>There is a chance we draw the wrong conclusion (false-positive or false-negative)</a:t>
            </a:r>
          </a:p>
          <a:p>
            <a:endParaRPr lang="en-US" dirty="0"/>
          </a:p>
          <a:p>
            <a:r>
              <a:rPr lang="en-US" dirty="0"/>
              <a:t> Rejecting the null hypothesis does not imply causation</a:t>
            </a:r>
          </a:p>
          <a:p>
            <a:pPr marL="0" indent="0">
              <a:buNone/>
            </a:pPr>
            <a:r>
              <a:rPr lang="en-US" dirty="0"/>
              <a:t>	HOWEVER, we can describe the circumstances under which a 	causal association could be inferred (Dr. Garcia’s lecture)</a:t>
            </a:r>
          </a:p>
        </p:txBody>
      </p:sp>
    </p:spTree>
    <p:extLst>
      <p:ext uri="{BB962C8B-B14F-4D97-AF65-F5344CB8AC3E}">
        <p14:creationId xmlns:p14="http://schemas.microsoft.com/office/powerpoint/2010/main" val="1939133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56C2A95-8225-634C-BFB4-2212836F2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492" y="1611462"/>
            <a:ext cx="4783330" cy="344844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D72E010-18C7-4248-B7BD-B8874AB71838}"/>
              </a:ext>
            </a:extLst>
          </p:cNvPr>
          <p:cNvSpPr txBox="1">
            <a:spLocks/>
          </p:cNvSpPr>
          <p:nvPr/>
        </p:nvSpPr>
        <p:spPr>
          <a:xfrm>
            <a:off x="529281" y="149975"/>
            <a:ext cx="11133438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/>
          </a:p>
          <a:p>
            <a:r>
              <a:rPr lang="en-US" sz="3200" dirty="0"/>
              <a:t>They both compare the mean of a quantitative variable in 2 groups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21A8BA-9D31-1A40-A79E-B69CFDD9AC00}"/>
              </a:ext>
            </a:extLst>
          </p:cNvPr>
          <p:cNvSpPr txBox="1"/>
          <p:nvPr/>
        </p:nvSpPr>
        <p:spPr>
          <a:xfrm>
            <a:off x="956442" y="5465159"/>
            <a:ext cx="10604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other characteristics of quantitative variables might we compare?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546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10"/>
    </mc:Choice>
    <mc:Fallback xmlns="">
      <p:transition spd="slow" advTm="383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ED74B-1D46-B59D-8DC2-2B3988078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 for Testing Statistical 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218DA-F4C5-F20D-19B8-7A0574019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448"/>
            <a:ext cx="3762375" cy="4334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I:  Design Study   </a:t>
            </a:r>
          </a:p>
          <a:p>
            <a:pPr marL="0" indent="0">
              <a:buNone/>
            </a:pPr>
            <a:r>
              <a:rPr lang="en-US" sz="3200" dirty="0"/>
              <a:t>	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dirty="0"/>
              <a:t>		</a:t>
            </a:r>
          </a:p>
        </p:txBody>
      </p:sp>
      <p:pic>
        <p:nvPicPr>
          <p:cNvPr id="11" name="Graphic 10" descr="Thought with solid fill">
            <a:extLst>
              <a:ext uri="{FF2B5EF4-FFF2-40B4-BE49-F238E27FC236}">
                <a16:creationId xmlns:a16="http://schemas.microsoft.com/office/drawing/2014/main" id="{5907129B-891F-28C7-B33A-286B449C2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60454" y="2830906"/>
            <a:ext cx="3040146" cy="3040146"/>
          </a:xfrm>
          <a:prstGeom prst="rect">
            <a:avLst/>
          </a:prstGeom>
        </p:spPr>
      </p:pic>
      <p:pic>
        <p:nvPicPr>
          <p:cNvPr id="15" name="Graphic 14" descr="Programmer female with solid fill">
            <a:extLst>
              <a:ext uri="{FF2B5EF4-FFF2-40B4-BE49-F238E27FC236}">
                <a16:creationId xmlns:a16="http://schemas.microsoft.com/office/drawing/2014/main" id="{3C403177-934B-DD2F-952E-B8B2B126A1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71197" y="2731008"/>
            <a:ext cx="1619971" cy="1619971"/>
          </a:xfrm>
          <a:prstGeom prst="rect">
            <a:avLst/>
          </a:prstGeom>
        </p:spPr>
      </p:pic>
      <p:pic>
        <p:nvPicPr>
          <p:cNvPr id="17" name="Graphic 16" descr="Binary with solid fill">
            <a:extLst>
              <a:ext uri="{FF2B5EF4-FFF2-40B4-BE49-F238E27FC236}">
                <a16:creationId xmlns:a16="http://schemas.microsoft.com/office/drawing/2014/main" id="{84BAC848-E26A-7336-4668-640C63E804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70553" y="2971800"/>
            <a:ext cx="914400" cy="914400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3732114-C838-EC82-A7A2-8C4BC592FBF3}"/>
              </a:ext>
            </a:extLst>
          </p:cNvPr>
          <p:cNvSpPr txBox="1">
            <a:spLocks/>
          </p:cNvSpPr>
          <p:nvPr/>
        </p:nvSpPr>
        <p:spPr>
          <a:xfrm>
            <a:off x="6315075" y="1842448"/>
            <a:ext cx="4071938" cy="4334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II: Conduct Study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</a:t>
            </a:r>
          </a:p>
        </p:txBody>
      </p:sp>
      <p:pic>
        <p:nvPicPr>
          <p:cNvPr id="22" name="Graphic 21" descr="Teacher with solid fill">
            <a:extLst>
              <a:ext uri="{FF2B5EF4-FFF2-40B4-BE49-F238E27FC236}">
                <a16:creationId xmlns:a16="http://schemas.microsoft.com/office/drawing/2014/main" id="{D461110B-4411-FCB4-BF38-95FB665EC2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166373" y="4293829"/>
            <a:ext cx="2649140" cy="264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805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8D1CFD-2B49-2541-B65A-A77B993DF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Design the Study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274C78-570C-244E-A569-45F54F23F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515599" cy="4128888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n-US" sz="2400" b="1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400" dirty="0"/>
              <a:t>What?   </a:t>
            </a:r>
            <a:endParaRPr lang="en-US" sz="2400" u="sng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400" dirty="0"/>
              <a:t>How? 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endParaRPr lang="en-US" sz="2400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endParaRPr lang="en-US" sz="2400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400" dirty="0"/>
              <a:t>How many? 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>
                <a:solidFill>
                  <a:prstClr val="black"/>
                </a:solidFill>
              </a:rPr>
              <a:t>		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773169-9DF8-5492-F7AE-C82BE91137F8}"/>
              </a:ext>
            </a:extLst>
          </p:cNvPr>
          <p:cNvSpPr txBox="1"/>
          <p:nvPr/>
        </p:nvSpPr>
        <p:spPr>
          <a:xfrm>
            <a:off x="2477709" y="2220322"/>
            <a:ext cx="6759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Ask research question about a </a:t>
            </a:r>
            <a:r>
              <a:rPr lang="en-US" sz="2400" u="sng" dirty="0"/>
              <a:t>population parameter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BAAF7B-DE33-546F-ABB2-C1660F51A7AF}"/>
              </a:ext>
            </a:extLst>
          </p:cNvPr>
          <p:cNvSpPr txBox="1"/>
          <p:nvPr/>
        </p:nvSpPr>
        <p:spPr>
          <a:xfrm>
            <a:off x="2997681" y="4361450"/>
            <a:ext cx="853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Formulate analysis plan (pick test statistic)/Conduct power analysis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C9353A-D9DE-2A44-BFA4-E5C3DAC6A2A9}"/>
              </a:ext>
            </a:extLst>
          </p:cNvPr>
          <p:cNvSpPr txBox="1"/>
          <p:nvPr/>
        </p:nvSpPr>
        <p:spPr>
          <a:xfrm>
            <a:off x="2463421" y="2781050"/>
            <a:ext cx="9364038" cy="1520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Translate question into two hypotheses</a:t>
            </a:r>
          </a:p>
          <a:p>
            <a:pPr marL="523875">
              <a:lnSpc>
                <a:spcPct val="110000"/>
              </a:lnSpc>
            </a:pPr>
            <a:r>
              <a:rPr lang="en-US" sz="2200" dirty="0"/>
              <a:t>H</a:t>
            </a:r>
            <a:r>
              <a:rPr lang="en-US" sz="2200" baseline="-25000" dirty="0"/>
              <a:t>0</a:t>
            </a:r>
            <a:r>
              <a:rPr lang="en-US" sz="2200" dirty="0"/>
              <a:t>: Null Hypothesis — hypothesis of “no effect”</a:t>
            </a:r>
          </a:p>
          <a:p>
            <a:pPr marL="523875">
              <a:lnSpc>
                <a:spcPct val="110000"/>
              </a:lnSpc>
            </a:pPr>
            <a:r>
              <a:rPr lang="en-US" sz="2200" dirty="0"/>
              <a:t>H</a:t>
            </a:r>
            <a:r>
              <a:rPr lang="en-US" sz="2200" baseline="-25000" dirty="0"/>
              <a:t>A</a:t>
            </a:r>
            <a:r>
              <a:rPr lang="en-US" sz="2200" dirty="0"/>
              <a:t>: Alternative Hypothesis — hypothesis that reflects the scientific question</a:t>
            </a:r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10FD024-B31E-CB3A-047E-541655709A7C}"/>
              </a:ext>
            </a:extLst>
          </p:cNvPr>
          <p:cNvGrpSpPr/>
          <p:nvPr/>
        </p:nvGrpSpPr>
        <p:grpSpPr>
          <a:xfrm>
            <a:off x="3544401" y="4823115"/>
            <a:ext cx="6148232" cy="461665"/>
            <a:chOff x="2544276" y="4823115"/>
            <a:chExt cx="6148232" cy="461665"/>
          </a:xfrm>
        </p:grpSpPr>
        <p:sp>
          <p:nvSpPr>
            <p:cNvPr id="2" name="Right Arrow 1">
              <a:extLst>
                <a:ext uri="{FF2B5EF4-FFF2-40B4-BE49-F238E27FC236}">
                  <a16:creationId xmlns:a16="http://schemas.microsoft.com/office/drawing/2014/main" id="{F0970B61-76BC-54E0-80F5-7FDB14ADDBC9}"/>
                </a:ext>
              </a:extLst>
            </p:cNvPr>
            <p:cNvSpPr/>
            <p:nvPr/>
          </p:nvSpPr>
          <p:spPr>
            <a:xfrm>
              <a:off x="2544276" y="4887263"/>
              <a:ext cx="395786" cy="35484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D33CED7-62A6-93DA-F410-2739C9EF7FB9}"/>
                    </a:ext>
                  </a:extLst>
                </p:cNvPr>
                <p:cNvSpPr txBox="1"/>
                <p:nvPr/>
              </p:nvSpPr>
              <p:spPr>
                <a:xfrm>
                  <a:off x="2997679" y="4823115"/>
                  <a:ext cx="56948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prstClr val="black"/>
                      </a:solidFill>
                    </a:rPr>
                    <a:t>Pick significance level alpha, </a:t>
                  </a:r>
                  <a14:m>
                    <m:oMath xmlns:m="http://schemas.openxmlformats.org/officeDocument/2006/math">
                      <m:r>
                        <a:rPr lang="en-US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a14:m>
                  <a:r>
                    <a:rPr lang="en-US" sz="2400" dirty="0">
                      <a:solidFill>
                        <a:prstClr val="black"/>
                      </a:solidFill>
                    </a:rPr>
                    <a:t> (usually 0.05)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D33CED7-62A6-93DA-F410-2739C9EF7F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7679" y="4823115"/>
                  <a:ext cx="5694829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1556" t="-7895" r="-667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7A187F-B302-FD34-3D30-3088EE53F6F3}"/>
                  </a:ext>
                </a:extLst>
              </p:cNvPr>
              <p:cNvSpPr txBox="1"/>
              <p:nvPr/>
            </p:nvSpPr>
            <p:spPr>
              <a:xfrm>
                <a:off x="4085403" y="5420074"/>
                <a:ext cx="612007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/>
                  <a:t> = the probability we conclude the alternative </a:t>
                </a:r>
              </a:p>
              <a:p>
                <a:r>
                  <a:rPr lang="en-US" sz="2400" dirty="0"/>
                  <a:t>       when the truth is “no effect”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7A187F-B302-FD34-3D30-3088EE53F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403" y="5420074"/>
                <a:ext cx="6120073" cy="830997"/>
              </a:xfrm>
              <a:prstGeom prst="rect">
                <a:avLst/>
              </a:prstGeom>
              <a:blipFill>
                <a:blip r:embed="rId4"/>
                <a:stretch>
                  <a:fillRect t="-4478" r="-621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645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3" grpId="0"/>
      <p:bldP spid="6" grpId="0"/>
      <p:bldP spid="7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8D1CFD-2B49-2541-B65A-A77B993DF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Perform the Study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274C78-570C-244E-A569-45F54F23F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945" y="1946252"/>
            <a:ext cx="10681855" cy="4470589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 startAt="4"/>
            </a:pPr>
            <a:r>
              <a:rPr lang="en-US" dirty="0"/>
              <a:t>Collect the data…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 startAt="4"/>
            </a:pPr>
            <a:r>
              <a:rPr lang="en-US" dirty="0"/>
              <a:t>Calculate test statistic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/>
              <a:t>	Note: the choice of statistic is made BEFORE data is collected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 startAt="4"/>
            </a:pPr>
            <a:r>
              <a:rPr lang="en-US" dirty="0"/>
              <a:t>Convert test statistic to </a:t>
            </a:r>
            <a:r>
              <a:rPr lang="en-US" i="1" dirty="0"/>
              <a:t>p</a:t>
            </a:r>
            <a:r>
              <a:rPr lang="en-US" dirty="0"/>
              <a:t>-value (</a:t>
            </a:r>
            <a:r>
              <a:rPr lang="en-US" i="1" dirty="0"/>
              <a:t>p</a:t>
            </a:r>
            <a:r>
              <a:rPr lang="en-US" dirty="0"/>
              <a:t>)     </a:t>
            </a:r>
            <a:endParaRPr lang="en-US" altLang="en-US" i="1" dirty="0">
              <a:sym typeface="Symbol" panose="05050102010706020507" pitchFamily="18" charset="2"/>
            </a:endParaRPr>
          </a:p>
          <a:p>
            <a:pPr marL="514350" indent="-514350">
              <a:lnSpc>
                <a:spcPct val="110000"/>
              </a:lnSpc>
              <a:buFont typeface="+mj-lt"/>
              <a:buAutoNum type="arabicPeriod" startAt="4"/>
            </a:pPr>
            <a:r>
              <a:rPr lang="en-US" dirty="0"/>
              <a:t>Make a decision – to reject or not reject, that is the question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/>
              <a:t>Compare p to </a:t>
            </a:r>
            <a:r>
              <a:rPr lang="en-US" altLang="en-US" i="1" dirty="0">
                <a:sym typeface="Symbol" panose="05050102010706020507" pitchFamily="18" charset="2"/>
              </a:rPr>
              <a:t>, </a:t>
            </a:r>
            <a:r>
              <a:rPr lang="en-US" altLang="en-US" dirty="0">
                <a:sym typeface="Symbol" panose="05050102010706020507" pitchFamily="18" charset="2"/>
              </a:rPr>
              <a:t>usually 0.05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endParaRPr lang="en-US" dirty="0"/>
          </a:p>
          <a:p>
            <a:pPr marL="574675" indent="0">
              <a:buNone/>
            </a:pPr>
            <a:r>
              <a:rPr lang="en-US" dirty="0"/>
              <a:t>	If p </a:t>
            </a:r>
            <a:r>
              <a:rPr lang="en-US" dirty="0">
                <a:sym typeface="Symbol" pitchFamily="2" charset="2"/>
              </a:rPr>
              <a:t></a:t>
            </a:r>
            <a:r>
              <a:rPr lang="en-US" dirty="0"/>
              <a:t> </a:t>
            </a:r>
            <a:r>
              <a:rPr lang="en-US" altLang="en-US" i="1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, reject H</a:t>
            </a:r>
            <a:r>
              <a:rPr lang="en-US" altLang="en-US" baseline="-25000" dirty="0"/>
              <a:t>0</a:t>
            </a:r>
            <a:r>
              <a:rPr lang="en-US" altLang="en-US" dirty="0"/>
              <a:t>.</a:t>
            </a:r>
            <a:r>
              <a:rPr lang="en-US" altLang="en-US" baseline="-25000" dirty="0"/>
              <a:t>                     </a:t>
            </a:r>
            <a:r>
              <a:rPr lang="en-US" altLang="en-US" dirty="0"/>
              <a:t>Statistically significant</a:t>
            </a:r>
          </a:p>
          <a:p>
            <a:pPr marL="574675" indent="0">
              <a:buNone/>
            </a:pPr>
            <a:r>
              <a:rPr lang="en-US" altLang="en-US" dirty="0"/>
              <a:t>	If </a:t>
            </a:r>
            <a:r>
              <a:rPr lang="en-US" altLang="en-US" i="1" dirty="0"/>
              <a:t>p </a:t>
            </a:r>
            <a:r>
              <a:rPr lang="en-US" altLang="en-US" dirty="0"/>
              <a:t>&gt; </a:t>
            </a:r>
            <a:r>
              <a:rPr lang="en-US" altLang="en-US" i="1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, do not reject H</a:t>
            </a:r>
            <a:r>
              <a:rPr lang="en-US" altLang="en-US" baseline="-25000" dirty="0"/>
              <a:t>0</a:t>
            </a:r>
            <a:r>
              <a:rPr lang="en-US" altLang="en-US" dirty="0"/>
              <a:t>.  Not statistically</a:t>
            </a:r>
            <a:r>
              <a:rPr lang="en-US" dirty="0"/>
              <a:t> scientific (NS)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 startAt="8"/>
            </a:pPr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69483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B5E62-452C-104D-B63C-93E9C8831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5C921-B967-3E43-8749-081C9DFC8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75" y="1815114"/>
            <a:ext cx="11006960" cy="435133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We specify the following:	</a:t>
            </a:r>
            <a:r>
              <a:rPr lang="en-US" dirty="0"/>
              <a:t>		</a:t>
            </a:r>
            <a:endParaRPr lang="en-US" u="sng" dirty="0"/>
          </a:p>
          <a:p>
            <a:r>
              <a:rPr lang="en-US" dirty="0"/>
              <a:t>Null hypothesis (H</a:t>
            </a:r>
            <a:r>
              <a:rPr lang="en-US" baseline="-25000" dirty="0"/>
              <a:t>0</a:t>
            </a:r>
            <a:r>
              <a:rPr lang="en-US" dirty="0"/>
              <a:t>) 			is what we want to ‘disprove’</a:t>
            </a:r>
          </a:p>
          <a:p>
            <a:r>
              <a:rPr lang="en-US" dirty="0"/>
              <a:t>Alternative Hypothesis (H</a:t>
            </a:r>
            <a:r>
              <a:rPr lang="en-US" baseline="-25000" dirty="0"/>
              <a:t>A</a:t>
            </a:r>
            <a:r>
              <a:rPr lang="en-US" dirty="0"/>
              <a:t>)		is what we want to find</a:t>
            </a:r>
          </a:p>
          <a:p>
            <a:r>
              <a:rPr lang="en-US" dirty="0"/>
              <a:t>Significance Level		       	probability of making the wrong 							decision when H</a:t>
            </a:r>
            <a:r>
              <a:rPr lang="en-US" baseline="-25000" dirty="0"/>
              <a:t>0</a:t>
            </a:r>
            <a:r>
              <a:rPr lang="en-US" dirty="0"/>
              <a:t> is true</a:t>
            </a:r>
          </a:p>
          <a:p>
            <a:pPr marL="0" indent="0">
              <a:buNone/>
            </a:pPr>
            <a:r>
              <a:rPr lang="en-US" dirty="0"/>
              <a:t>						(fix by design) </a:t>
            </a:r>
          </a:p>
        </p:txBody>
      </p:sp>
    </p:spTree>
    <p:extLst>
      <p:ext uri="{BB962C8B-B14F-4D97-AF65-F5344CB8AC3E}">
        <p14:creationId xmlns:p14="http://schemas.microsoft.com/office/powerpoint/2010/main" val="286491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9B7155-5304-AD42-8768-560105E2D813}"/>
              </a:ext>
            </a:extLst>
          </p:cNvPr>
          <p:cNvSpPr txBox="1"/>
          <p:nvPr/>
        </p:nvSpPr>
        <p:spPr>
          <a:xfrm>
            <a:off x="1093076" y="384855"/>
            <a:ext cx="97629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eaLnBrk="1" hangingPunct="1"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cs typeface="Arial" panose="020B0604020202020204" pitchFamily="34" charset="0"/>
              </a:rPr>
              <a:t>Test equality of means</a:t>
            </a:r>
            <a:r>
              <a:rPr lang="en-US" altLang="en-US" sz="2000" dirty="0">
                <a:solidFill>
                  <a:srgbClr val="00B050"/>
                </a:solidFill>
                <a:cs typeface="Arial" panose="020B0604020202020204" pitchFamily="34" charset="0"/>
              </a:rPr>
              <a:t>	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3DE3B9-4843-1547-A70C-E401DCA86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040" y="2028298"/>
            <a:ext cx="5001079" cy="36054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6C2A95-8225-634C-BFB4-2212836F22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4978" y="2028298"/>
            <a:ext cx="5001079" cy="36054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33D19E-3BF5-074D-8A10-691E74B209B5}"/>
                  </a:ext>
                </a:extLst>
              </p:cNvPr>
              <p:cNvSpPr txBox="1"/>
              <p:nvPr/>
            </p:nvSpPr>
            <p:spPr>
              <a:xfrm>
                <a:off x="1495139" y="5788509"/>
                <a:ext cx="256286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 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b="0" dirty="0"/>
                  <a:t>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0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33D19E-3BF5-074D-8A10-691E74B20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139" y="5788509"/>
                <a:ext cx="2562866" cy="738664"/>
              </a:xfrm>
              <a:prstGeom prst="rect">
                <a:avLst/>
              </a:prstGeom>
              <a:blipFill>
                <a:blip r:embed="rId6"/>
                <a:stretch>
                  <a:fillRect l="-5911" t="-11864" b="-22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A5DAFA-8091-DC49-B7F2-E7E39487F9FB}"/>
                  </a:ext>
                </a:extLst>
              </p:cNvPr>
              <p:cNvSpPr txBox="1"/>
              <p:nvPr/>
            </p:nvSpPr>
            <p:spPr>
              <a:xfrm>
                <a:off x="7028052" y="5788509"/>
                <a:ext cx="2211890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 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b="0" dirty="0"/>
                  <a:t>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400" dirty="0"/>
                  <a:t> 0</a:t>
                </a:r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A5DAFA-8091-DC49-B7F2-E7E39487F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052" y="5788509"/>
                <a:ext cx="2211890" cy="738664"/>
              </a:xfrm>
              <a:prstGeom prst="rect">
                <a:avLst/>
              </a:prstGeom>
              <a:blipFill>
                <a:blip r:embed="rId7"/>
                <a:stretch>
                  <a:fillRect l="-7429" t="-11864" r="-3429" b="-22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A6E54775-13DE-3845-A23E-B9B65E614312}"/>
              </a:ext>
            </a:extLst>
          </p:cNvPr>
          <p:cNvSpPr/>
          <p:nvPr/>
        </p:nvSpPr>
        <p:spPr>
          <a:xfrm>
            <a:off x="4918841" y="3358061"/>
            <a:ext cx="936137" cy="930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3ED9F7-BBFB-B640-AD7D-C4321D371840}"/>
              </a:ext>
            </a:extLst>
          </p:cNvPr>
          <p:cNvSpPr txBox="1"/>
          <p:nvPr/>
        </p:nvSpPr>
        <p:spPr>
          <a:xfrm>
            <a:off x="4750675" y="914593"/>
            <a:ext cx="6422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olidFill>
                  <a:srgbClr val="00B050"/>
                </a:solidFill>
                <a:cs typeface="Arial" panose="020B0604020202020204" pitchFamily="34" charset="0"/>
              </a:rPr>
              <a:t>H</a:t>
            </a:r>
            <a:r>
              <a:rPr lang="en-US" altLang="en-US" sz="2000" baseline="-25000" dirty="0">
                <a:solidFill>
                  <a:srgbClr val="00B050"/>
                </a:solidFill>
                <a:cs typeface="Arial" panose="020B0604020202020204" pitchFamily="34" charset="0"/>
              </a:rPr>
              <a:t>0</a:t>
            </a:r>
            <a:r>
              <a:rPr lang="en-US" altLang="en-US" sz="2000" dirty="0">
                <a:solidFill>
                  <a:srgbClr val="00B050"/>
                </a:solidFill>
                <a:cs typeface="Arial" panose="020B0604020202020204" pitchFamily="34" charset="0"/>
              </a:rPr>
              <a:t>: mean blood pressure is </a:t>
            </a:r>
            <a:r>
              <a:rPr lang="en-US" altLang="en-US" sz="2000" b="1" i="1" dirty="0">
                <a:solidFill>
                  <a:srgbClr val="00B050"/>
                </a:solidFill>
                <a:cs typeface="Arial" panose="020B0604020202020204" pitchFamily="34" charset="0"/>
              </a:rPr>
              <a:t>the same </a:t>
            </a:r>
            <a:r>
              <a:rPr lang="en-US" altLang="en-US" sz="2000" dirty="0">
                <a:solidFill>
                  <a:srgbClr val="00B050"/>
                </a:solidFill>
                <a:cs typeface="Arial" panose="020B0604020202020204" pitchFamily="34" charset="0"/>
              </a:rPr>
              <a:t>in groups 1 and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23DBDA-4AE4-F947-8E88-F0EF7E248F2E}"/>
              </a:ext>
            </a:extLst>
          </p:cNvPr>
          <p:cNvSpPr txBox="1"/>
          <p:nvPr/>
        </p:nvSpPr>
        <p:spPr>
          <a:xfrm>
            <a:off x="4750675" y="1233092"/>
            <a:ext cx="6105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olidFill>
                  <a:srgbClr val="00B050"/>
                </a:solidFill>
                <a:cs typeface="Arial" panose="020B0604020202020204" pitchFamily="34" charset="0"/>
              </a:rPr>
              <a:t>H</a:t>
            </a:r>
            <a:r>
              <a:rPr lang="en-US" altLang="en-US" sz="2000" baseline="-25000" dirty="0">
                <a:solidFill>
                  <a:srgbClr val="00B050"/>
                </a:solidFill>
                <a:cs typeface="Arial" panose="020B0604020202020204" pitchFamily="34" charset="0"/>
              </a:rPr>
              <a:t>A</a:t>
            </a:r>
            <a:r>
              <a:rPr lang="en-US" altLang="en-US" sz="2000" dirty="0">
                <a:solidFill>
                  <a:srgbClr val="00B050"/>
                </a:solidFill>
                <a:cs typeface="Arial" panose="020B0604020202020204" pitchFamily="34" charset="0"/>
              </a:rPr>
              <a:t>: mean blood pressure is </a:t>
            </a:r>
            <a:r>
              <a:rPr lang="en-US" altLang="en-US" sz="2000" b="1" i="1" dirty="0">
                <a:solidFill>
                  <a:srgbClr val="00B050"/>
                </a:solidFill>
                <a:cs typeface="Arial" panose="020B0604020202020204" pitchFamily="34" charset="0"/>
              </a:rPr>
              <a:t>different </a:t>
            </a:r>
            <a:r>
              <a:rPr lang="en-US" altLang="en-US" sz="2000" dirty="0">
                <a:solidFill>
                  <a:srgbClr val="00B050"/>
                </a:solidFill>
                <a:cs typeface="Arial" panose="020B0604020202020204" pitchFamily="34" charset="0"/>
              </a:rPr>
              <a:t>in groups 1 and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6E9DA6-4794-B943-B342-4425E373C1A2}"/>
              </a:ext>
            </a:extLst>
          </p:cNvPr>
          <p:cNvSpPr txBox="1"/>
          <p:nvPr/>
        </p:nvSpPr>
        <p:spPr>
          <a:xfrm>
            <a:off x="1495139" y="927132"/>
            <a:ext cx="2562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olidFill>
                  <a:srgbClr val="00B050"/>
                </a:solidFill>
                <a:cs typeface="Arial" panose="020B0604020202020204" pitchFamily="34" charset="0"/>
              </a:rPr>
              <a:t>The Null hypothesis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E6AD18-CFF9-AC4A-AE10-0E041ED67D30}"/>
              </a:ext>
            </a:extLst>
          </p:cNvPr>
          <p:cNvSpPr txBox="1"/>
          <p:nvPr/>
        </p:nvSpPr>
        <p:spPr>
          <a:xfrm>
            <a:off x="1495138" y="1260866"/>
            <a:ext cx="3255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olidFill>
                  <a:srgbClr val="00B050"/>
                </a:solidFill>
                <a:cs typeface="Arial" panose="020B0604020202020204" pitchFamily="34" charset="0"/>
              </a:rPr>
              <a:t>The Alternative hypothesis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741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10"/>
    </mc:Choice>
    <mc:Fallback xmlns="">
      <p:transition spd="slow" advTm="383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2" grpId="0"/>
      <p:bldP spid="10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BFC934-DE75-F74D-88B0-574610CC5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93" y="1729569"/>
            <a:ext cx="5657936" cy="35762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B5DDCA-6139-3D4F-BEAA-68B7460A03F6}"/>
                  </a:ext>
                </a:extLst>
              </p:cNvPr>
              <p:cNvSpPr txBox="1"/>
              <p:nvPr/>
            </p:nvSpPr>
            <p:spPr>
              <a:xfrm>
                <a:off x="1014667" y="5395655"/>
                <a:ext cx="256286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 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b="0" dirty="0"/>
                  <a:t>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0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B5DDCA-6139-3D4F-BEAA-68B7460A0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67" y="5395655"/>
                <a:ext cx="2562866" cy="738664"/>
              </a:xfrm>
              <a:prstGeom prst="rect">
                <a:avLst/>
              </a:prstGeom>
              <a:blipFill>
                <a:blip r:embed="rId3"/>
                <a:stretch>
                  <a:fillRect l="-5911" t="-10169" b="-23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EB66D3-B2D2-B34C-8DA4-D05A8F0FA22E}"/>
                  </a:ext>
                </a:extLst>
              </p:cNvPr>
              <p:cNvSpPr txBox="1"/>
              <p:nvPr/>
            </p:nvSpPr>
            <p:spPr>
              <a:xfrm>
                <a:off x="3577533" y="5395655"/>
                <a:ext cx="2211890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 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b="0" dirty="0"/>
                  <a:t>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400" dirty="0"/>
                  <a:t> 0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EB66D3-B2D2-B34C-8DA4-D05A8F0FA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533" y="5395655"/>
                <a:ext cx="2211890" cy="738664"/>
              </a:xfrm>
              <a:prstGeom prst="rect">
                <a:avLst/>
              </a:prstGeom>
              <a:blipFill>
                <a:blip r:embed="rId4"/>
                <a:stretch>
                  <a:fillRect l="-6818" t="-10169" r="-3409" b="-23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93BFCBA-0CF7-5348-9C02-DBDC19858306}"/>
                  </a:ext>
                </a:extLst>
              </p:cNvPr>
              <p:cNvSpPr txBox="1"/>
              <p:nvPr/>
            </p:nvSpPr>
            <p:spPr>
              <a:xfrm>
                <a:off x="7734350" y="4608483"/>
                <a:ext cx="3373782" cy="6726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93BFCBA-0CF7-5348-9C02-DBDC19858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4350" y="4608483"/>
                <a:ext cx="3373782" cy="672685"/>
              </a:xfrm>
              <a:prstGeom prst="rect">
                <a:avLst/>
              </a:prstGeom>
              <a:blipFill>
                <a:blip r:embed="rId5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08462B-F8E2-CB44-BC48-0B3A8A779AE3}"/>
                  </a:ext>
                </a:extLst>
              </p:cNvPr>
              <p:cNvSpPr txBox="1"/>
              <p:nvPr/>
            </p:nvSpPr>
            <p:spPr>
              <a:xfrm>
                <a:off x="6811529" y="2651897"/>
                <a:ext cx="5219425" cy="8371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ad>
                            <m:radPr>
                              <m:degHide m:val="on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type m:val="lin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08462B-F8E2-CB44-BC48-0B3A8A779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1529" y="2651897"/>
                <a:ext cx="5219425" cy="837152"/>
              </a:xfrm>
              <a:prstGeom prst="rect">
                <a:avLst/>
              </a:prstGeom>
              <a:blipFill>
                <a:blip r:embed="rId6"/>
                <a:stretch>
                  <a:fillRect t="-22388" b="-1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149041A-DCBE-474B-8240-59D5CE20B2BB}"/>
              </a:ext>
            </a:extLst>
          </p:cNvPr>
          <p:cNvSpPr txBox="1"/>
          <p:nvPr/>
        </p:nvSpPr>
        <p:spPr>
          <a:xfrm>
            <a:off x="9914808" y="3293269"/>
            <a:ext cx="771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under</a:t>
            </a:r>
          </a:p>
          <a:p>
            <a:pPr algn="ctr"/>
            <a:r>
              <a:rPr lang="en-US" dirty="0"/>
              <a:t>H</a:t>
            </a:r>
            <a:r>
              <a:rPr lang="en-US" baseline="-25000" dirty="0"/>
              <a:t>0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F7F3790-E8AA-5B46-94C7-2D24B671E3F3}"/>
              </a:ext>
            </a:extLst>
          </p:cNvPr>
          <p:cNvSpPr txBox="1">
            <a:spLocks/>
          </p:cNvSpPr>
          <p:nvPr/>
        </p:nvSpPr>
        <p:spPr>
          <a:xfrm>
            <a:off x="1014667" y="505481"/>
            <a:ext cx="10691648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Calculate the test statistic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34EFE3-C7F7-A9A6-70D4-AE2BF380A02C}"/>
              </a:ext>
            </a:extLst>
          </p:cNvPr>
          <p:cNvSpPr txBox="1"/>
          <p:nvPr/>
        </p:nvSpPr>
        <p:spPr>
          <a:xfrm>
            <a:off x="6811529" y="1983014"/>
            <a:ext cx="4392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Two-sample t-test: equal variance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60A217-0F5B-14B7-79B3-3485B8B1C2FB}"/>
              </a:ext>
            </a:extLst>
          </p:cNvPr>
          <p:cNvSpPr txBox="1"/>
          <p:nvPr/>
        </p:nvSpPr>
        <p:spPr>
          <a:xfrm>
            <a:off x="7890792" y="5890854"/>
            <a:ext cx="2748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function in R: </a:t>
            </a:r>
            <a:r>
              <a:rPr lang="en-US" sz="2400" dirty="0" err="1">
                <a:solidFill>
                  <a:srgbClr val="0070C0"/>
                </a:solidFill>
              </a:rPr>
              <a:t>t.test</a:t>
            </a:r>
            <a:r>
              <a:rPr lang="en-US" sz="2400" dirty="0">
                <a:solidFill>
                  <a:srgbClr val="0070C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7311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2" grpId="0"/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2|11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2|11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5|9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5|9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asbestPPT" id="{F1F4BCA4-C984-894E-B819-BB8D32D226B6}" vid="{B0A982C2-C77C-7041-BB5E-E4B4907542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2683</TotalTime>
  <Words>1086</Words>
  <Application>Microsoft Macintosh PowerPoint</Application>
  <PresentationFormat>Widescreen</PresentationFormat>
  <Paragraphs>201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Palatino Linotype</vt:lpstr>
      <vt:lpstr>Wingdings</vt:lpstr>
      <vt:lpstr>Office Theme</vt:lpstr>
      <vt:lpstr>Hypothesis Testing</vt:lpstr>
      <vt:lpstr>What do the following questions have in common?</vt:lpstr>
      <vt:lpstr>PowerPoint Presentation</vt:lpstr>
      <vt:lpstr>Procedures for Testing Statistical Hypotheses</vt:lpstr>
      <vt:lpstr>I. Design the Study</vt:lpstr>
      <vt:lpstr>II. Perform the Study</vt:lpstr>
      <vt:lpstr>Hypothesis testing</vt:lpstr>
      <vt:lpstr>PowerPoint Presentation</vt:lpstr>
      <vt:lpstr>PowerPoint Presentation</vt:lpstr>
      <vt:lpstr>When there is no difference (H0)</vt:lpstr>
      <vt:lpstr>PowerPoint Presentation</vt:lpstr>
      <vt:lpstr>PowerPoint Presentation</vt:lpstr>
      <vt:lpstr>Case study on Parkinson’s Disease</vt:lpstr>
      <vt:lpstr>Positive and negative test results</vt:lpstr>
      <vt:lpstr>PowerPoint Presentation</vt:lpstr>
      <vt:lpstr>PowerPoint Presentation</vt:lpstr>
      <vt:lpstr>PowerPoint Presentation</vt:lpstr>
      <vt:lpstr>Analogy: Hypothesis Testing and the Legal System</vt:lpstr>
      <vt:lpstr>PowerPoint Presentation</vt:lpstr>
      <vt:lpstr>Types of tests </vt:lpstr>
      <vt:lpstr>We find that the average blood pressure level is different in smokers and non-smokers (p=0.002).   Does smoking cause high blood pressure?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Siegmund</dc:creator>
  <cp:lastModifiedBy>Kimberly Siegmund</cp:lastModifiedBy>
  <cp:revision>64</cp:revision>
  <dcterms:created xsi:type="dcterms:W3CDTF">2021-06-15T04:24:55Z</dcterms:created>
  <dcterms:modified xsi:type="dcterms:W3CDTF">2023-06-27T19:22:03Z</dcterms:modified>
</cp:coreProperties>
</file>