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4" r:id="rId5"/>
    <p:sldMasterId id="2147483696" r:id="rId6"/>
  </p:sldMasterIdLst>
  <p:notesMasterIdLst>
    <p:notesMasterId r:id="rId16"/>
  </p:notesMasterIdLst>
  <p:sldIdLst>
    <p:sldId id="256" r:id="rId7"/>
    <p:sldId id="317" r:id="rId8"/>
    <p:sldId id="257" r:id="rId9"/>
    <p:sldId id="382" r:id="rId10"/>
    <p:sldId id="391" r:id="rId11"/>
    <p:sldId id="383" r:id="rId12"/>
    <p:sldId id="386" r:id="rId13"/>
    <p:sldId id="389" r:id="rId14"/>
    <p:sldId id="3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emer, Oriana M - APHIS" initials="BOM-A" lastIdx="2" clrIdx="0">
    <p:extLst>
      <p:ext uri="{19B8F6BF-5375-455C-9EA6-DF929625EA0E}">
        <p15:presenceInfo xmlns:p15="http://schemas.microsoft.com/office/powerpoint/2012/main" userId="S::oriana.m.beemer@usda.gov::6c2a3b7d-476d-464d-8860-bd6d59d2d4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7117" autoAdjust="0"/>
  </p:normalViewPr>
  <p:slideViewPr>
    <p:cSldViewPr snapToGrid="0">
      <p:cViewPr varScale="1">
        <p:scale>
          <a:sx n="54" d="100"/>
          <a:sy n="54" d="100"/>
        </p:scale>
        <p:origin x="996" y="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41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63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hy Boyer" userId="19bce187-0c24-4c08-9a83-047783a898de" providerId="ADAL" clId="{2CFBE6F3-3178-4AFB-A3DB-717EC95185C4}"/>
    <pc:docChg chg="custSel modSld sldOrd">
      <pc:chgData name="Timothy Boyer" userId="19bce187-0c24-4c08-9a83-047783a898de" providerId="ADAL" clId="{2CFBE6F3-3178-4AFB-A3DB-717EC95185C4}" dt="2024-05-20T21:34:26.740" v="42" actId="20577"/>
      <pc:docMkLst>
        <pc:docMk/>
      </pc:docMkLst>
      <pc:sldChg chg="modSp mod ord">
        <pc:chgData name="Timothy Boyer" userId="19bce187-0c24-4c08-9a83-047783a898de" providerId="ADAL" clId="{2CFBE6F3-3178-4AFB-A3DB-717EC95185C4}" dt="2024-05-20T21:34:26.740" v="42" actId="20577"/>
        <pc:sldMkLst>
          <pc:docMk/>
          <pc:sldMk cId="3545792579" sldId="391"/>
        </pc:sldMkLst>
        <pc:spChg chg="mod">
          <ac:chgData name="Timothy Boyer" userId="19bce187-0c24-4c08-9a83-047783a898de" providerId="ADAL" clId="{2CFBE6F3-3178-4AFB-A3DB-717EC95185C4}" dt="2024-05-20T21:34:26.740" v="42" actId="20577"/>
          <ac:spMkLst>
            <pc:docMk/>
            <pc:sldMk cId="3545792579" sldId="391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FFFE8-218D-404C-A57D-E1790D4856F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ACE1-AED4-471B-912E-EF5FAA58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EACE1-AED4-471B-912E-EF5FAA587E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this is our vision as an organization.   We strive to be the voice of science in policy making.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ACE1-AED4-471B-912E-EF5FAA587E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59288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705486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79112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436604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02296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41EF-3E70-4FF8-9716-57B78DEBC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6D828-12FC-45D6-8793-CFD342FB8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1554-1947-428D-850B-814743AB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CB3B-EFDC-46B8-8C88-8724825CBE41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D75D-49B0-474A-AAF5-1AF6DCD0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38742-8CAD-41F4-BD02-A2B40A9D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67B6-A078-4DD4-B41B-260E85D2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2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B7FD-64FC-4FC7-AB58-A52B4E2D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91E24-088B-4085-B09E-A93989193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25B01-98BD-4CE5-8EAF-43540DCF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CB3B-EFDC-46B8-8C88-8724825CBE41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D9C16-B774-4D1A-8254-0C6352D4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69D20-BA43-40BF-80D6-1A930EA2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67B6-A078-4DD4-B41B-260E85D2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0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DCB771-5690-476B-B360-3EF09B7DF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193F2-9552-49CC-ACD3-D9766C309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51FDD-4C05-4380-A341-C5F6CFA4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CB3B-EFDC-46B8-8C88-8724825CBE41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9EF76-7D13-4FAE-A223-B6BB85B5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BEDC-515D-48BE-9CC0-6CE7F539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67B6-A078-4DD4-B41B-260E85D2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51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906C-2E22-4DF5-969B-AAB6126F0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E33D-D0D9-4958-A981-68AC10014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5E789-FF95-4333-841C-1348D53B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18A9-6E8A-49A5-9B9C-B95B3E63E3F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41632-5536-4A8D-A0CA-AB514565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94D55-9658-4940-884C-17BD5928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A953-6F1F-4875-8930-96B2FCC6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10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7A12-EB00-4248-9452-7CA03FE4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F5E6D-D0B3-48F8-8E38-32B6F3E4C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DBEFB-2FB7-4076-AA28-DC84960F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18A9-6E8A-49A5-9B9C-B95B3E63E3F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087FE-6E3B-48D8-A009-8CCC8ACC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46763-135E-40D7-A5FB-F315ABB0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A953-6F1F-4875-8930-96B2FCC6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72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4070-9013-4394-9499-0B18B938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A7F8F-815F-4C21-B658-CF88E9EEA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75194-39F1-4016-B0EB-0D0B3BCF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18A9-6E8A-49A5-9B9C-B95B3E63E3F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A3055-30F0-4067-A502-2FC5EB93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E71B0-F9EF-487D-9FE5-10CD0966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A953-6F1F-4875-8930-96B2FCC6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78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E2C3-4DF7-4A46-B0B5-F622F608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50C29-879B-4237-AAFA-58A81AAFD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64D4D-83A2-4021-9452-A9FEA7C88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9C5B2-849C-4BF3-ADB9-85FD2F9C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18A9-6E8A-49A5-9B9C-B95B3E63E3F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6F4CE-CA01-4CBC-9B20-6199BB0C7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33DC-14DD-4C84-A60F-B5441312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A953-6F1F-4875-8930-96B2FCC6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2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F8CB-90A4-40D1-97C3-E690F4C0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3ACFB-BD07-400E-9AE9-3A1E25E1C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2BF5E-3FA1-4BF0-B64F-477D2996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4CB66-40F7-42B3-8967-391951E64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3C49C-495A-4EF9-8FFB-8A8902E14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5EA6D-D6C2-43F4-9B5F-CD804101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18A9-6E8A-49A5-9B9C-B95B3E63E3F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5D35D-47EE-44EB-8E6D-F2C23E60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94519-1179-4707-88A4-E0F3961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A953-6F1F-4875-8930-96B2FCC6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2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5B40-CE36-46AB-B04D-37FCB7E2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86754-C29B-4799-B38D-0DA641FD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18A9-6E8A-49A5-9B9C-B95B3E63E3F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01D85-E43C-4099-9861-5A3055C9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064C6-B3DE-4EDC-A795-A76CC10F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A953-6F1F-4875-8930-96B2FCC6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99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85639-FB6A-447C-A5D3-8B833179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18A9-6E8A-49A5-9B9C-B95B3E63E3F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D8BCC-6782-4129-9A8F-543112A7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41322-3244-4284-A285-C0CA9E97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A953-6F1F-4875-8930-96B2FCC6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121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2124-7A99-4318-878F-66CD757A0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48FC-11FA-452B-B228-E2BE2A01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7C908-65F3-468C-9D69-F4AB47E9C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85561-47AF-440A-B13B-5F3F294A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18A9-6E8A-49A5-9B9C-B95B3E63E3F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8E247-5AB5-4D37-85FC-D2C99779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70C23-9DD7-46DF-97E8-5E9A417D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A953-6F1F-4875-8930-96B2FCC6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8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BFD2-8EA2-4288-89E3-2210800F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CC92A-07D6-4BC9-8CAA-79D86CB02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E1455-2DD7-40AA-BDEF-ACBD7A29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CB3B-EFDC-46B8-8C88-8724825CBE41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E96E1-EDBA-466D-BA1E-87DB52DE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2F662-9080-4DFB-8D86-11E7B92C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67B6-A078-4DD4-B41B-260E85D2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43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365B-068E-4ED3-A7B5-6E8D42F0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256D0-1643-4856-B731-AC7F94F64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1A463-C0C6-423F-B5EA-BB3EE4132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74A0D-239A-4363-AD6D-9B1489C0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18A9-6E8A-49A5-9B9C-B95B3E63E3F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AE48F-79C7-4F94-BF55-12BED9B4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524EC-FF59-4569-A7ED-55699DE2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A953-6F1F-4875-8930-96B2FCC6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108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439F-2BC1-4498-9AD3-0866EF7F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463FE-121E-4B19-B5BC-951D297F7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169C6-38D2-49F6-A585-5402B136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18A9-6E8A-49A5-9B9C-B95B3E63E3F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5B925-D685-4C95-988A-6B50C462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3B8EF-4AC9-4F96-9C5A-1BA3F547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A953-6F1F-4875-8930-96B2FCC6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14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B1465-DAAF-4578-BA81-39AA367FA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68846-80E4-43EF-B8BD-A31F987B1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521F1-3388-452E-B761-12C25D1C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18A9-6E8A-49A5-9B9C-B95B3E63E3F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11C50-93F4-4DEE-8313-05639534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DE85A-ECE3-4CDF-9773-07360D8B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A953-6F1F-4875-8930-96B2FCC6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158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027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479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006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711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621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2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0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0009-64DA-405C-BF9A-C8EAD369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BD013-3BEB-43AC-8D3B-880067E41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E0B1D-5424-47BD-92FC-69DEF85C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CB3B-EFDC-46B8-8C88-8724825CBE41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47655-2DB1-4452-90B4-340986E1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EC860-7227-44D5-9789-2771FD7C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67B6-A078-4DD4-B41B-260E85D2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9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097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004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782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6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B213-8053-41DD-83C6-C8C6F559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CA044-78F8-42D5-93CB-39F348EB9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DE5C2-F2C9-4745-9128-75E44C216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FE92B-B769-4E35-8B2C-AF6D5EF7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CB3B-EFDC-46B8-8C88-8724825CBE41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7E967-C809-4E60-8B7B-F53B15C6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6E80D-A9F4-4E99-B99C-C39F589D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67B6-A078-4DD4-B41B-260E85D2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8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BAFB-C63F-4CA8-8661-633E1F51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66C69-28B8-4581-820A-C73C7134C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FE805-B160-47C2-8687-EAB49D0EF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769CB-F905-4464-9471-E59F3C081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B3C855-B884-4C96-80F4-C9BEEF507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E72D5-967C-4DD1-898F-CCABE2D5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CB3B-EFDC-46B8-8C88-8724825CBE41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2B79F-0BF9-44EA-89AD-82A7DF4B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D38101-4853-4795-81A6-FDE5F7FA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67B6-A078-4DD4-B41B-260E85D2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9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4CC5-FB4B-41F3-B20B-48171CFD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A0F82-AC23-49A2-9669-D7B80B93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CB3B-EFDC-46B8-8C88-8724825CBE41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CACBD-D865-411E-8371-6D4AC79F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2CD66-6409-45F6-A8A5-8ECEF87F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67B6-A078-4DD4-B41B-260E85D2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7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3F905-0FC9-4768-A3A6-B200952D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CB3B-EFDC-46B8-8C88-8724825CBE41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0DF1B-9C20-4BE5-A5AE-F3415BAD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9F533-79F4-4454-87BE-0EC07585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67B6-A078-4DD4-B41B-260E85D2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3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0616-EF3B-4210-826F-E92DD9E3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A853-DF04-4991-8AFD-AD6132581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5482B-C913-4738-B7AF-5EF5E02EF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58D50-A632-4D38-BD8A-83FB07D4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CB3B-EFDC-46B8-8C88-8724825CBE41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987CB-A6EC-4B8F-84A0-4B9EE21A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D159A-84AF-412A-9EE6-0055F923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67B6-A078-4DD4-B41B-260E85D2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3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4128-A51E-4238-9CAB-215B1B1C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2F263-6E5D-48FB-B16E-3D9366C4B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96F2B-612C-4C48-84A8-D2AC27168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3C62E-6440-4A5C-A184-7119F012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CB3B-EFDC-46B8-8C88-8724825CBE41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CFC9E-749D-4029-B501-5C6AFA62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7DC16-C12C-489E-BFE6-6D093C2E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67B6-A078-4DD4-B41B-260E85D2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2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FDE85-D7F3-43F1-BE7C-AB468134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FF431-6A7A-478D-A3A5-F63426F9A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F3FF6-08F9-45BD-B3D0-28A22CDF2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7CB3B-EFDC-46B8-8C88-8724825CBE41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D6DB8-87B1-4CC4-9F66-D4B9EDEB6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4CAAA-6A7F-4D83-99ED-D657C7E57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367B6-A078-4DD4-B41B-260E85D2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8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A2BB7-6123-4E65-8F84-E4B2A35A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41EC7-96C9-436A-B4AE-E6987F2F3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AAD03-6F46-40DC-997C-7165E9FEC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18A9-6E8A-49A5-9B9C-B95B3E63E3F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D39F9-45BF-4DC1-84AE-6111CC4E8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6D53A-33F8-45CF-9FCB-5756B0B9D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DA953-6F1F-4875-8930-96B2FCC66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3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ublicdomainpictures.net/view-image.php?image=91713&amp;picture=herd-of-cows-and-horses-pastur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erd of cattle standing on top of a grass covered field&#10;&#10;Description automatically generated">
            <a:extLst>
              <a:ext uri="{FF2B5EF4-FFF2-40B4-BE49-F238E27FC236}">
                <a16:creationId xmlns:a16="http://schemas.microsoft.com/office/drawing/2014/main" id="{E569B730-26B1-484D-973E-9B7D3D4063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328" r="14797" b="7763"/>
          <a:stretch/>
        </p:blipFill>
        <p:spPr>
          <a:xfrm>
            <a:off x="2562726" y="114301"/>
            <a:ext cx="9629274" cy="6857999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27468-D030-40C7-B000-D100AAFDF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368" y="1005840"/>
            <a:ext cx="4097495" cy="2808081"/>
          </a:xfrm>
        </p:spPr>
        <p:txBody>
          <a:bodyPr anchor="b">
            <a:normAutofit fontScale="90000"/>
          </a:bodyPr>
          <a:lstStyle/>
          <a:p>
            <a:br>
              <a:rPr lang="en-US" sz="5000" dirty="0"/>
            </a:br>
            <a:br>
              <a:rPr lang="en-US" sz="5000" dirty="0"/>
            </a:br>
            <a:r>
              <a:rPr lang="en-US" sz="5000" dirty="0"/>
              <a:t>APHIS VS Center for Epidemiology and Animal Health</a:t>
            </a:r>
          </a:p>
        </p:txBody>
      </p:sp>
    </p:spTree>
    <p:extLst>
      <p:ext uri="{BB962C8B-B14F-4D97-AF65-F5344CB8AC3E}">
        <p14:creationId xmlns:p14="http://schemas.microsoft.com/office/powerpoint/2010/main" val="3412453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07057-FF49-4DC3-A345-0A900A18A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415" y="999678"/>
            <a:ext cx="3962265" cy="14617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CEAH’s Vision: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F9B9-CE66-4459-981C-68DB12207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055" y="2461456"/>
            <a:ext cx="4048344" cy="2074458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US" sz="4000" dirty="0"/>
              <a:t>To provide sound science for sound policy.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2B8F1841-66AF-42E8-A26C-05D62BF8C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7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9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91164" cy="6858000"/>
          </a:xfrm>
          <a:prstGeom prst="rect">
            <a:avLst/>
          </a:prstGeom>
          <a:solidFill>
            <a:srgbClr val="43B0F1"/>
          </a:solidFill>
        </p:spPr>
        <p:txBody>
          <a:bodyPr/>
          <a:lstStyle/>
          <a:p>
            <a:pPr defTabSz="609630"/>
            <a:endParaRPr lang="en-US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3"/>
          <p:cNvSpPr txBox="1"/>
          <p:nvPr/>
        </p:nvSpPr>
        <p:spPr>
          <a:xfrm rot="16200000">
            <a:off x="-2229868" y="3085903"/>
            <a:ext cx="5786887" cy="986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ct val="253161"/>
              </a:lnSpc>
            </a:pPr>
            <a:r>
              <a:rPr lang="en-US" sz="3037" spc="267">
                <a:solidFill>
                  <a:srgbClr val="FFFFFF"/>
                </a:solidFill>
                <a:latin typeface="League Spartan"/>
              </a:rPr>
              <a:t>CEAH UNITS</a:t>
            </a:r>
            <a:endParaRPr lang="en-US"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333115" y="149139"/>
            <a:ext cx="10733363" cy="6534876"/>
            <a:chOff x="0" y="0"/>
            <a:chExt cx="21466726" cy="13069752"/>
          </a:xfrm>
        </p:grpSpPr>
        <p:sp>
          <p:nvSpPr>
            <p:cNvPr id="5" name="AutoShape 5"/>
            <p:cNvSpPr/>
            <p:nvPr/>
          </p:nvSpPr>
          <p:spPr>
            <a:xfrm>
              <a:off x="7223645" y="0"/>
              <a:ext cx="7060595" cy="6434365"/>
            </a:xfrm>
            <a:prstGeom prst="rect">
              <a:avLst/>
            </a:prstGeom>
            <a:solidFill>
              <a:srgbClr val="2F8DC4"/>
            </a:solidFill>
          </p:spPr>
          <p:txBody>
            <a:bodyPr/>
            <a:lstStyle/>
            <a:p>
              <a:pPr defTabSz="609630"/>
              <a:endParaRPr lang="en-US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AutoShape 6"/>
            <p:cNvSpPr/>
            <p:nvPr/>
          </p:nvSpPr>
          <p:spPr>
            <a:xfrm>
              <a:off x="7223645" y="6594403"/>
              <a:ext cx="7060595" cy="6475349"/>
            </a:xfrm>
            <a:prstGeom prst="rect">
              <a:avLst/>
            </a:prstGeom>
            <a:solidFill>
              <a:srgbClr val="2F8DC4"/>
            </a:solidFill>
          </p:spPr>
          <p:txBody>
            <a:bodyPr/>
            <a:lstStyle/>
            <a:p>
              <a:pPr defTabSz="609630"/>
              <a:endParaRPr lang="en-US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AutoShape 7"/>
            <p:cNvSpPr/>
            <p:nvPr/>
          </p:nvSpPr>
          <p:spPr>
            <a:xfrm>
              <a:off x="14406131" y="0"/>
              <a:ext cx="7060595" cy="6434365"/>
            </a:xfrm>
            <a:prstGeom prst="rect">
              <a:avLst/>
            </a:prstGeom>
            <a:solidFill>
              <a:srgbClr val="2F8DC4"/>
            </a:solidFill>
          </p:spPr>
          <p:txBody>
            <a:bodyPr/>
            <a:lstStyle/>
            <a:p>
              <a:pPr defTabSz="609630"/>
              <a:endParaRPr lang="en-US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>
              <a:off x="14406131" y="6594403"/>
              <a:ext cx="7060595" cy="6475349"/>
            </a:xfrm>
            <a:prstGeom prst="rect">
              <a:avLst/>
            </a:prstGeom>
            <a:solidFill>
              <a:srgbClr val="2F8DC4"/>
            </a:solidFill>
          </p:spPr>
          <p:txBody>
            <a:bodyPr/>
            <a:lstStyle/>
            <a:p>
              <a:pPr defTabSz="609630"/>
              <a:endParaRPr lang="en-US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6594403"/>
              <a:ext cx="7060595" cy="6475349"/>
            </a:xfrm>
            <a:prstGeom prst="rect">
              <a:avLst/>
            </a:prstGeom>
            <a:solidFill>
              <a:srgbClr val="2F8DC4"/>
            </a:solidFill>
          </p:spPr>
          <p:txBody>
            <a:bodyPr/>
            <a:lstStyle/>
            <a:p>
              <a:pPr defTabSz="609630"/>
              <a:endParaRPr lang="en-US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24215" y="0"/>
              <a:ext cx="7060595" cy="6434365"/>
            </a:xfrm>
            <a:prstGeom prst="rect">
              <a:avLst/>
            </a:prstGeom>
            <a:solidFill>
              <a:srgbClr val="2F8DC4"/>
            </a:solidFill>
          </p:spPr>
          <p:txBody>
            <a:bodyPr/>
            <a:lstStyle/>
            <a:p>
              <a:pPr defTabSz="609630"/>
              <a:endParaRPr lang="en-US" sz="120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925222" y="334905"/>
              <a:ext cx="3210151" cy="3210151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9213936" y="461189"/>
              <a:ext cx="3080012" cy="3083867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6119295" y="895252"/>
              <a:ext cx="4435148" cy="2738704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15818819" y="2394130"/>
              <a:ext cx="1067024" cy="1387998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6885842" y="8070121"/>
              <a:ext cx="2381781" cy="147075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1925222" y="7169717"/>
              <a:ext cx="3130663" cy="3407524"/>
            </a:xfrm>
            <a:prstGeom prst="rect">
              <a:avLst/>
            </a:prstGeom>
          </p:spPr>
        </p:pic>
        <p:sp>
          <p:nvSpPr>
            <p:cNvPr id="18" name="TextBox 18"/>
            <p:cNvSpPr txBox="1"/>
            <p:nvPr/>
          </p:nvSpPr>
          <p:spPr>
            <a:xfrm>
              <a:off x="457424" y="3913912"/>
              <a:ext cx="6194178" cy="2139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ct val="150000"/>
                </a:lnSpc>
              </a:pPr>
              <a:r>
                <a:rPr lang="en-US" sz="1611" spc="141" dirty="0">
                  <a:solidFill>
                    <a:srgbClr val="FFFFFF"/>
                  </a:solidFill>
                  <a:latin typeface="Gordita"/>
                </a:rPr>
                <a:t>National Animal Health Monitoring System</a:t>
              </a:r>
              <a:endParaRPr lang="en-US" sz="1200" dirty="0">
                <a:solidFill>
                  <a:prstClr val="black"/>
                </a:solidFill>
                <a:latin typeface="Calibri"/>
              </a:endParaRPr>
            </a:p>
            <a:p>
              <a:pPr algn="ctr" defTabSz="609630">
                <a:lnSpc>
                  <a:spcPct val="150000"/>
                </a:lnSpc>
              </a:pPr>
              <a:r>
                <a:rPr lang="en-US" sz="1611" spc="141" dirty="0">
                  <a:solidFill>
                    <a:srgbClr val="FFFFFF"/>
                  </a:solidFill>
                  <a:latin typeface="Gordita"/>
                </a:rPr>
                <a:t>(NAHMS)</a:t>
              </a:r>
              <a:endParaRPr lang="en-US" sz="1611" spc="141" dirty="0">
                <a:solidFill>
                  <a:srgbClr val="FFFFFF"/>
                </a:solidFill>
                <a:latin typeface="Gordita"/>
                <a:cs typeface="Gordita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56854" y="3913912"/>
              <a:ext cx="6194178" cy="2139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ct val="150000"/>
                </a:lnSpc>
              </a:pPr>
              <a:r>
                <a:rPr lang="en-US" sz="1611" spc="141" dirty="0">
                  <a:solidFill>
                    <a:srgbClr val="FFFFFF"/>
                  </a:solidFill>
                  <a:latin typeface="Gordita"/>
                </a:rPr>
                <a:t>Program Coordination and Implementation</a:t>
              </a:r>
              <a:endParaRPr lang="en-US" sz="1200" dirty="0">
                <a:solidFill>
                  <a:prstClr val="black"/>
                </a:solidFill>
                <a:latin typeface="Calibri"/>
              </a:endParaRPr>
            </a:p>
            <a:p>
              <a:pPr algn="ctr" defTabSz="609630">
                <a:lnSpc>
                  <a:spcPct val="150000"/>
                </a:lnSpc>
              </a:pPr>
              <a:r>
                <a:rPr lang="en-US" sz="1611" spc="141" dirty="0">
                  <a:solidFill>
                    <a:srgbClr val="FFFFFF"/>
                  </a:solidFill>
                  <a:latin typeface="Gordita"/>
                </a:rPr>
                <a:t>(PCI)</a:t>
              </a:r>
              <a:endParaRPr lang="en-US" sz="1611" spc="141" dirty="0">
                <a:solidFill>
                  <a:srgbClr val="FFFFFF"/>
                </a:solidFill>
                <a:latin typeface="Gordita"/>
                <a:cs typeface="Gordita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5179110" y="3913912"/>
              <a:ext cx="5506832" cy="2139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ct val="150000"/>
                </a:lnSpc>
              </a:pPr>
              <a:r>
                <a:rPr lang="en-US" sz="1611" spc="141" dirty="0">
                  <a:solidFill>
                    <a:srgbClr val="FFFFFF"/>
                  </a:solidFill>
                  <a:latin typeface="Gordita"/>
                </a:rPr>
                <a:t>Domestic Animal Health Analytics</a:t>
              </a:r>
              <a:endParaRPr lang="en-US" sz="1200" dirty="0">
                <a:solidFill>
                  <a:prstClr val="black"/>
                </a:solidFill>
                <a:latin typeface="Calibri"/>
              </a:endParaRPr>
            </a:p>
            <a:p>
              <a:pPr algn="ctr" defTabSz="609630">
                <a:lnSpc>
                  <a:spcPct val="150000"/>
                </a:lnSpc>
              </a:pPr>
              <a:r>
                <a:rPr lang="en-US" sz="1611" spc="141" dirty="0">
                  <a:solidFill>
                    <a:srgbClr val="FFFFFF"/>
                  </a:solidFill>
                  <a:latin typeface="Gordita"/>
                </a:rPr>
                <a:t>(DAHA)</a:t>
              </a:r>
              <a:endParaRPr lang="en-US" sz="1611" spc="141" dirty="0">
                <a:solidFill>
                  <a:srgbClr val="FFFFFF"/>
                </a:solidFill>
                <a:latin typeface="Gordita"/>
                <a:cs typeface="Gordita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8210140" y="10727158"/>
              <a:ext cx="5087606" cy="2139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ct val="150000"/>
                </a:lnSpc>
              </a:pPr>
              <a:r>
                <a:rPr lang="en-US" sz="1611" spc="141" dirty="0">
                  <a:solidFill>
                    <a:srgbClr val="FFFFFF"/>
                  </a:solidFill>
                  <a:latin typeface="Gordita"/>
                </a:rPr>
                <a:t>Transboundary Disease Analytics</a:t>
              </a:r>
              <a:endParaRPr lang="en-US" sz="1200" dirty="0">
                <a:solidFill>
                  <a:prstClr val="black"/>
                </a:solidFill>
                <a:latin typeface="Calibri"/>
              </a:endParaRPr>
            </a:p>
            <a:p>
              <a:pPr algn="ctr" defTabSz="609630">
                <a:lnSpc>
                  <a:spcPct val="150000"/>
                </a:lnSpc>
              </a:pPr>
              <a:r>
                <a:rPr lang="en-US" sz="1611" spc="141" dirty="0">
                  <a:solidFill>
                    <a:srgbClr val="FFFFFF"/>
                  </a:solidFill>
                  <a:latin typeface="Gordita"/>
                </a:rPr>
                <a:t>(TDA)</a:t>
              </a:r>
              <a:endParaRPr lang="en-US" sz="1611" spc="141" dirty="0">
                <a:solidFill>
                  <a:srgbClr val="FFFFFF"/>
                </a:solidFill>
                <a:latin typeface="Gordita"/>
                <a:cs typeface="Gordita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5186914" y="10727158"/>
              <a:ext cx="5499028" cy="21509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ct val="150000"/>
                </a:lnSpc>
              </a:pPr>
              <a:r>
                <a:rPr lang="en-US" sz="1611" spc="141" dirty="0">
                  <a:solidFill>
                    <a:srgbClr val="FFFFFF"/>
                  </a:solidFill>
                  <a:latin typeface="Gordita"/>
                </a:rPr>
                <a:t>Geospatial Analysis, Products, and Services (GAPS) </a:t>
              </a:r>
              <a:endParaRPr lang="en-US" sz="120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16365644" y="7474664"/>
              <a:ext cx="3422176" cy="2797629"/>
            </a:xfrm>
            <a:prstGeom prst="rect">
              <a:avLst/>
            </a:prstGeom>
          </p:spPr>
        </p:pic>
        <p:sp>
          <p:nvSpPr>
            <p:cNvPr id="25" name="TextBox 25"/>
            <p:cNvSpPr txBox="1"/>
            <p:nvPr/>
          </p:nvSpPr>
          <p:spPr>
            <a:xfrm>
              <a:off x="1088956" y="10727158"/>
              <a:ext cx="4882684" cy="2139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ct val="150000"/>
                </a:lnSpc>
              </a:pPr>
              <a:r>
                <a:rPr lang="en-US" sz="1611" spc="141" dirty="0">
                  <a:solidFill>
                    <a:srgbClr val="FFFFFF"/>
                  </a:solidFill>
                  <a:latin typeface="Gordita"/>
                </a:rPr>
                <a:t>Surveillance, Design and Analysis</a:t>
              </a:r>
              <a:endParaRPr lang="en-US" sz="1200" dirty="0">
                <a:solidFill>
                  <a:prstClr val="black"/>
                </a:solidFill>
                <a:latin typeface="Calibri"/>
              </a:endParaRPr>
            </a:p>
            <a:p>
              <a:pPr algn="ctr" defTabSz="609630">
                <a:lnSpc>
                  <a:spcPct val="150000"/>
                </a:lnSpc>
              </a:pPr>
              <a:r>
                <a:rPr lang="en-US" sz="1611" spc="141" dirty="0">
                  <a:solidFill>
                    <a:srgbClr val="FFFFFF"/>
                  </a:solidFill>
                  <a:latin typeface="Gordita"/>
                </a:rPr>
                <a:t> (SDA)</a:t>
              </a:r>
              <a:endParaRPr lang="en-US" sz="1611" spc="141" dirty="0">
                <a:solidFill>
                  <a:srgbClr val="FFFFFF"/>
                </a:solidFill>
                <a:latin typeface="Gordita"/>
                <a:cs typeface="Gordita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DF29638-FFA8-418F-9931-069BFA92AE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87" y="3609327"/>
            <a:ext cx="1750563" cy="175056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595167"/>
            <a:ext cx="12192000" cy="262835"/>
            <a:chOff x="0" y="0"/>
            <a:chExt cx="4816593" cy="1384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38448"/>
            </a:xfrm>
            <a:custGeom>
              <a:avLst/>
              <a:gdLst/>
              <a:ahLst/>
              <a:cxnLst/>
              <a:rect l="l" t="t" r="r" b="b"/>
              <a:pathLst>
                <a:path w="4816592" h="138448">
                  <a:moveTo>
                    <a:pt x="0" y="0"/>
                  </a:moveTo>
                  <a:lnTo>
                    <a:pt x="4816592" y="0"/>
                  </a:lnTo>
                  <a:lnTo>
                    <a:pt x="4816592" y="138448"/>
                  </a:lnTo>
                  <a:lnTo>
                    <a:pt x="0" y="138448"/>
                  </a:lnTo>
                  <a:close/>
                </a:path>
              </a:pathLst>
            </a:custGeom>
            <a:solidFill>
              <a:srgbClr val="2F5B44"/>
            </a:solidFill>
          </p:spPr>
          <p:txBody>
            <a:bodyPr/>
            <a:lstStyle/>
            <a:p>
              <a:pPr defTabSz="457200"/>
              <a:endParaRPr lang="en-US" sz="1688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 defTabSz="457200">
                <a:lnSpc>
                  <a:spcPts val="1811"/>
                </a:lnSpc>
              </a:pPr>
              <a:endParaRPr sz="1688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9" name="TextBox 9"/>
          <p:cNvSpPr txBox="1">
            <a:spLocks noGrp="1"/>
          </p:cNvSpPr>
          <p:nvPr>
            <p:ph type="title" idx="4294967295"/>
          </p:nvPr>
        </p:nvSpPr>
        <p:spPr>
          <a:xfrm>
            <a:off x="1523998" y="719419"/>
            <a:ext cx="9144000" cy="75411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57250">
              <a:lnSpc>
                <a:spcPts val="3104"/>
              </a:lnSpc>
              <a:spcBef>
                <a:spcPts val="0"/>
              </a:spcBef>
              <a:defRPr/>
            </a:pPr>
            <a:r>
              <a:rPr lang="en-US" sz="2800" b="1" dirty="0">
                <a:solidFill>
                  <a:srgbClr val="2F5B44"/>
                </a:solidFill>
                <a:latin typeface="Arialle Bold"/>
                <a:ea typeface="+mn-ea"/>
                <a:cs typeface="+mn-cs"/>
              </a:rPr>
              <a:t>Between Farm Disease Spread Models</a:t>
            </a:r>
            <a:br>
              <a:rPr lang="en-US" sz="2800" b="1" dirty="0">
                <a:solidFill>
                  <a:srgbClr val="2F5B44"/>
                </a:solidFill>
                <a:latin typeface="Arialle Bold"/>
                <a:ea typeface="+mn-ea"/>
                <a:cs typeface="+mn-cs"/>
              </a:rPr>
            </a:br>
            <a:r>
              <a:rPr lang="en-US" sz="2000" b="1" dirty="0" err="1">
                <a:solidFill>
                  <a:srgbClr val="2F5B44"/>
                </a:solidFill>
                <a:latin typeface="Arialle Bold"/>
                <a:ea typeface="+mn-ea"/>
                <a:cs typeface="+mn-cs"/>
              </a:rPr>
              <a:t>InterSpread</a:t>
            </a:r>
            <a:r>
              <a:rPr lang="en-US" sz="2000" b="1" dirty="0">
                <a:solidFill>
                  <a:srgbClr val="2F5B44"/>
                </a:solidFill>
                <a:latin typeface="Arialle Bold"/>
                <a:ea typeface="+mn-ea"/>
                <a:cs typeface="+mn-cs"/>
              </a:rPr>
              <a:t> Plus</a:t>
            </a:r>
            <a:endParaRPr lang="en-US" sz="2000" dirty="0">
              <a:solidFill>
                <a:srgbClr val="2F5B44"/>
              </a:solidFill>
              <a:latin typeface="Arialle Bold"/>
              <a:ea typeface="+mn-ea"/>
              <a:cs typeface="+mn-cs"/>
            </a:endParaRPr>
          </a:p>
        </p:txBody>
      </p:sp>
      <p:pic>
        <p:nvPicPr>
          <p:cNvPr id="11" name="Picture 10" descr="USDA Logo">
            <a:extLst>
              <a:ext uri="{FF2B5EF4-FFF2-40B4-BE49-F238E27FC236}">
                <a16:creationId xmlns:a16="http://schemas.microsoft.com/office/drawing/2014/main" id="{B97CAF14-FC88-4C64-0737-E51EBF54CC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034729" y="283996"/>
            <a:ext cx="635655" cy="435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0113CF-AA91-E30E-1D4D-496271B58581}"/>
              </a:ext>
            </a:extLst>
          </p:cNvPr>
          <p:cNvSpPr txBox="1"/>
          <p:nvPr/>
        </p:nvSpPr>
        <p:spPr>
          <a:xfrm>
            <a:off x="246437" y="1897225"/>
            <a:ext cx="66293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FMD, ASF, CSF, HPAI, </a:t>
            </a:r>
            <a:r>
              <a:rPr lang="en-US" sz="2000" dirty="0" err="1"/>
              <a:t>vND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National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Domestic livestock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Between farm transmission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Farms defined by production type, spatial point coordinates, and number of animals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Farm population simulated from Agricultural Census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Disease spread parameters defined at production type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Flexible implementation of control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Applications include evaluation of disease response strategies and exercise support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5B1C05-63AA-3B13-DE08-DEDE43A05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813" y="1563949"/>
            <a:ext cx="4808493" cy="45639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595167"/>
            <a:ext cx="12192000" cy="262835"/>
            <a:chOff x="0" y="0"/>
            <a:chExt cx="4816593" cy="1384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38448"/>
            </a:xfrm>
            <a:custGeom>
              <a:avLst/>
              <a:gdLst/>
              <a:ahLst/>
              <a:cxnLst/>
              <a:rect l="l" t="t" r="r" b="b"/>
              <a:pathLst>
                <a:path w="4816592" h="138448">
                  <a:moveTo>
                    <a:pt x="0" y="0"/>
                  </a:moveTo>
                  <a:lnTo>
                    <a:pt x="4816592" y="0"/>
                  </a:lnTo>
                  <a:lnTo>
                    <a:pt x="4816592" y="138448"/>
                  </a:lnTo>
                  <a:lnTo>
                    <a:pt x="0" y="138448"/>
                  </a:lnTo>
                  <a:close/>
                </a:path>
              </a:pathLst>
            </a:custGeom>
            <a:solidFill>
              <a:srgbClr val="2F5B44"/>
            </a:solidFill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8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ts val="181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8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9"/>
          <p:cNvSpPr txBox="1">
            <a:spLocks noGrp="1"/>
          </p:cNvSpPr>
          <p:nvPr>
            <p:ph type="title" idx="4294967295"/>
          </p:nvPr>
        </p:nvSpPr>
        <p:spPr>
          <a:xfrm>
            <a:off x="1523998" y="719419"/>
            <a:ext cx="9144000" cy="39754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57250">
              <a:lnSpc>
                <a:spcPts val="3104"/>
              </a:lnSpc>
              <a:spcBef>
                <a:spcPts val="0"/>
              </a:spcBef>
              <a:defRPr/>
            </a:pPr>
            <a:r>
              <a:rPr lang="en-US" sz="2800" b="1" dirty="0">
                <a:solidFill>
                  <a:srgbClr val="2F5B44"/>
                </a:solidFill>
                <a:latin typeface="Arialle Bold"/>
                <a:ea typeface="+mn-ea"/>
                <a:cs typeface="+mn-cs"/>
              </a:rPr>
              <a:t>Non-exhaustive List of Models Used By CEAH</a:t>
            </a:r>
            <a:endParaRPr lang="en-US" sz="2625" dirty="0">
              <a:solidFill>
                <a:srgbClr val="2F5B44"/>
              </a:solidFill>
              <a:latin typeface="Arialle Bold"/>
              <a:ea typeface="+mn-ea"/>
              <a:cs typeface="+mn-cs"/>
            </a:endParaRPr>
          </a:p>
        </p:txBody>
      </p:sp>
      <p:pic>
        <p:nvPicPr>
          <p:cNvPr id="11" name="Picture 10" descr="USDA Logo">
            <a:extLst>
              <a:ext uri="{FF2B5EF4-FFF2-40B4-BE49-F238E27FC236}">
                <a16:creationId xmlns:a16="http://schemas.microsoft.com/office/drawing/2014/main" id="{B97CAF14-FC88-4C64-0737-E51EBF54CC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034729" y="283996"/>
            <a:ext cx="635655" cy="435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25EFC1-EF99-8E68-F1D4-F1D5C4584D96}"/>
              </a:ext>
            </a:extLst>
          </p:cNvPr>
          <p:cNvSpPr txBox="1"/>
          <p:nvPr/>
        </p:nvSpPr>
        <p:spPr>
          <a:xfrm>
            <a:off x="976402" y="1796527"/>
            <a:ext cx="102391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USAMM/USDOS models (Colorado State University)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Feral swine disease spread model (APHIS Wildlife Services)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Bluetongue SE United States (Australian Animal Disease Spread Model, AADIS)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Wild/Domestic interface avian influenza model (University of Maryland USGS)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Remote Sensing of livestock facilities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TB Test and Remove model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Cattle fever tick situational awareness and control tools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Economic response cost and FAD economic impact models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79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595167"/>
            <a:ext cx="12192000" cy="262835"/>
            <a:chOff x="0" y="0"/>
            <a:chExt cx="4816593" cy="1384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38448"/>
            </a:xfrm>
            <a:custGeom>
              <a:avLst/>
              <a:gdLst/>
              <a:ahLst/>
              <a:cxnLst/>
              <a:rect l="l" t="t" r="r" b="b"/>
              <a:pathLst>
                <a:path w="4816592" h="138448">
                  <a:moveTo>
                    <a:pt x="0" y="0"/>
                  </a:moveTo>
                  <a:lnTo>
                    <a:pt x="4816592" y="0"/>
                  </a:lnTo>
                  <a:lnTo>
                    <a:pt x="4816592" y="138448"/>
                  </a:lnTo>
                  <a:lnTo>
                    <a:pt x="0" y="138448"/>
                  </a:lnTo>
                  <a:close/>
                </a:path>
              </a:pathLst>
            </a:custGeom>
            <a:solidFill>
              <a:srgbClr val="2F5B44"/>
            </a:solidFill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8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ts val="181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8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9"/>
          <p:cNvSpPr txBox="1">
            <a:spLocks noGrp="1"/>
          </p:cNvSpPr>
          <p:nvPr>
            <p:ph type="title" idx="4294967295"/>
          </p:nvPr>
        </p:nvSpPr>
        <p:spPr>
          <a:xfrm>
            <a:off x="1523998" y="719419"/>
            <a:ext cx="9144000" cy="79508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57250">
              <a:lnSpc>
                <a:spcPts val="3104"/>
              </a:lnSpc>
              <a:spcBef>
                <a:spcPts val="0"/>
              </a:spcBef>
              <a:defRPr/>
            </a:pPr>
            <a:r>
              <a:rPr lang="en-US" sz="2800" b="1" dirty="0">
                <a:solidFill>
                  <a:srgbClr val="2F5B44"/>
                </a:solidFill>
                <a:latin typeface="Arialle Bold"/>
                <a:ea typeface="+mn-ea"/>
                <a:cs typeface="+mn-cs"/>
              </a:rPr>
              <a:t>Heterogenous Within Herd/Flock Disease Spread Model</a:t>
            </a:r>
            <a:endParaRPr lang="en-US" sz="2625" dirty="0">
              <a:solidFill>
                <a:srgbClr val="2F5B44"/>
              </a:solidFill>
              <a:latin typeface="Arialle Bold"/>
              <a:ea typeface="+mn-ea"/>
              <a:cs typeface="+mn-cs"/>
            </a:endParaRPr>
          </a:p>
        </p:txBody>
      </p:sp>
      <p:pic>
        <p:nvPicPr>
          <p:cNvPr id="11" name="Picture 10" descr="USDA Logo">
            <a:extLst>
              <a:ext uri="{FF2B5EF4-FFF2-40B4-BE49-F238E27FC236}">
                <a16:creationId xmlns:a16="http://schemas.microsoft.com/office/drawing/2014/main" id="{B97CAF14-FC88-4C64-0737-E51EBF54CC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034729" y="283996"/>
            <a:ext cx="635655" cy="435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32B9B9-114B-BF26-2E87-C5AEEFFBA278}"/>
              </a:ext>
            </a:extLst>
          </p:cNvPr>
          <p:cNvSpPr txBox="1"/>
          <p:nvPr/>
        </p:nvSpPr>
        <p:spPr>
          <a:xfrm>
            <a:off x="1523999" y="1671328"/>
            <a:ext cx="9143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Developed by University of Minnesota Secure Food Systems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Simulates animal to animal transmission within a barn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Direct within pen spread, pen to pen spread, and longer distance indirect spread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applications for HPAI and ASF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Evaluate surveillance schemes and pre-movement isolation period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outputs for the between-herd national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 time of HPAI introduction for infected flocks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progress application to cull sow markets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A66791-235B-6DF9-DD8F-13C385DDB60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49" t="28385" r="815" b="26019"/>
          <a:stretch>
            <a:fillRect/>
          </a:stretch>
        </p:blipFill>
        <p:spPr>
          <a:xfrm>
            <a:off x="2214033" y="4595168"/>
            <a:ext cx="7763929" cy="626622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EA2B0BAE-AB70-3BA9-26CC-CEB4AC7F18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5400000">
            <a:off x="7706077" y="4409579"/>
            <a:ext cx="403765" cy="2057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D4E3C9-FECE-75A8-C2D5-2A18C9A6E3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5400000">
            <a:off x="3355870" y="4438738"/>
            <a:ext cx="403765" cy="2057400"/>
          </a:xfrm>
          <a:prstGeom prst="rect">
            <a:avLst/>
          </a:prstGeom>
        </p:spPr>
      </p:pic>
      <p:sp>
        <p:nvSpPr>
          <p:cNvPr id="15" name="TextBox 19">
            <a:extLst>
              <a:ext uri="{FF2B5EF4-FFF2-40B4-BE49-F238E27FC236}">
                <a16:creationId xmlns:a16="http://schemas.microsoft.com/office/drawing/2014/main" id="{07D83AD6-C7D1-E641-1C2E-A2688E1D7FDE}"/>
              </a:ext>
            </a:extLst>
          </p:cNvPr>
          <p:cNvSpPr txBox="1"/>
          <p:nvPr/>
        </p:nvSpPr>
        <p:spPr>
          <a:xfrm>
            <a:off x="2529052" y="5694106"/>
            <a:ext cx="2071110" cy="553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le Bold"/>
              </a:rPr>
              <a:t>Window of likely introduction</a:t>
            </a: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9DA4B760-6A70-7229-DF13-D015F3826A74}"/>
              </a:ext>
            </a:extLst>
          </p:cNvPr>
          <p:cNvSpPr txBox="1"/>
          <p:nvPr/>
        </p:nvSpPr>
        <p:spPr>
          <a:xfrm>
            <a:off x="6406706" y="5645437"/>
            <a:ext cx="3002507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le Bold"/>
              </a:rPr>
              <a:t>Period of silent within-house disease spread and increasing infectivity </a:t>
            </a:r>
          </a:p>
        </p:txBody>
      </p:sp>
    </p:spTree>
    <p:extLst>
      <p:ext uri="{BB962C8B-B14F-4D97-AF65-F5344CB8AC3E}">
        <p14:creationId xmlns:p14="http://schemas.microsoft.com/office/powerpoint/2010/main" val="243441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595167"/>
            <a:ext cx="12192000" cy="262835"/>
            <a:chOff x="0" y="0"/>
            <a:chExt cx="4816593" cy="1384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38448"/>
            </a:xfrm>
            <a:custGeom>
              <a:avLst/>
              <a:gdLst/>
              <a:ahLst/>
              <a:cxnLst/>
              <a:rect l="l" t="t" r="r" b="b"/>
              <a:pathLst>
                <a:path w="4816592" h="138448">
                  <a:moveTo>
                    <a:pt x="0" y="0"/>
                  </a:moveTo>
                  <a:lnTo>
                    <a:pt x="4816592" y="0"/>
                  </a:lnTo>
                  <a:lnTo>
                    <a:pt x="4816592" y="138448"/>
                  </a:lnTo>
                  <a:lnTo>
                    <a:pt x="0" y="138448"/>
                  </a:lnTo>
                  <a:close/>
                </a:path>
              </a:pathLst>
            </a:custGeom>
            <a:solidFill>
              <a:srgbClr val="2F5B44"/>
            </a:solidFill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8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ts val="181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8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9"/>
          <p:cNvSpPr txBox="1">
            <a:spLocks noGrp="1"/>
          </p:cNvSpPr>
          <p:nvPr>
            <p:ph type="title" idx="4294967295"/>
          </p:nvPr>
        </p:nvSpPr>
        <p:spPr>
          <a:xfrm>
            <a:off x="1523998" y="719419"/>
            <a:ext cx="9144000" cy="39754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57250">
              <a:lnSpc>
                <a:spcPts val="3104"/>
              </a:lnSpc>
              <a:spcBef>
                <a:spcPts val="0"/>
              </a:spcBef>
              <a:defRPr/>
            </a:pPr>
            <a:r>
              <a:rPr lang="en-US" sz="2800" b="1" dirty="0">
                <a:solidFill>
                  <a:srgbClr val="2F5B44"/>
                </a:solidFill>
                <a:latin typeface="Arialle Bold"/>
                <a:ea typeface="+mn-ea"/>
                <a:cs typeface="+mn-cs"/>
              </a:rPr>
              <a:t>INFORMS Disease Spread Model</a:t>
            </a:r>
            <a:endParaRPr lang="en-US" sz="2625" dirty="0">
              <a:solidFill>
                <a:srgbClr val="2F5B44"/>
              </a:solidFill>
              <a:latin typeface="Arialle Bold"/>
              <a:ea typeface="+mn-ea"/>
              <a:cs typeface="+mn-cs"/>
            </a:endParaRPr>
          </a:p>
        </p:txBody>
      </p:sp>
      <p:pic>
        <p:nvPicPr>
          <p:cNvPr id="11" name="Picture 10" descr="USDA Logo">
            <a:extLst>
              <a:ext uri="{FF2B5EF4-FFF2-40B4-BE49-F238E27FC236}">
                <a16:creationId xmlns:a16="http://schemas.microsoft.com/office/drawing/2014/main" id="{B97CAF14-FC88-4C64-0737-E51EBF54CC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034729" y="283996"/>
            <a:ext cx="635655" cy="435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32B9B9-114B-BF26-2E87-C5AEEFFBA278}"/>
              </a:ext>
            </a:extLst>
          </p:cNvPr>
          <p:cNvSpPr txBox="1"/>
          <p:nvPr/>
        </p:nvSpPr>
        <p:spPr>
          <a:xfrm>
            <a:off x="163531" y="2057493"/>
            <a:ext cx="5853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Developed through a cooperative agreement with the Texas A&amp;M Center for Applied Technology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Designed around a web-based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client/server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Operates in a c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loud-based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Parallel/distributed execution of simulation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Testing and validation ongoing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Intend to deploy to USDA’s Azure environment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0D3DD6-E265-0A1C-C3F6-C2C425F07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966" y="1617944"/>
            <a:ext cx="6212031" cy="437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7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595167"/>
            <a:ext cx="12192000" cy="262835"/>
            <a:chOff x="0" y="0"/>
            <a:chExt cx="4816593" cy="1384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38448"/>
            </a:xfrm>
            <a:custGeom>
              <a:avLst/>
              <a:gdLst/>
              <a:ahLst/>
              <a:cxnLst/>
              <a:rect l="l" t="t" r="r" b="b"/>
              <a:pathLst>
                <a:path w="4816592" h="138448">
                  <a:moveTo>
                    <a:pt x="0" y="0"/>
                  </a:moveTo>
                  <a:lnTo>
                    <a:pt x="4816592" y="0"/>
                  </a:lnTo>
                  <a:lnTo>
                    <a:pt x="4816592" y="138448"/>
                  </a:lnTo>
                  <a:lnTo>
                    <a:pt x="0" y="138448"/>
                  </a:lnTo>
                  <a:close/>
                </a:path>
              </a:pathLst>
            </a:custGeom>
            <a:solidFill>
              <a:srgbClr val="2F5B44"/>
            </a:solidFill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8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ts val="181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8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9"/>
          <p:cNvSpPr txBox="1">
            <a:spLocks noGrp="1"/>
          </p:cNvSpPr>
          <p:nvPr>
            <p:ph type="title" idx="4294967295"/>
          </p:nvPr>
        </p:nvSpPr>
        <p:spPr>
          <a:xfrm>
            <a:off x="1523998" y="719419"/>
            <a:ext cx="9144000" cy="39754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57250">
              <a:lnSpc>
                <a:spcPts val="3104"/>
              </a:lnSpc>
              <a:spcBef>
                <a:spcPts val="0"/>
              </a:spcBef>
              <a:defRPr/>
            </a:pPr>
            <a:r>
              <a:rPr lang="en-US" sz="2800" b="1" dirty="0">
                <a:solidFill>
                  <a:srgbClr val="2F5B44"/>
                </a:solidFill>
                <a:latin typeface="Arialle Bold"/>
                <a:ea typeface="+mn-ea"/>
                <a:cs typeface="+mn-cs"/>
              </a:rPr>
              <a:t>Current Collaboration with ARS</a:t>
            </a:r>
            <a:endParaRPr lang="en-US" sz="2625" dirty="0">
              <a:solidFill>
                <a:srgbClr val="2F5B44"/>
              </a:solidFill>
              <a:latin typeface="Arialle Bold"/>
              <a:ea typeface="+mn-ea"/>
              <a:cs typeface="+mn-cs"/>
            </a:endParaRPr>
          </a:p>
        </p:txBody>
      </p:sp>
      <p:pic>
        <p:nvPicPr>
          <p:cNvPr id="11" name="Picture 10" descr="USDA Logo">
            <a:extLst>
              <a:ext uri="{FF2B5EF4-FFF2-40B4-BE49-F238E27FC236}">
                <a16:creationId xmlns:a16="http://schemas.microsoft.com/office/drawing/2014/main" id="{B97CAF14-FC88-4C64-0737-E51EBF54CC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034729" y="283996"/>
            <a:ext cx="635655" cy="43542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C5486E6-2362-4F86-DF68-04AC9DECB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65" y="2176670"/>
            <a:ext cx="4969293" cy="379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B04BCA-A422-2CF5-E377-3EB777C7D888}"/>
              </a:ext>
            </a:extLst>
          </p:cNvPr>
          <p:cNvSpPr txBox="1"/>
          <p:nvPr/>
        </p:nvSpPr>
        <p:spPr>
          <a:xfrm>
            <a:off x="125219" y="2054439"/>
            <a:ext cx="6974146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Interagency agreement has funded six ORISE Fellows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Translation of experimental data to FMD disease state parameters in cattle and pigs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Novel application of FMD control strategies in a large feedlot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Evaluation of FMD vaccination and persistently infected cattle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Evaluation of Control Area Sizes during ASF outbreaks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Estimation of lab demand during ASF outbreaks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Creation of a boar stud production type for risk assessment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48241-945F-2976-240A-0DFDD6125746}"/>
              </a:ext>
            </a:extLst>
          </p:cNvPr>
          <p:cNvSpPr txBox="1"/>
          <p:nvPr/>
        </p:nvSpPr>
        <p:spPr>
          <a:xfrm>
            <a:off x="7635833" y="1869773"/>
            <a:ext cx="292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FMD model in a large feedlot</a:t>
            </a:r>
          </a:p>
        </p:txBody>
      </p:sp>
    </p:spTree>
    <p:extLst>
      <p:ext uri="{BB962C8B-B14F-4D97-AF65-F5344CB8AC3E}">
        <p14:creationId xmlns:p14="http://schemas.microsoft.com/office/powerpoint/2010/main" val="207182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595167"/>
            <a:ext cx="12192000" cy="262835"/>
            <a:chOff x="0" y="0"/>
            <a:chExt cx="4816593" cy="1384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38448"/>
            </a:xfrm>
            <a:custGeom>
              <a:avLst/>
              <a:gdLst/>
              <a:ahLst/>
              <a:cxnLst/>
              <a:rect l="l" t="t" r="r" b="b"/>
              <a:pathLst>
                <a:path w="4816592" h="138448">
                  <a:moveTo>
                    <a:pt x="0" y="0"/>
                  </a:moveTo>
                  <a:lnTo>
                    <a:pt x="4816592" y="0"/>
                  </a:lnTo>
                  <a:lnTo>
                    <a:pt x="4816592" y="138448"/>
                  </a:lnTo>
                  <a:lnTo>
                    <a:pt x="0" y="138448"/>
                  </a:lnTo>
                  <a:close/>
                </a:path>
              </a:pathLst>
            </a:custGeom>
            <a:solidFill>
              <a:srgbClr val="2F5B44"/>
            </a:solidFill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8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ts val="181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8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9"/>
          <p:cNvSpPr txBox="1">
            <a:spLocks noGrp="1"/>
          </p:cNvSpPr>
          <p:nvPr>
            <p:ph type="title" idx="4294967295"/>
          </p:nvPr>
        </p:nvSpPr>
        <p:spPr>
          <a:xfrm>
            <a:off x="1523998" y="719419"/>
            <a:ext cx="9144000" cy="39754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57250">
              <a:lnSpc>
                <a:spcPts val="3104"/>
              </a:lnSpc>
              <a:spcBef>
                <a:spcPts val="0"/>
              </a:spcBef>
              <a:defRPr/>
            </a:pPr>
            <a:r>
              <a:rPr lang="en-US" sz="2800" b="1" dirty="0">
                <a:solidFill>
                  <a:srgbClr val="2F5B44"/>
                </a:solidFill>
                <a:latin typeface="Arialle Bold"/>
                <a:ea typeface="+mn-ea"/>
                <a:cs typeface="+mn-cs"/>
              </a:rPr>
              <a:t>Research Needs</a:t>
            </a:r>
            <a:endParaRPr lang="en-US" sz="2625" dirty="0">
              <a:solidFill>
                <a:srgbClr val="2F5B44"/>
              </a:solidFill>
              <a:latin typeface="Arialle Bold"/>
              <a:ea typeface="+mn-ea"/>
              <a:cs typeface="+mn-cs"/>
            </a:endParaRPr>
          </a:p>
        </p:txBody>
      </p:sp>
      <p:pic>
        <p:nvPicPr>
          <p:cNvPr id="11" name="Picture 10" descr="USDA Logo">
            <a:extLst>
              <a:ext uri="{FF2B5EF4-FFF2-40B4-BE49-F238E27FC236}">
                <a16:creationId xmlns:a16="http://schemas.microsoft.com/office/drawing/2014/main" id="{B97CAF14-FC88-4C64-0737-E51EBF54CC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034729" y="283996"/>
            <a:ext cx="635655" cy="4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1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bf16fb3d-d0d4-4082-b9e1-5e252a4ca607" xsi:nil="true"/>
    <lcf76f155ced4ddcb4097134ff3c332f xmlns="bf16fb3d-d0d4-4082-b9e1-5e252a4ca607">
      <Terms xmlns="http://schemas.microsoft.com/office/infopath/2007/PartnerControls"/>
    </lcf76f155ced4ddcb4097134ff3c332f>
    <TaxCatchAll xmlns="73fb875a-8af9-4255-b008-0995492d31c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DA0D774ED8204789FBA44AA44E220C" ma:contentTypeVersion="18" ma:contentTypeDescription="Create a new document." ma:contentTypeScope="" ma:versionID="7134965379e5c552aebb4c76d941db08">
  <xsd:schema xmlns:xsd="http://www.w3.org/2001/XMLSchema" xmlns:xs="http://www.w3.org/2001/XMLSchema" xmlns:p="http://schemas.microsoft.com/office/2006/metadata/properties" xmlns:ns2="bf16fb3d-d0d4-4082-b9e1-5e252a4ca607" xmlns:ns3="87e9aed0-1cfc-4d5c-8ce4-ea64804a7109" xmlns:ns4="73fb875a-8af9-4255-b008-0995492d31cd" targetNamespace="http://schemas.microsoft.com/office/2006/metadata/properties" ma:root="true" ma:fieldsID="f6252d383c504115d5f23f1ccb562620" ns2:_="" ns3:_="" ns4:_="">
    <xsd:import namespace="bf16fb3d-d0d4-4082-b9e1-5e252a4ca607"/>
    <xsd:import namespace="87e9aed0-1cfc-4d5c-8ce4-ea64804a7109"/>
    <xsd:import namespace="73fb875a-8af9-4255-b008-0995492d31cd"/>
    <xsd:element name="properties">
      <xsd:complexType>
        <xsd:sequence>
          <xsd:element name="documentManagement">
            <xsd:complexType>
              <xsd:all>
                <xsd:element ref="ns2:Notes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16fb3d-d0d4-4082-b9e1-5e252a4ca607" elementFormDefault="qualified">
    <xsd:import namespace="http://schemas.microsoft.com/office/2006/documentManagement/types"/>
    <xsd:import namespace="http://schemas.microsoft.com/office/infopath/2007/PartnerControls"/>
    <xsd:element name="Notes" ma:index="2" nillable="true" ma:displayName="Notes" ma:format="Dropdown" ma:internalName="Notes" ma:readOnly="false">
      <xsd:simpleType>
        <xsd:restriction base="dms:Note">
          <xsd:maxLength value="255"/>
        </xsd:restriction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hidden="true" ma:internalName="MediaServiceAutoTags" ma:readOnly="true">
      <xsd:simpleType>
        <xsd:restriction base="dms:Text"/>
      </xsd:simpleType>
    </xsd:element>
    <xsd:element name="MediaServiceOCR" ma:index="11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ff62593-b918-4deb-ac08-0d74ac0cc7e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e9aed0-1cfc-4d5c-8ce4-ea64804a710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fb875a-8af9-4255-b008-0995492d31cd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f8743845-13ac-4f4d-b4a4-17bd8d701275}" ma:internalName="TaxCatchAll" ma:readOnly="false" ma:showField="CatchAllData" ma:web="87e9aed0-1cfc-4d5c-8ce4-ea64804a71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C11512-D304-4BA5-A601-C27A55DF31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1AB08-8062-4905-BB8B-AEFB780FBC09}">
  <ds:schemaRefs>
    <ds:schemaRef ds:uri="87e9aed0-1cfc-4d5c-8ce4-ea64804a7109"/>
    <ds:schemaRef ds:uri="http://purl.org/dc/elements/1.1/"/>
    <ds:schemaRef ds:uri="http://schemas.microsoft.com/office/2006/documentManagement/types"/>
    <ds:schemaRef ds:uri="73fb875a-8af9-4255-b008-0995492d31cd"/>
    <ds:schemaRef ds:uri="http://purl.org/dc/terms/"/>
    <ds:schemaRef ds:uri="bf16fb3d-d0d4-4082-b9e1-5e252a4ca607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8D0A36-840D-4D30-A6B2-FC53658BF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16fb3d-d0d4-4082-b9e1-5e252a4ca607"/>
    <ds:schemaRef ds:uri="87e9aed0-1cfc-4d5c-8ce4-ea64804a7109"/>
    <ds:schemaRef ds:uri="73fb875a-8af9-4255-b008-0995492d31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16918</TotalTime>
  <Words>465</Words>
  <Application>Microsoft Office PowerPoint</Application>
  <PresentationFormat>Widescreen</PresentationFormat>
  <Paragraphs>79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Arialle Bold</vt:lpstr>
      <vt:lpstr>Calibri</vt:lpstr>
      <vt:lpstr>Calibri Light</vt:lpstr>
      <vt:lpstr>Gordita</vt:lpstr>
      <vt:lpstr>League Spartan</vt:lpstr>
      <vt:lpstr>Office Theme</vt:lpstr>
      <vt:lpstr>2_Office Theme</vt:lpstr>
      <vt:lpstr>3_Office Theme</vt:lpstr>
      <vt:lpstr>  APHIS VS Center for Epidemiology and Animal Health</vt:lpstr>
      <vt:lpstr>CEAH’s Vision:</vt:lpstr>
      <vt:lpstr>PowerPoint Presentation</vt:lpstr>
      <vt:lpstr>Between Farm Disease Spread Models InterSpread Plus</vt:lpstr>
      <vt:lpstr>Non-exhaustive List of Models Used By CEAH</vt:lpstr>
      <vt:lpstr>Heterogenous Within Herd/Flock Disease Spread Model</vt:lpstr>
      <vt:lpstr>INFORMS Disease Spread Model</vt:lpstr>
      <vt:lpstr>Current Collaboration with ARS</vt:lpstr>
      <vt:lpstr>Research Needs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CEAH August 2020 Meeting</dc:title>
  <dc:creator>Scott Blanton</dc:creator>
  <cp:lastModifiedBy>Timothy Boyer</cp:lastModifiedBy>
  <cp:revision>147</cp:revision>
  <dcterms:created xsi:type="dcterms:W3CDTF">2020-08-14T22:11:09Z</dcterms:created>
  <dcterms:modified xsi:type="dcterms:W3CDTF">2024-05-20T21:34:34Z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0x01010063DA0D774ED8204789FBA44AA44E220C</vt:lpwstr>
  </property>
  <property fmtid="{D5CDD505-2E9C-101B-9397-08002B2CF9AE}" pid="3" name="MediaServiceImageTags">
    <vt:lpwstr/>
  </property>
</Properties>
</file>