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4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4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am Rivers…"/>
          <p:cNvSpPr txBox="1"/>
          <p:nvPr>
            <p:ph type="body" idx="21"/>
          </p:nvPr>
        </p:nvSpPr>
        <p:spPr>
          <a:xfrm>
            <a:off x="1201340" y="10783403"/>
            <a:ext cx="21971003" cy="1700739"/>
          </a:xfrm>
          <a:prstGeom prst="rect">
            <a:avLst/>
          </a:prstGeom>
          <a:extLst>
            <a:ext uri="{C572A759-6A51-4108-AA02-DFA0A04FC94B}">
              <ma14:wrappingTextBoxFlag xmlns:ma14="http://schemas.microsoft.com/office/mac/drawingml/2011/main" val="1"/>
            </a:ext>
          </a:extLst>
        </p:spPr>
        <p:txBody>
          <a:bodyPr/>
          <a:lstStyle/>
          <a:p>
            <a:pPr defTabSz="792479">
              <a:defRPr sz="3455"/>
            </a:pPr>
            <a:r>
              <a:t>Adam Rivers</a:t>
            </a:r>
          </a:p>
          <a:p>
            <a:pPr defTabSz="792479">
              <a:defRPr sz="3455"/>
            </a:pPr>
            <a:r>
              <a:t>Mississippi State, MS</a:t>
            </a:r>
          </a:p>
          <a:p>
            <a:pPr defTabSz="792479">
              <a:defRPr sz="3455"/>
            </a:pPr>
            <a:r>
              <a:t>May 2024</a:t>
            </a:r>
          </a:p>
        </p:txBody>
      </p:sp>
      <p:sp>
        <p:nvSpPr>
          <p:cNvPr id="172" name="ARS geospatial and environmental epidemiology scoping workshop"/>
          <p:cNvSpPr txBox="1"/>
          <p:nvPr>
            <p:ph type="ctrTitle"/>
          </p:nvPr>
        </p:nvSpPr>
        <p:spPr>
          <a:xfrm>
            <a:off x="1399816" y="616023"/>
            <a:ext cx="13324851" cy="4648201"/>
          </a:xfrm>
          <a:prstGeom prst="rect">
            <a:avLst/>
          </a:prstGeom>
        </p:spPr>
        <p:txBody>
          <a:bodyPr/>
          <a:lstStyle>
            <a:lvl1pPr>
              <a:defRPr spc="-154" sz="7700"/>
            </a:lvl1pPr>
          </a:lstStyle>
          <a:p>
            <a:pPr/>
            <a:r>
              <a:t>ARS geospatial and environmental epidemiology scoping workshop</a:t>
            </a:r>
          </a:p>
        </p:txBody>
      </p:sp>
      <p:sp>
        <p:nvSpPr>
          <p:cNvPr id="173" name="Identifying research opportunities and partnerships"/>
          <p:cNvSpPr txBox="1"/>
          <p:nvPr>
            <p:ph type="subTitle" sz="quarter" idx="1"/>
          </p:nvPr>
        </p:nvSpPr>
        <p:spPr>
          <a:xfrm>
            <a:off x="1461993" y="5995715"/>
            <a:ext cx="13200496" cy="1905001"/>
          </a:xfrm>
          <a:prstGeom prst="rect">
            <a:avLst/>
          </a:prstGeom>
        </p:spPr>
        <p:txBody>
          <a:bodyPr/>
          <a:lstStyle>
            <a:lvl1pPr>
              <a:defRPr sz="4000"/>
            </a:lvl1pPr>
          </a:lstStyle>
          <a:p>
            <a:pPr/>
            <a:r>
              <a:t>Identifying research opportunities and partnerships</a:t>
            </a:r>
          </a:p>
        </p:txBody>
      </p:sp>
      <p:pic>
        <p:nvPicPr>
          <p:cNvPr id="174" name="Rplot04.pdf" descr="Rplot04.pdf"/>
          <p:cNvPicPr>
            <a:picLocks noChangeAspect="1"/>
          </p:cNvPicPr>
          <p:nvPr/>
        </p:nvPicPr>
        <p:blipFill>
          <a:blip r:embed="rId2">
            <a:extLst/>
          </a:blip>
          <a:srcRect l="12074" t="11473" r="6396" b="13735"/>
          <a:stretch>
            <a:fillRect/>
          </a:stretch>
        </p:blipFill>
        <p:spPr>
          <a:xfrm>
            <a:off x="15671023" y="5760169"/>
            <a:ext cx="7246009" cy="659975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at is GEERU?"/>
          <p:cNvSpPr txBox="1"/>
          <p:nvPr>
            <p:ph type="title"/>
          </p:nvPr>
        </p:nvSpPr>
        <p:spPr>
          <a:prstGeom prst="rect">
            <a:avLst/>
          </a:prstGeom>
        </p:spPr>
        <p:txBody>
          <a:bodyPr/>
          <a:lstStyle/>
          <a:p>
            <a:pPr/>
            <a:r>
              <a:t>What is GEERU?</a:t>
            </a:r>
          </a:p>
        </p:txBody>
      </p:sp>
      <p:sp>
        <p:nvSpPr>
          <p:cNvPr id="177" name="The ARS Geospatial and Environmental Epidemiology Research Un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1560536">
              <a:lnSpc>
                <a:spcPct val="80000"/>
              </a:lnSpc>
              <a:defRPr spc="-108" sz="5440">
                <a:solidFill>
                  <a:schemeClr val="accent1">
                    <a:hueOff val="114395"/>
                    <a:lumOff val="-24975"/>
                  </a:schemeClr>
                </a:solidFill>
              </a:defRPr>
            </a:lvl1pPr>
          </a:lstStyle>
          <a:p>
            <a:pPr/>
            <a:r>
              <a:t>The ARS Geospatial and Environmental Epidemiology Research Unit</a:t>
            </a:r>
          </a:p>
        </p:txBody>
      </p:sp>
      <p:sp>
        <p:nvSpPr>
          <p:cNvPr id="178" name="A cooperative unit with Mississippi State University…"/>
          <p:cNvSpPr txBox="1"/>
          <p:nvPr>
            <p:ph type="body" sz="half" idx="1"/>
          </p:nvPr>
        </p:nvSpPr>
        <p:spPr>
          <a:xfrm>
            <a:off x="1206500" y="4248504"/>
            <a:ext cx="16073345" cy="8256012"/>
          </a:xfrm>
          <a:prstGeom prst="rect">
            <a:avLst/>
          </a:prstGeom>
        </p:spPr>
        <p:txBody>
          <a:bodyPr/>
          <a:lstStyle/>
          <a:p>
            <a:pPr marL="560831" indent="-560831" defTabSz="2243271">
              <a:spcBef>
                <a:spcPts val="4100"/>
              </a:spcBef>
              <a:defRPr sz="4416"/>
            </a:pPr>
            <a:r>
              <a:t>A cooperative unit with Mississippi State University</a:t>
            </a:r>
          </a:p>
          <a:p>
            <a:pPr marL="560831" indent="-560831" defTabSz="2243271">
              <a:spcBef>
                <a:spcPts val="4100"/>
              </a:spcBef>
              <a:defRPr sz="4416"/>
            </a:pPr>
            <a:r>
              <a:t>$5,600,000 annual budget, half passed through to MSU.</a:t>
            </a:r>
          </a:p>
          <a:p>
            <a:pPr marL="560831" indent="-560831" defTabSz="2243271">
              <a:spcBef>
                <a:spcPts val="4100"/>
              </a:spcBef>
              <a:defRPr sz="4416"/>
            </a:pPr>
            <a:r>
              <a:t>1 Research Leader, 4 principal investigator scientists, support staff, and  postdocs  ~15 people</a:t>
            </a:r>
          </a:p>
          <a:p>
            <a:pPr marL="560831" indent="-560831" defTabSz="2243271">
              <a:spcBef>
                <a:spcPts val="4100"/>
              </a:spcBef>
              <a:defRPr sz="4416"/>
            </a:pPr>
            <a:r>
              <a:t>Part of the Animal Health National Program at ARS (103)</a:t>
            </a:r>
          </a:p>
          <a:p>
            <a:pPr marL="560831" indent="-560831" defTabSz="2243271">
              <a:spcBef>
                <a:spcPts val="4100"/>
              </a:spcBef>
              <a:defRPr sz="4416"/>
            </a:pPr>
            <a:r>
              <a:t>A service unit to research and build tools and data to support animal epidemiology and modeling</a:t>
            </a:r>
          </a:p>
          <a:p>
            <a:pPr marL="560831" indent="-560831" defTabSz="2243271">
              <a:spcBef>
                <a:spcPts val="4100"/>
              </a:spcBef>
              <a:defRPr sz="4416"/>
            </a:pPr>
            <a:r>
              <a:t>This is a change from the initial idea of a unit focused on AI, HPC, and Geospatial applications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EERU’s mandate"/>
          <p:cNvSpPr txBox="1"/>
          <p:nvPr>
            <p:ph type="title"/>
          </p:nvPr>
        </p:nvSpPr>
        <p:spPr>
          <a:prstGeom prst="rect">
            <a:avLst/>
          </a:prstGeom>
        </p:spPr>
        <p:txBody>
          <a:bodyPr/>
          <a:lstStyle/>
          <a:p>
            <a:pPr/>
            <a:r>
              <a:t>GEERU’s mandate</a:t>
            </a:r>
          </a:p>
        </p:txBody>
      </p:sp>
      <p:sp>
        <p:nvSpPr>
          <p:cNvPr id="181" name="“Our capability to rapidly identify, characterize, control, and eradicate new emerging animal pathogens is not well developed. Accordingly, emphasis will be given to filling gaps in our toolbox for predicting the emergence of new pathogens.”"/>
          <p:cNvSpPr txBox="1"/>
          <p:nvPr/>
        </p:nvSpPr>
        <p:spPr>
          <a:xfrm>
            <a:off x="1541300" y="3166327"/>
            <a:ext cx="21301399" cy="21742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i="1" sz="4300">
                <a:solidFill>
                  <a:schemeClr val="accent5">
                    <a:lumOff val="-29866"/>
                  </a:schemeClr>
                </a:solidFill>
                <a:latin typeface="Georgia"/>
                <a:ea typeface="Georgia"/>
                <a:cs typeface="Georgia"/>
                <a:sym typeface="Georgia"/>
              </a:defRPr>
            </a:lvl1pPr>
          </a:lstStyle>
          <a:p>
            <a:pPr/>
            <a:r>
              <a:t>“Our capability to rapidly identify, characterize, control, and eradicate new emerging animal pathogens is not well developed. Accordingly, emphasis will be given to filling gaps in our toolbox for predicting the emergence of new pathogens.”</a:t>
            </a:r>
          </a:p>
        </p:txBody>
      </p:sp>
      <p:sp>
        <p:nvSpPr>
          <p:cNvPr id="182" name="Integrated predictive modeling capability for emerging infectious diseases of animals and the collection of data to support these models.…"/>
          <p:cNvSpPr txBox="1"/>
          <p:nvPr/>
        </p:nvSpPr>
        <p:spPr>
          <a:xfrm>
            <a:off x="5667209" y="8138669"/>
            <a:ext cx="16507351" cy="47109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Integrated predictive modeling capability for emerging infectious diseases of animals and the collection of data to support these models.</a:t>
            </a: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Comprehensive maps of virus-host interactions required for pathogens to adapt to new hosts.</a:t>
            </a: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Identification of molecular determinants that enable emerging pathogens to infect new animal hosts, including humans.</a:t>
            </a:r>
            <a:endParaRPr>
              <a:latin typeface="Helvetica"/>
              <a:ea typeface="Helvetica"/>
              <a:cs typeface="Helvetica"/>
              <a:sym typeface="Helvetica"/>
            </a:endParaRP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Three-dimensional epidemiological information, integrating metagenomics with climatic and ecological data.</a:t>
            </a: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Multi-scale big-data integration models for predicting the emergence of new pandemic pathogens.</a:t>
            </a: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Determine quantifiable species-specific transmission parameters of emerging pathogens for modeling and outbreak preparedness.</a:t>
            </a:r>
            <a:endParaRPr>
              <a:latin typeface="Helvetica"/>
              <a:ea typeface="Helvetica"/>
              <a:cs typeface="Helvetica"/>
              <a:sym typeface="Helvetica"/>
            </a:endParaRP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Methods to rapidly detect and characterize the etiology of new and emerging diseases.</a:t>
            </a: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Develop standardized systems for data collection and integrative analysis.</a:t>
            </a:r>
            <a:endParaRPr>
              <a:latin typeface="Helvetica"/>
              <a:ea typeface="Helvetica"/>
              <a:cs typeface="Helvetica"/>
              <a:sym typeface="Helvetica"/>
            </a:endParaRP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Conduct the molecular characterization of emerging pathogens including phylogenetic analysis and network analysis.</a:t>
            </a:r>
            <a:endParaRPr>
              <a:latin typeface="Helvetica"/>
              <a:ea typeface="Helvetica"/>
              <a:cs typeface="Helvetica"/>
              <a:sym typeface="Helvetica"/>
            </a:endParaRP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Conduct large-scale genomic sequencing to improve the surveillance of mutations that lead to new pathogenic variants.</a:t>
            </a:r>
            <a:endParaRPr>
              <a:latin typeface="Helvetica"/>
              <a:ea typeface="Helvetica"/>
              <a:cs typeface="Helvetica"/>
              <a:sym typeface="Helvetica"/>
            </a:endParaRPr>
          </a:p>
          <a:p>
            <a:pPr marL="457200" indent="-317500" defTabSz="457200">
              <a:lnSpc>
                <a:spcPct val="100000"/>
              </a:lnSpc>
              <a:spcBef>
                <a:spcPts val="0"/>
              </a:spcBef>
              <a:buSzPct val="123000"/>
              <a:buFont typeface="Times New Roman"/>
              <a:buChar char="•"/>
              <a:defRPr sz="2500">
                <a:latin typeface="Times New Roman"/>
                <a:ea typeface="Times New Roman"/>
                <a:cs typeface="Times New Roman"/>
                <a:sym typeface="Times New Roman"/>
              </a:defRPr>
            </a:pPr>
            <a:r>
              <a:t>Develop integrated techniques from spatiotemporal epidemiology, ecophylogenetics, and distributional ecology.</a:t>
            </a:r>
          </a:p>
        </p:txBody>
      </p:sp>
      <p:sp>
        <p:nvSpPr>
          <p:cNvPr id="183" name="endemic"/>
          <p:cNvSpPr txBox="1"/>
          <p:nvPr/>
        </p:nvSpPr>
        <p:spPr>
          <a:xfrm>
            <a:off x="12182383" y="5645881"/>
            <a:ext cx="23399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latin typeface="Bradley Hand ITC TT-Bold"/>
                <a:ea typeface="Bradley Hand ITC TT-Bold"/>
                <a:cs typeface="Bradley Hand ITC TT-Bold"/>
                <a:sym typeface="Bradley Hand ITC TT-Bold"/>
              </a:defRPr>
            </a:lvl1pPr>
          </a:lstStyle>
          <a:p>
            <a:pPr/>
            <a:r>
              <a:t>endemic</a:t>
            </a:r>
          </a:p>
        </p:txBody>
      </p:sp>
      <p:sp>
        <p:nvSpPr>
          <p:cNvPr id="184" name="Arrow"/>
          <p:cNvSpPr/>
          <p:nvPr/>
        </p:nvSpPr>
        <p:spPr>
          <a:xfrm rot="18569366">
            <a:off x="14430988" y="5400630"/>
            <a:ext cx="1077747" cy="341033"/>
          </a:xfrm>
          <a:prstGeom prst="rightArrow">
            <a:avLst>
              <a:gd name="adj1" fmla="val 56411"/>
              <a:gd name="adj2" fmla="val 137654"/>
            </a:avLst>
          </a:pr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chemeClr val="accent5">
                    <a:lumOff val="-29866"/>
                  </a:schemeClr>
                </a:solidFill>
                <a:latin typeface="Helvetica Neue Medium"/>
                <a:ea typeface="Helvetica Neue Medium"/>
                <a:cs typeface="Helvetica Neue Medium"/>
                <a:sym typeface="Helvetica Neue Medium"/>
              </a:defRPr>
            </a:pPr>
          </a:p>
        </p:txBody>
      </p:sp>
      <p:sp>
        <p:nvSpPr>
          <p:cNvPr id="185" name="Objective 1: Develop the data sets and analysis pipelines needed for predicting and modeling the emergence of new pathogens."/>
          <p:cNvSpPr txBox="1"/>
          <p:nvPr/>
        </p:nvSpPr>
        <p:spPr>
          <a:xfrm>
            <a:off x="1729833" y="6733298"/>
            <a:ext cx="20549566" cy="9570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800"/>
            </a:pPr>
            <a:r>
              <a:rPr b="1"/>
              <a:t>Objective 1: </a:t>
            </a:r>
            <a:r>
              <a:t>Develop the data sets and analysis pipelines needed for predicting and modeling the emergence of new pathogens.</a:t>
            </a:r>
          </a:p>
        </p:txBody>
      </p:sp>
      <p:sp>
        <p:nvSpPr>
          <p:cNvPr id="186" name="Examples"/>
          <p:cNvSpPr txBox="1"/>
          <p:nvPr/>
        </p:nvSpPr>
        <p:spPr>
          <a:xfrm>
            <a:off x="1831532" y="8375432"/>
            <a:ext cx="2934654" cy="10541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atin typeface="DIN Condensed Bold"/>
                <a:ea typeface="DIN Condensed Bold"/>
                <a:cs typeface="DIN Condensed Bold"/>
                <a:sym typeface="DIN Condensed Bold"/>
              </a:defRPr>
            </a:lvl1pPr>
          </a:lstStyle>
          <a:p>
            <a:pPr/>
            <a:r>
              <a:t>Examples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EERU as an integrator and multiplier"/>
          <p:cNvSpPr txBox="1"/>
          <p:nvPr>
            <p:ph type="title"/>
          </p:nvPr>
        </p:nvSpPr>
        <p:spPr>
          <a:prstGeom prst="rect">
            <a:avLst/>
          </a:prstGeom>
        </p:spPr>
        <p:txBody>
          <a:bodyPr/>
          <a:lstStyle/>
          <a:p>
            <a:pPr/>
            <a:r>
              <a:t>GEERU as an integrator and multiplier</a:t>
            </a:r>
          </a:p>
        </p:txBody>
      </p:sp>
      <p:sp>
        <p:nvSpPr>
          <p:cNvPr id="189" name="Data generators…"/>
          <p:cNvSpPr/>
          <p:nvPr/>
        </p:nvSpPr>
        <p:spPr>
          <a:xfrm>
            <a:off x="1671868" y="5752600"/>
            <a:ext cx="5428955" cy="524782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Data generators</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APHIS</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NASS</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NASA</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NOAA</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ARS Units</a:t>
            </a:r>
          </a:p>
        </p:txBody>
      </p:sp>
      <p:sp>
        <p:nvSpPr>
          <p:cNvPr id="190" name="Disease ecologists and Epidemiologists…"/>
          <p:cNvSpPr/>
          <p:nvPr/>
        </p:nvSpPr>
        <p:spPr>
          <a:xfrm>
            <a:off x="16673284" y="5752600"/>
            <a:ext cx="5428954" cy="5247820"/>
          </a:xfrm>
          <a:prstGeom prst="roundRect">
            <a:avLst>
              <a:gd name="adj" fmla="val 14663"/>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Disease ecologists and Epidemiologists</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University and ARS researchers</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Regulatory stakeholders</a:t>
            </a:r>
          </a:p>
        </p:txBody>
      </p:sp>
      <p:sp>
        <p:nvSpPr>
          <p:cNvPr id="191" name="GEERU…"/>
          <p:cNvSpPr/>
          <p:nvPr/>
        </p:nvSpPr>
        <p:spPr>
          <a:xfrm>
            <a:off x="9226585" y="5630727"/>
            <a:ext cx="5320936" cy="5491565"/>
          </a:xfrm>
          <a:prstGeom prst="roundRect">
            <a:avLst>
              <a:gd name="adj" fmla="val 13534"/>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GEERU</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Develop tools to:</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marL="228600" indent="-228600" defTabSz="825500">
              <a:lnSpc>
                <a:spcPct val="100000"/>
              </a:lnSpc>
              <a:spcBef>
                <a:spcPts val="0"/>
              </a:spcBef>
              <a:buSzPct val="100000"/>
              <a:buAutoNum type="arabicPeriod" startAt="1"/>
              <a:defRPr sz="2300">
                <a:solidFill>
                  <a:srgbClr val="FFFFFF"/>
                </a:solidFill>
                <a:latin typeface="Helvetica Neue Medium"/>
                <a:ea typeface="Helvetica Neue Medium"/>
                <a:cs typeface="Helvetica Neue Medium"/>
                <a:sym typeface="Helvetica Neue Medium"/>
              </a:defRPr>
            </a:pPr>
          </a:p>
        </p:txBody>
      </p:sp>
      <p:sp>
        <p:nvSpPr>
          <p:cNvPr id="192" name="Line"/>
          <p:cNvSpPr/>
          <p:nvPr/>
        </p:nvSpPr>
        <p:spPr>
          <a:xfrm>
            <a:off x="14812531" y="8562125"/>
            <a:ext cx="1595742" cy="1"/>
          </a:xfrm>
          <a:prstGeom prst="line">
            <a:avLst/>
          </a:prstGeom>
          <a:ln w="63500">
            <a:solidFill>
              <a:srgbClr val="000000"/>
            </a:solidFill>
            <a:miter lim="400000"/>
            <a:tailEnd type="triangle"/>
          </a:ln>
        </p:spPr>
        <p:txBody>
          <a:bodyPr lIns="50800" tIns="50800" rIns="50800" bIns="50800" anchor="ctr"/>
          <a:lstStyle/>
          <a:p>
            <a:pPr algn="ctr" defTabSz="825500">
              <a:lnSpc>
                <a:spcPct val="100000"/>
              </a:lnSpc>
              <a:spcBef>
                <a:spcPts val="0"/>
              </a:spcBef>
              <a:defRPr b="1" sz="3000"/>
            </a:pPr>
          </a:p>
        </p:txBody>
      </p:sp>
      <p:sp>
        <p:nvSpPr>
          <p:cNvPr id="193" name="Create new data types…"/>
          <p:cNvSpPr txBox="1"/>
          <p:nvPr/>
        </p:nvSpPr>
        <p:spPr>
          <a:xfrm>
            <a:off x="9556426" y="7833371"/>
            <a:ext cx="4661255" cy="18711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defTabSz="825500">
              <a:lnSpc>
                <a:spcPct val="100000"/>
              </a:lnSpc>
              <a:spcBef>
                <a:spcPts val="0"/>
              </a:spcBef>
              <a:buSzPct val="100000"/>
              <a:buAutoNum type="arabicPeriod" startAt="1"/>
              <a:defRPr sz="2300">
                <a:solidFill>
                  <a:srgbClr val="FFFFFF"/>
                </a:solidFill>
                <a:latin typeface="Helvetica Neue Medium"/>
                <a:ea typeface="Helvetica Neue Medium"/>
                <a:cs typeface="Helvetica Neue Medium"/>
                <a:sym typeface="Helvetica Neue Medium"/>
              </a:defRPr>
            </a:pPr>
            <a:r>
              <a:t>Create new data types</a:t>
            </a:r>
          </a:p>
          <a:p>
            <a:pPr marL="228600" indent="-228600" defTabSz="825500">
              <a:lnSpc>
                <a:spcPct val="100000"/>
              </a:lnSpc>
              <a:spcBef>
                <a:spcPts val="0"/>
              </a:spcBef>
              <a:buSzPct val="100000"/>
              <a:buAutoNum type="arabicPeriod" startAt="1"/>
              <a:defRPr sz="2300">
                <a:solidFill>
                  <a:srgbClr val="FFFFFF"/>
                </a:solidFill>
                <a:latin typeface="Helvetica Neue Medium"/>
                <a:ea typeface="Helvetica Neue Medium"/>
                <a:cs typeface="Helvetica Neue Medium"/>
                <a:sym typeface="Helvetica Neue Medium"/>
              </a:defRPr>
            </a:pPr>
            <a:r>
              <a:t>Lower cost of data acquisition </a:t>
            </a:r>
          </a:p>
          <a:p>
            <a:pPr marL="228600" indent="-228600" defTabSz="825500">
              <a:lnSpc>
                <a:spcPct val="100000"/>
              </a:lnSpc>
              <a:spcBef>
                <a:spcPts val="0"/>
              </a:spcBef>
              <a:buSzPct val="100000"/>
              <a:buAutoNum type="arabicPeriod" startAt="1"/>
              <a:defRPr sz="2300">
                <a:solidFill>
                  <a:srgbClr val="FFFFFF"/>
                </a:solidFill>
                <a:latin typeface="Helvetica Neue Medium"/>
                <a:ea typeface="Helvetica Neue Medium"/>
                <a:cs typeface="Helvetica Neue Medium"/>
                <a:sym typeface="Helvetica Neue Medium"/>
              </a:defRPr>
            </a:pPr>
            <a:r>
              <a:t>develop new modeling methods</a:t>
            </a:r>
          </a:p>
          <a:p>
            <a:pPr marL="228600" indent="-228600" defTabSz="825500">
              <a:lnSpc>
                <a:spcPct val="100000"/>
              </a:lnSpc>
              <a:spcBef>
                <a:spcPts val="0"/>
              </a:spcBef>
              <a:buSzPct val="100000"/>
              <a:buAutoNum type="arabicPeriod" startAt="1"/>
              <a:defRPr sz="2300">
                <a:solidFill>
                  <a:srgbClr val="FFFFFF"/>
                </a:solidFill>
                <a:latin typeface="Helvetica Neue Medium"/>
                <a:ea typeface="Helvetica Neue Medium"/>
                <a:cs typeface="Helvetica Neue Medium"/>
                <a:sym typeface="Helvetica Neue Medium"/>
              </a:defRPr>
            </a:pPr>
            <a:r>
              <a:t>collect reusable data layers  for modeling</a:t>
            </a:r>
          </a:p>
        </p:txBody>
      </p:sp>
      <p:sp>
        <p:nvSpPr>
          <p:cNvPr id="194" name="Line"/>
          <p:cNvSpPr/>
          <p:nvPr/>
        </p:nvSpPr>
        <p:spPr>
          <a:xfrm>
            <a:off x="7557734" y="9194119"/>
            <a:ext cx="1541781" cy="1"/>
          </a:xfrm>
          <a:prstGeom prst="line">
            <a:avLst/>
          </a:prstGeom>
          <a:ln w="63500">
            <a:solidFill>
              <a:srgbClr val="000000"/>
            </a:solidFill>
            <a:miter lim="400000"/>
            <a:tailEnd type="triangle"/>
          </a:ln>
        </p:spPr>
        <p:txBody>
          <a:bodyPr lIns="50800" tIns="50800" rIns="50800" bIns="50800" anchor="ctr"/>
          <a:lstStyle/>
          <a:p>
            <a:pPr algn="ctr" defTabSz="825500">
              <a:lnSpc>
                <a:spcPct val="100000"/>
              </a:lnSpc>
              <a:spcBef>
                <a:spcPts val="0"/>
              </a:spcBef>
              <a:defRPr b="1" sz="3000"/>
            </a:pPr>
          </a:p>
        </p:txBody>
      </p:sp>
      <p:sp>
        <p:nvSpPr>
          <p:cNvPr id="195" name="Line"/>
          <p:cNvSpPr/>
          <p:nvPr/>
        </p:nvSpPr>
        <p:spPr>
          <a:xfrm flipH="1">
            <a:off x="7557734" y="8376509"/>
            <a:ext cx="1541781" cy="1"/>
          </a:xfrm>
          <a:prstGeom prst="line">
            <a:avLst/>
          </a:prstGeom>
          <a:ln w="63500">
            <a:solidFill>
              <a:srgbClr val="000000"/>
            </a:solidFill>
            <a:miter lim="400000"/>
            <a:tailEnd type="triangle"/>
          </a:ln>
        </p:spPr>
        <p:txBody>
          <a:bodyPr lIns="50800" tIns="50800" rIns="50800" bIns="50800" anchor="ctr"/>
          <a:lstStyle/>
          <a:p>
            <a:pPr algn="ctr" defTabSz="825500">
              <a:lnSpc>
                <a:spcPct val="100000"/>
              </a:lnSpc>
              <a:spcBef>
                <a:spcPts val="0"/>
              </a:spcBef>
              <a:defRPr b="1" sz="30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EERU areas and example ideas"/>
          <p:cNvSpPr txBox="1"/>
          <p:nvPr>
            <p:ph type="title"/>
          </p:nvPr>
        </p:nvSpPr>
        <p:spPr>
          <a:prstGeom prst="rect">
            <a:avLst/>
          </a:prstGeom>
        </p:spPr>
        <p:txBody>
          <a:bodyPr/>
          <a:lstStyle/>
          <a:p>
            <a:pPr/>
            <a:r>
              <a:t>GEERU areas and example ideas</a:t>
            </a:r>
          </a:p>
        </p:txBody>
      </p:sp>
      <p:sp>
        <p:nvSpPr>
          <p:cNvPr id="198" name="New tools and methods for geospatial and environmental epidemiology"/>
          <p:cNvSpPr/>
          <p:nvPr/>
        </p:nvSpPr>
        <p:spPr>
          <a:xfrm>
            <a:off x="1560630" y="2753474"/>
            <a:ext cx="21688240" cy="1194210"/>
          </a:xfrm>
          <a:prstGeom prst="roundRect">
            <a:avLst>
              <a:gd name="adj" fmla="val 31831"/>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New tools and methods for geospatial and environmental epidemiology</a:t>
            </a:r>
          </a:p>
        </p:txBody>
      </p:sp>
      <p:sp>
        <p:nvSpPr>
          <p:cNvPr id="199" name="protocols to radically reduce metagenomic surveillance cost"/>
          <p:cNvSpPr/>
          <p:nvPr/>
        </p:nvSpPr>
        <p:spPr>
          <a:xfrm>
            <a:off x="2117367" y="7997079"/>
            <a:ext cx="3865207" cy="2763619"/>
          </a:xfrm>
          <a:prstGeom prst="roundRect">
            <a:avLst>
              <a:gd name="adj" fmla="val 8454"/>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protocols to radically reduce metagenomic surveillance cost</a:t>
            </a:r>
          </a:p>
        </p:txBody>
      </p:sp>
      <p:sp>
        <p:nvSpPr>
          <p:cNvPr id="200" name="sensors and imaging for disease detection"/>
          <p:cNvSpPr/>
          <p:nvPr/>
        </p:nvSpPr>
        <p:spPr>
          <a:xfrm>
            <a:off x="2117367" y="10968879"/>
            <a:ext cx="3865207" cy="2083638"/>
          </a:xfrm>
          <a:prstGeom prst="roundRect">
            <a:avLst>
              <a:gd name="adj" fmla="val 11213"/>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sensors and imaging for disease detection</a:t>
            </a:r>
          </a:p>
        </p:txBody>
      </p:sp>
      <p:sp>
        <p:nvSpPr>
          <p:cNvPr id="201" name="A pipeline for developing low cost paper diagnostics and phone reporting"/>
          <p:cNvSpPr/>
          <p:nvPr/>
        </p:nvSpPr>
        <p:spPr>
          <a:xfrm>
            <a:off x="6417386" y="5962643"/>
            <a:ext cx="4303030" cy="2631906"/>
          </a:xfrm>
          <a:prstGeom prst="roundRect">
            <a:avLst>
              <a:gd name="adj" fmla="val 8877"/>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A pipeline for developing low cost paper diagnostics and phone reporting</a:t>
            </a:r>
          </a:p>
        </p:txBody>
      </p:sp>
      <p:sp>
        <p:nvSpPr>
          <p:cNvPr id="202" name="Disease detection and characterization"/>
          <p:cNvSpPr/>
          <p:nvPr/>
        </p:nvSpPr>
        <p:spPr>
          <a:xfrm>
            <a:off x="1560630" y="4163174"/>
            <a:ext cx="9685842" cy="1194210"/>
          </a:xfrm>
          <a:prstGeom prst="roundRect">
            <a:avLst>
              <a:gd name="adj" fmla="val 31831"/>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Disease detection and characterization</a:t>
            </a:r>
          </a:p>
        </p:txBody>
      </p:sp>
      <p:sp>
        <p:nvSpPr>
          <p:cNvPr id="203" name="Disease ecology epidemiology modeling"/>
          <p:cNvSpPr/>
          <p:nvPr/>
        </p:nvSpPr>
        <p:spPr>
          <a:xfrm>
            <a:off x="11517430" y="4163174"/>
            <a:ext cx="5624208" cy="1194210"/>
          </a:xfrm>
          <a:prstGeom prst="roundRect">
            <a:avLst>
              <a:gd name="adj" fmla="val 31831"/>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Disease ecology epidemiology modeling</a:t>
            </a:r>
          </a:p>
        </p:txBody>
      </p:sp>
      <p:sp>
        <p:nvSpPr>
          <p:cNvPr id="204" name="Digital pathogen sequence surveillance"/>
          <p:cNvSpPr/>
          <p:nvPr/>
        </p:nvSpPr>
        <p:spPr>
          <a:xfrm>
            <a:off x="2086686" y="5971695"/>
            <a:ext cx="3865208" cy="1557534"/>
          </a:xfrm>
          <a:prstGeom prst="roundRect">
            <a:avLst>
              <a:gd name="adj" fmla="val 15000"/>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Digital pathogen sequence surveillance</a:t>
            </a:r>
          </a:p>
        </p:txBody>
      </p:sp>
      <p:sp>
        <p:nvSpPr>
          <p:cNvPr id="205" name="Computational genomics/ML to find alleles for rapid on-farm paper genotyping"/>
          <p:cNvSpPr/>
          <p:nvPr/>
        </p:nvSpPr>
        <p:spPr>
          <a:xfrm>
            <a:off x="6353860" y="8769838"/>
            <a:ext cx="4303029" cy="3374868"/>
          </a:xfrm>
          <a:prstGeom prst="roundRect">
            <a:avLst>
              <a:gd name="adj" fmla="val 6923"/>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Computational genomics/ML to find alleles for rapid on-farm paper genotyping</a:t>
            </a:r>
          </a:p>
        </p:txBody>
      </p:sp>
      <p:sp>
        <p:nvSpPr>
          <p:cNvPr id="206" name="Development of data layers catalog for geospatial modeling"/>
          <p:cNvSpPr/>
          <p:nvPr/>
        </p:nvSpPr>
        <p:spPr>
          <a:xfrm>
            <a:off x="11657629" y="6018848"/>
            <a:ext cx="5343810" cy="1678304"/>
          </a:xfrm>
          <a:prstGeom prst="roundRect">
            <a:avLst>
              <a:gd name="adj" fmla="val 13921"/>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Development of data layers catalog for geospatial modeling</a:t>
            </a:r>
          </a:p>
        </p:txBody>
      </p:sp>
      <p:sp>
        <p:nvSpPr>
          <p:cNvPr id="207" name="Integration with data Providers GEE/ESRI"/>
          <p:cNvSpPr/>
          <p:nvPr/>
        </p:nvSpPr>
        <p:spPr>
          <a:xfrm>
            <a:off x="11657628" y="9618119"/>
            <a:ext cx="5343811" cy="1678304"/>
          </a:xfrm>
          <a:prstGeom prst="roundRect">
            <a:avLst>
              <a:gd name="adj" fmla="val 13921"/>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Integration with data Providers GEE/ESRI</a:t>
            </a:r>
          </a:p>
        </p:txBody>
      </p:sp>
      <p:sp>
        <p:nvSpPr>
          <p:cNvPr id="208" name="Xenosurveillence"/>
          <p:cNvSpPr/>
          <p:nvPr/>
        </p:nvSpPr>
        <p:spPr>
          <a:xfrm>
            <a:off x="6348350" y="12319995"/>
            <a:ext cx="4303029" cy="762719"/>
          </a:xfrm>
          <a:prstGeom prst="roundRect">
            <a:avLst>
              <a:gd name="adj" fmla="val 30631"/>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Xenosurveillence</a:t>
            </a:r>
          </a:p>
        </p:txBody>
      </p:sp>
      <p:sp>
        <p:nvSpPr>
          <p:cNvPr id="209" name="APHIS groups:…"/>
          <p:cNvSpPr/>
          <p:nvPr/>
        </p:nvSpPr>
        <p:spPr>
          <a:xfrm>
            <a:off x="17486836" y="5962643"/>
            <a:ext cx="5343810" cy="1790714"/>
          </a:xfrm>
          <a:prstGeom prst="roundRect">
            <a:avLst>
              <a:gd name="adj" fmla="val 13047"/>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APHIS groups: </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1400"/>
              <a:t>National Veterinary Services Labs</a:t>
            </a:r>
            <a:endParaRPr sz="140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1400"/>
              <a:t>Center for Veterinary Biologics</a:t>
            </a:r>
            <a:endParaRPr sz="140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1400"/>
              <a:t>National Animal Health Monitoring System</a:t>
            </a:r>
            <a:endParaRPr sz="140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1400"/>
              <a:t>National Animal Health Surveillance System</a:t>
            </a:r>
            <a:endParaRPr sz="140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rPr sz="1400"/>
              <a:t>National Preparedness and Incident Coordination</a:t>
            </a:r>
            <a:endParaRPr sz="1400"/>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0" name="Partnerships"/>
          <p:cNvSpPr/>
          <p:nvPr/>
        </p:nvSpPr>
        <p:spPr>
          <a:xfrm>
            <a:off x="17346637" y="4163174"/>
            <a:ext cx="5624208" cy="1194210"/>
          </a:xfrm>
          <a:prstGeom prst="roundRect">
            <a:avLst>
              <a:gd name="adj" fmla="val 31831"/>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Partnerships </a:t>
            </a:r>
          </a:p>
        </p:txBody>
      </p:sp>
      <p:sp>
        <p:nvSpPr>
          <p:cNvPr id="211" name="USGS National Wildlife Health Center"/>
          <p:cNvSpPr/>
          <p:nvPr/>
        </p:nvSpPr>
        <p:spPr>
          <a:xfrm>
            <a:off x="17486836" y="7984644"/>
            <a:ext cx="5343810" cy="1678304"/>
          </a:xfrm>
          <a:prstGeom prst="roundRect">
            <a:avLst>
              <a:gd name="adj" fmla="val 13921"/>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USGS National Wildlife Health Center</a:t>
            </a:r>
          </a:p>
        </p:txBody>
      </p:sp>
      <p:sp>
        <p:nvSpPr>
          <p:cNvPr id="212" name="ARS - NBAF, NADC, NPRC"/>
          <p:cNvSpPr/>
          <p:nvPr/>
        </p:nvSpPr>
        <p:spPr>
          <a:xfrm>
            <a:off x="17486836" y="9768316"/>
            <a:ext cx="5343810" cy="1678304"/>
          </a:xfrm>
          <a:prstGeom prst="roundRect">
            <a:avLst>
              <a:gd name="adj" fmla="val 13921"/>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ARS - NBAF, NADC, NPRC</a:t>
            </a:r>
          </a:p>
        </p:txBody>
      </p:sp>
      <p:sp>
        <p:nvSpPr>
          <p:cNvPr id="213" name="MSU - GRI, ECE, CSE, Vet School"/>
          <p:cNvSpPr/>
          <p:nvPr/>
        </p:nvSpPr>
        <p:spPr>
          <a:xfrm>
            <a:off x="17486836" y="11551989"/>
            <a:ext cx="5343810" cy="1678304"/>
          </a:xfrm>
          <a:prstGeom prst="roundRect">
            <a:avLst>
              <a:gd name="adj" fmla="val 13921"/>
            </a:avLst>
          </a:prstGeom>
          <a:solidFill>
            <a:srgbClr val="F8BA00"/>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MSU - GRI, ECE, CSE, Vet School</a:t>
            </a:r>
          </a:p>
        </p:txBody>
      </p:sp>
      <p:sp>
        <p:nvSpPr>
          <p:cNvPr id="214" name="Prediction of Epi parameters from genomics"/>
          <p:cNvSpPr/>
          <p:nvPr/>
        </p:nvSpPr>
        <p:spPr>
          <a:xfrm>
            <a:off x="11657628" y="7984644"/>
            <a:ext cx="5343811" cy="1678304"/>
          </a:xfrm>
          <a:prstGeom prst="roundRect">
            <a:avLst>
              <a:gd name="adj" fmla="val 13921"/>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Prediction of Epi parameters from genomics</a:t>
            </a:r>
          </a:p>
        </p:txBody>
      </p:sp>
      <p:sp>
        <p:nvSpPr>
          <p:cNvPr id="215" name="prediction of Epi parameters from ML on co-variates"/>
          <p:cNvSpPr/>
          <p:nvPr/>
        </p:nvSpPr>
        <p:spPr>
          <a:xfrm>
            <a:off x="11657628" y="11551989"/>
            <a:ext cx="5343811" cy="1678304"/>
          </a:xfrm>
          <a:prstGeom prst="roundRect">
            <a:avLst>
              <a:gd name="adj" fmla="val 13921"/>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prediction of Epi parameters from ML on co-variates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5-year plans at ARS (OSQR)"/>
          <p:cNvSpPr txBox="1"/>
          <p:nvPr>
            <p:ph type="title"/>
          </p:nvPr>
        </p:nvSpPr>
        <p:spPr>
          <a:prstGeom prst="rect">
            <a:avLst/>
          </a:prstGeom>
        </p:spPr>
        <p:txBody>
          <a:bodyPr/>
          <a:lstStyle/>
          <a:p>
            <a:pPr/>
            <a:r>
              <a:t>5-year plans at ARS (OSQR) </a:t>
            </a:r>
          </a:p>
        </p:txBody>
      </p:sp>
      <p:sp>
        <p:nvSpPr>
          <p:cNvPr id="218" name="Slide Subtitle"/>
          <p:cNvSpPr txBox="1"/>
          <p:nvPr>
            <p:ph type="body" idx="21"/>
          </p:nvPr>
        </p:nvSpPr>
        <p:spPr>
          <a:prstGeom prst="rect">
            <a:avLst/>
          </a:prstGeom>
        </p:spPr>
        <p:txBody>
          <a:bodyPr/>
          <a:lstStyle/>
          <a:p>
            <a:pPr/>
          </a:p>
        </p:txBody>
      </p:sp>
      <p:sp>
        <p:nvSpPr>
          <p:cNvPr id="219" name="Units develop at least one 5-year research plan based on a research mandate from the Office of National Programs…"/>
          <p:cNvSpPr txBox="1"/>
          <p:nvPr>
            <p:ph type="body" idx="1"/>
          </p:nvPr>
        </p:nvSpPr>
        <p:spPr>
          <a:prstGeom prst="rect">
            <a:avLst/>
          </a:prstGeom>
        </p:spPr>
        <p:txBody>
          <a:bodyPr/>
          <a:lstStyle/>
          <a:p>
            <a:pPr/>
            <a:r>
              <a:t>Units develop at least one 5-year research plan based on a research mandate from the Office of National Programs</a:t>
            </a:r>
          </a:p>
          <a:p>
            <a:pPr/>
            <a:r>
              <a:t>Collaborative units write this with their university partner.</a:t>
            </a:r>
          </a:p>
          <a:p>
            <a:pPr/>
            <a:r>
              <a:t>This meeting aims to gather information on needs and strengths to create the research plan.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coping Workshop Overview"/>
          <p:cNvSpPr txBox="1"/>
          <p:nvPr>
            <p:ph type="title"/>
          </p:nvPr>
        </p:nvSpPr>
        <p:spPr>
          <a:prstGeom prst="rect">
            <a:avLst/>
          </a:prstGeom>
        </p:spPr>
        <p:txBody>
          <a:bodyPr/>
          <a:lstStyle/>
          <a:p>
            <a:pPr/>
            <a:r>
              <a:t>Scoping Workshop Overview</a:t>
            </a:r>
          </a:p>
        </p:txBody>
      </p:sp>
      <p:sp>
        <p:nvSpPr>
          <p:cNvPr id="222" name="What they do…"/>
          <p:cNvSpPr/>
          <p:nvPr/>
        </p:nvSpPr>
        <p:spPr>
          <a:xfrm>
            <a:off x="1834834" y="4462848"/>
            <a:ext cx="4742591" cy="5470824"/>
          </a:xfrm>
          <a:prstGeom prst="roundRect">
            <a:avLst>
              <a:gd name="adj" fmla="val 16058"/>
            </a:avLst>
          </a:prstGeom>
          <a:solidFill>
            <a:srgbClr val="00A1FF"/>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What they do</a:t>
            </a:r>
          </a:p>
          <a:p>
            <a:pPr algn="ctr" defTabSz="825500">
              <a:lnSpc>
                <a:spcPct val="100000"/>
              </a:lnSpc>
              <a:spcBef>
                <a:spcPts val="0"/>
              </a:spcBef>
              <a:defRPr sz="3200">
                <a:latin typeface="Helvetica Neue Medium"/>
                <a:ea typeface="Helvetica Neue Medium"/>
                <a:cs typeface="Helvetica Neue Medium"/>
                <a:sym typeface="Helvetica Neue Medium"/>
              </a:defRPr>
            </a:pPr>
            <a:r>
              <a:t>Needs they have</a:t>
            </a:r>
          </a:p>
          <a:p>
            <a:pPr algn="ctr" defTabSz="825500">
              <a:lnSpc>
                <a:spcPct val="100000"/>
              </a:lnSpc>
              <a:spcBef>
                <a:spcPts val="0"/>
              </a:spcBef>
              <a:defRPr sz="3200">
                <a:latin typeface="Helvetica Neue Medium"/>
                <a:ea typeface="Helvetica Neue Medium"/>
                <a:cs typeface="Helvetica Neue Medium"/>
                <a:sym typeface="Helvetica Neue Medium"/>
              </a:defRPr>
            </a:pPr>
            <a:r>
              <a:t>Things they have solved</a:t>
            </a:r>
          </a:p>
        </p:txBody>
      </p:sp>
      <p:sp>
        <p:nvSpPr>
          <p:cNvPr id="223" name="Hear from steakholders"/>
          <p:cNvSpPr txBox="1"/>
          <p:nvPr/>
        </p:nvSpPr>
        <p:spPr>
          <a:xfrm>
            <a:off x="1876438" y="3020039"/>
            <a:ext cx="6667286"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Hear from steakholders  </a:t>
            </a:r>
          </a:p>
        </p:txBody>
      </p:sp>
      <p:sp>
        <p:nvSpPr>
          <p:cNvPr id="224" name="Rounded Rectangle"/>
          <p:cNvSpPr/>
          <p:nvPr/>
        </p:nvSpPr>
        <p:spPr>
          <a:xfrm>
            <a:off x="7215845" y="4524243"/>
            <a:ext cx="1347447" cy="5348034"/>
          </a:xfrm>
          <a:prstGeom prst="roundRect">
            <a:avLst>
              <a:gd name="adj" fmla="val 15000"/>
            </a:avLst>
          </a:prstGeom>
          <a:solidFill>
            <a:srgbClr val="00A1FF"/>
          </a:solidFill>
          <a:ln w="12700">
            <a:miter lim="400000"/>
          </a:ln>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p>
        </p:txBody>
      </p:sp>
      <p:sp>
        <p:nvSpPr>
          <p:cNvPr id="225" name="discussion"/>
          <p:cNvSpPr txBox="1"/>
          <p:nvPr/>
        </p:nvSpPr>
        <p:spPr>
          <a:xfrm rot="16200000">
            <a:off x="6381570" y="6794044"/>
            <a:ext cx="301599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discussion</a:t>
            </a:r>
          </a:p>
        </p:txBody>
      </p:sp>
      <p:sp>
        <p:nvSpPr>
          <p:cNvPr id="226" name="Current methods and work"/>
          <p:cNvSpPr txBox="1"/>
          <p:nvPr/>
        </p:nvSpPr>
        <p:spPr>
          <a:xfrm>
            <a:off x="10049542" y="2940414"/>
            <a:ext cx="6036771"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stStyle>
          <a:p>
            <a:pPr/>
            <a:r>
              <a:t>Current methods and work</a:t>
            </a:r>
          </a:p>
        </p:txBody>
      </p:sp>
      <p:sp>
        <p:nvSpPr>
          <p:cNvPr id="227" name="Modeling…"/>
          <p:cNvSpPr/>
          <p:nvPr/>
        </p:nvSpPr>
        <p:spPr>
          <a:xfrm>
            <a:off x="10018217" y="4524243"/>
            <a:ext cx="5740173" cy="5348034"/>
          </a:xfrm>
          <a:prstGeom prst="roundRect">
            <a:avLst>
              <a:gd name="adj" fmla="val 15000"/>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latin typeface="Helvetica Neue Medium"/>
                <a:ea typeface="Helvetica Neue Medium"/>
                <a:cs typeface="Helvetica Neue Medium"/>
                <a:sym typeface="Helvetica Neue Medium"/>
              </a:defRPr>
            </a:pPr>
            <a:r>
              <a:t>Modeling</a:t>
            </a:r>
          </a:p>
          <a:p>
            <a:pPr algn="ctr" defTabSz="825500">
              <a:lnSpc>
                <a:spcPct val="100000"/>
              </a:lnSpc>
              <a:spcBef>
                <a:spcPts val="0"/>
              </a:spcBef>
              <a:defRPr sz="3200">
                <a:latin typeface="Helvetica Neue Medium"/>
                <a:ea typeface="Helvetica Neue Medium"/>
                <a:cs typeface="Helvetica Neue Medium"/>
                <a:sym typeface="Helvetica Neue Medium"/>
              </a:defRPr>
            </a:pPr>
            <a:r>
              <a:t>Phylodnamics</a:t>
            </a:r>
          </a:p>
          <a:p>
            <a:pPr algn="ctr" defTabSz="825500">
              <a:lnSpc>
                <a:spcPct val="100000"/>
              </a:lnSpc>
              <a:spcBef>
                <a:spcPts val="0"/>
              </a:spcBef>
              <a:defRPr sz="3200">
                <a:latin typeface="Helvetica Neue Medium"/>
                <a:ea typeface="Helvetica Neue Medium"/>
                <a:cs typeface="Helvetica Neue Medium"/>
                <a:sym typeface="Helvetica Neue Medium"/>
              </a:defRPr>
            </a:pPr>
            <a:r>
              <a:t>Movement and disease</a:t>
            </a:r>
          </a:p>
          <a:p>
            <a:pPr algn="ctr" defTabSz="825500">
              <a:lnSpc>
                <a:spcPct val="100000"/>
              </a:lnSpc>
              <a:spcBef>
                <a:spcPts val="0"/>
              </a:spcBef>
              <a:defRPr sz="3200">
                <a:latin typeface="Helvetica Neue Medium"/>
                <a:ea typeface="Helvetica Neue Medium"/>
                <a:cs typeface="Helvetica Neue Medium"/>
                <a:sym typeface="Helvetica Neue Medium"/>
              </a:defRPr>
            </a:pPr>
            <a:r>
              <a:t>Low-cost surveillance</a:t>
            </a:r>
          </a:p>
          <a:p>
            <a:pPr algn="ctr" defTabSz="825500">
              <a:lnSpc>
                <a:spcPct val="100000"/>
              </a:lnSpc>
              <a:spcBef>
                <a:spcPts val="0"/>
              </a:spcBef>
              <a:defRPr sz="3200">
                <a:latin typeface="Helvetica Neue Medium"/>
                <a:ea typeface="Helvetica Neue Medium"/>
                <a:cs typeface="Helvetica Neue Medium"/>
                <a:sym typeface="Helvetica Neue Medium"/>
              </a:defRPr>
            </a:pPr>
            <a:r>
              <a:t>MSU NACA work </a:t>
            </a:r>
          </a:p>
        </p:txBody>
      </p:sp>
      <p:sp>
        <p:nvSpPr>
          <p:cNvPr id="228" name="Evaluating opportunities"/>
          <p:cNvSpPr txBox="1"/>
          <p:nvPr/>
        </p:nvSpPr>
        <p:spPr>
          <a:xfrm>
            <a:off x="17826835" y="2738337"/>
            <a:ext cx="5269943" cy="14616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Evaluating opportunities</a:t>
            </a:r>
          </a:p>
        </p:txBody>
      </p:sp>
      <p:sp>
        <p:nvSpPr>
          <p:cNvPr id="229" name="Groups review of opportunities from day 1"/>
          <p:cNvSpPr/>
          <p:nvPr/>
        </p:nvSpPr>
        <p:spPr>
          <a:xfrm>
            <a:off x="17213315" y="4552660"/>
            <a:ext cx="5099400" cy="5470824"/>
          </a:xfrm>
          <a:prstGeom prst="roundRect">
            <a:avLst>
              <a:gd name="adj" fmla="val 15016"/>
            </a:avLst>
          </a:prstGeom>
          <a:solidFill>
            <a:srgbClr val="60D93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latin typeface="Helvetica Neue Medium"/>
                <a:ea typeface="Helvetica Neue Medium"/>
                <a:cs typeface="Helvetica Neue Medium"/>
                <a:sym typeface="Helvetica Neue Medium"/>
              </a:defRPr>
            </a:lvl1pPr>
          </a:lstStyle>
          <a:p>
            <a:pPr/>
            <a:r>
              <a:t>Groups review of opportunities from day 1</a:t>
            </a:r>
          </a:p>
        </p:txBody>
      </p:sp>
      <p:sp>
        <p:nvSpPr>
          <p:cNvPr id="230" name="Understanding needs"/>
          <p:cNvSpPr txBox="1"/>
          <p:nvPr/>
        </p:nvSpPr>
        <p:spPr>
          <a:xfrm>
            <a:off x="1996723" y="11055902"/>
            <a:ext cx="3769996"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Understanding needs</a:t>
            </a:r>
          </a:p>
        </p:txBody>
      </p:sp>
      <p:sp>
        <p:nvSpPr>
          <p:cNvPr id="231" name="Understanding current methods and gaps"/>
          <p:cNvSpPr txBox="1"/>
          <p:nvPr/>
        </p:nvSpPr>
        <p:spPr>
          <a:xfrm>
            <a:off x="10759351" y="11014386"/>
            <a:ext cx="4617154" cy="9606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Understanding current methods and gaps</a:t>
            </a:r>
          </a:p>
        </p:txBody>
      </p:sp>
      <p:sp>
        <p:nvSpPr>
          <p:cNvPr id="232" name="Developing project areas and evaluating"/>
          <p:cNvSpPr txBox="1"/>
          <p:nvPr/>
        </p:nvSpPr>
        <p:spPr>
          <a:xfrm>
            <a:off x="17454438" y="11014386"/>
            <a:ext cx="4617154" cy="9606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Developing project areas and evaluating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