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63" r:id="rId5"/>
    <p:sldId id="264" r:id="rId6"/>
    <p:sldId id="266" r:id="rId7"/>
    <p:sldId id="267" r:id="rId8"/>
    <p:sldId id="268" r:id="rId9"/>
    <p:sldId id="270" r:id="rId10"/>
    <p:sldId id="269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7" autoAdjust="0"/>
    <p:restoredTop sz="94695" autoAdjust="0"/>
  </p:normalViewPr>
  <p:slideViewPr>
    <p:cSldViewPr snapToGrid="0">
      <p:cViewPr varScale="1">
        <p:scale>
          <a:sx n="148" d="100"/>
          <a:sy n="148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06F3D-9CDE-4231-B2A1-3388B4E936D0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A2056-2AD6-46E0-B429-178E7061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6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15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1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5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43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08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01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61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72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41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DA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2AB2-7DD7-417D-9CB3-47D44C489F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6700" y="990600"/>
            <a:ext cx="7010400" cy="1172497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D9AED-E16D-4300-9093-AFACADD42A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6700" y="2353340"/>
            <a:ext cx="7010400" cy="3054401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or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5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S Mission Vision Core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3F43-815E-4209-BE88-895B25142D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59" y="1041093"/>
            <a:ext cx="11638935" cy="630391"/>
          </a:xfrm>
        </p:spPr>
        <p:txBody>
          <a:bodyPr/>
          <a:lstStyle/>
          <a:p>
            <a:r>
              <a:rPr lang="en-US" dirty="0"/>
              <a:t>ARS MISSION &amp; VISION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D20BE-EF18-42F2-952F-C8E633F3B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82C99-5911-42D4-9B51-E2F2355C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D3024-0C58-48E4-BD56-6F021B63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9450F53A-DD93-4D42-8C8A-1E0D93829E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8F2E52-F619-408A-ABC9-9C3573623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813" y="1887539"/>
            <a:ext cx="11639550" cy="84629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lvl="0"/>
            <a:r>
              <a:rPr lang="en-US" dirty="0"/>
              <a:t>ARS delivers scientific solutions to national and global agricultural challenges.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Global leadership in agricultural discoveries through scientific excellence.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DF2CD9-7653-4F71-AF58-A8B6266F70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175" y="3812447"/>
            <a:ext cx="11642726" cy="145543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Scientific excellence, creativity, innovation, integrity, leadership, collaboration, accountability, transparency, diversity, respect, inclusiveness, and public service. These values underpin ARS’ commitment to delivering cutting-edge, scientific tools and innovative solutions for American farmers, producers, industry, and communities to support the nourishment and well-being of all people; sustain our nation’s agroecosystems and natural resources; and ensure the economic competitiveness and excellence of our agriculture.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F228CE5-B716-4F2A-855B-9E3BBF3623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0175" y="2949884"/>
            <a:ext cx="11638935" cy="630237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ARS CORE VALUES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976060-309A-405D-93A2-55A78AB5DE12}"/>
              </a:ext>
            </a:extLst>
          </p:cNvPr>
          <p:cNvCxnSpPr/>
          <p:nvPr userDrawn="1"/>
        </p:nvCxnSpPr>
        <p:spPr>
          <a:xfrm>
            <a:off x="273966" y="1779639"/>
            <a:ext cx="572370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B9CEDB-6031-42DC-923A-D119CB6F015D}"/>
              </a:ext>
            </a:extLst>
          </p:cNvPr>
          <p:cNvCxnSpPr/>
          <p:nvPr userDrawn="1"/>
        </p:nvCxnSpPr>
        <p:spPr>
          <a:xfrm>
            <a:off x="270175" y="3692013"/>
            <a:ext cx="572370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1A34D7-FD4E-4976-886B-85209F3311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8732" y="5501788"/>
            <a:ext cx="11637962" cy="630237"/>
          </a:xfrm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en-US" dirty="0"/>
              <a:t>The Agricultural Research Service is the U.S. Department of Agriculture's chief scientific in-house research agency. Daily, ARS focuses on solutions to agricultural problems affecting America. Each dollar invested in agricultural research results in $17 of economic impact.</a:t>
            </a:r>
          </a:p>
        </p:txBody>
      </p:sp>
    </p:spTree>
    <p:extLst>
      <p:ext uri="{BB962C8B-B14F-4D97-AF65-F5344CB8AC3E}">
        <p14:creationId xmlns:p14="http://schemas.microsoft.com/office/powerpoint/2010/main" val="139316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 Items/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61" y="1149878"/>
            <a:ext cx="5818239" cy="801691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71C91-DA1B-4A96-824D-24B2E3BB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0A4F8-2D58-4BC2-900E-92E90768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1AF22-83F5-4BF1-8AC3-CEFD835F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483FE2-CB99-43FA-8F5C-A8693D1B95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2467" y="2061634"/>
            <a:ext cx="11654227" cy="36464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0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995705-4D5B-4797-90A1-D1BC2D989F5E}"/>
              </a:ext>
            </a:extLst>
          </p:cNvPr>
          <p:cNvCxnSpPr>
            <a:cxnSpLocks/>
          </p:cNvCxnSpPr>
          <p:nvPr userDrawn="1"/>
        </p:nvCxnSpPr>
        <p:spPr>
          <a:xfrm>
            <a:off x="5171768" y="6362700"/>
            <a:ext cx="675353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6BE171-EFDB-4C6D-B734-3C34A8539490}"/>
              </a:ext>
            </a:extLst>
          </p:cNvPr>
          <p:cNvCxnSpPr>
            <a:cxnSpLocks/>
          </p:cNvCxnSpPr>
          <p:nvPr userDrawn="1"/>
        </p:nvCxnSpPr>
        <p:spPr>
          <a:xfrm>
            <a:off x="6225048" y="6147619"/>
            <a:ext cx="570025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406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8866"/>
            <a:ext cx="10515600" cy="701333"/>
          </a:xfrm>
        </p:spPr>
        <p:txBody>
          <a:bodyPr/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9A2FC1-22D4-43C2-A6FA-272E15527F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00200"/>
            <a:ext cx="10515601" cy="4190998"/>
          </a:xfrm>
          <a:ln w="31750">
            <a:solidFill>
              <a:schemeClr val="accent4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Goal/Purpose of presentation</a:t>
            </a:r>
          </a:p>
          <a:p>
            <a:pPr lvl="1"/>
            <a:r>
              <a:rPr lang="en-US" dirty="0"/>
              <a:t>Bullet point 1 - presenter</a:t>
            </a:r>
          </a:p>
          <a:p>
            <a:pPr lvl="1"/>
            <a:r>
              <a:rPr lang="en-US" dirty="0"/>
              <a:t>Bullet point 2 - presenter</a:t>
            </a:r>
          </a:p>
          <a:p>
            <a:pPr lvl="1"/>
            <a:r>
              <a:rPr lang="en-US" dirty="0"/>
              <a:t>Bullet point 3 - presenter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D960E72-A7E8-4E0F-A9BE-6E0D3C2B4984}"/>
              </a:ext>
            </a:extLst>
          </p:cNvPr>
          <p:cNvCxnSpPr>
            <a:cxnSpLocks/>
          </p:cNvCxnSpPr>
          <p:nvPr userDrawn="1"/>
        </p:nvCxnSpPr>
        <p:spPr>
          <a:xfrm>
            <a:off x="6225048" y="6147619"/>
            <a:ext cx="570025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C6DB8E-6B5D-4F21-85C6-164637F8230F}"/>
              </a:ext>
            </a:extLst>
          </p:cNvPr>
          <p:cNvCxnSpPr>
            <a:cxnSpLocks/>
          </p:cNvCxnSpPr>
          <p:nvPr userDrawn="1"/>
        </p:nvCxnSpPr>
        <p:spPr>
          <a:xfrm>
            <a:off x="5171768" y="6362700"/>
            <a:ext cx="675353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919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639" y="1010179"/>
            <a:ext cx="11658600" cy="28929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2744C2-295D-4077-A1D2-40436B42AE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639" y="4077758"/>
            <a:ext cx="11658600" cy="1770063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051670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699" y="928195"/>
            <a:ext cx="5710084" cy="1267901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1BDB52-C0D4-49DB-A816-9925E9ECE6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15217" y="928195"/>
            <a:ext cx="5710084" cy="55657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974084-C5C1-4953-9EE9-C0E3F3DFB1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66699" y="2468033"/>
            <a:ext cx="5710033" cy="36170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7CD152-743A-44BB-80ED-5FE0FEEEFFC4}"/>
              </a:ext>
            </a:extLst>
          </p:cNvPr>
          <p:cNvCxnSpPr>
            <a:cxnSpLocks/>
          </p:cNvCxnSpPr>
          <p:nvPr userDrawn="1"/>
        </p:nvCxnSpPr>
        <p:spPr>
          <a:xfrm>
            <a:off x="255586" y="2344448"/>
            <a:ext cx="572114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152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61" y="1072660"/>
            <a:ext cx="10498394" cy="66949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71C91-DA1B-4A96-824D-24B2E3BB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0A4F8-2D58-4BC2-900E-92E90768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1AF22-83F5-4BF1-8AC3-CEFD835F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3A09C0-E3F3-4960-AD1E-D8D69AF255C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77761" y="1917700"/>
            <a:ext cx="11647487" cy="3616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FC8E28-1552-4552-B7C1-49D64556EE26}"/>
              </a:ext>
            </a:extLst>
          </p:cNvPr>
          <p:cNvSpPr/>
          <p:nvPr userDrawn="1"/>
        </p:nvSpPr>
        <p:spPr>
          <a:xfrm>
            <a:off x="10913806" y="314632"/>
            <a:ext cx="1000433" cy="126790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42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-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61099"/>
            <a:ext cx="10515600" cy="1267901"/>
          </a:xfrm>
        </p:spPr>
        <p:txBody>
          <a:bodyPr/>
          <a:lstStyle>
            <a:lvl1pPr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71C91-DA1B-4A96-824D-24B2E3BB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0A4F8-2D58-4BC2-900E-92E90768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1AF22-83F5-4BF1-8AC3-CEFD835F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099C76-BD66-4F4D-81F3-435C87FA053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3540125"/>
            <a:ext cx="10515599" cy="19561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D4713D1-D1B4-4053-BAEB-BB08B9D41F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199" y="973666"/>
            <a:ext cx="10515599" cy="10027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4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-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21181A-ADF1-43AA-BA1D-5765FAA240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6700" y="1100666"/>
            <a:ext cx="11658600" cy="429724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37EF89-4378-4D90-96F3-F59C14FDC5E2}"/>
              </a:ext>
            </a:extLst>
          </p:cNvPr>
          <p:cNvSpPr/>
          <p:nvPr userDrawn="1"/>
        </p:nvSpPr>
        <p:spPr>
          <a:xfrm>
            <a:off x="266700" y="5673212"/>
            <a:ext cx="11658601" cy="1070488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47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-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60" y="929149"/>
            <a:ext cx="11647540" cy="663216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539B2CC-937D-48F4-AE4F-4AD437C8B9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6699" y="1790700"/>
            <a:ext cx="2012947" cy="1638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475C6AD-935A-4541-978C-11E3D51F49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78112" y="1790700"/>
            <a:ext cx="2012948" cy="16383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EB3F9A4-6D23-4813-A91F-C5414E6BCE9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89523" y="1790700"/>
            <a:ext cx="2012949" cy="16383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400ACB-6E6D-4167-B671-EAB2746DBB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0935" y="1790700"/>
            <a:ext cx="2012951" cy="16383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67ABA50-410F-4340-B7D4-47CBA3F7C3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12348" y="1790700"/>
            <a:ext cx="2012952" cy="16383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BDFD88C6-A7E5-4187-BD06-5D309C2C45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7760" y="3672349"/>
            <a:ext cx="2012947" cy="1638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DD8E701-69CE-4448-B0B1-DDF322ECF40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78112" y="3672349"/>
            <a:ext cx="2012947" cy="1638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78411B7-6BC4-4049-B1DE-CE72F79BD79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92008" y="3672349"/>
            <a:ext cx="2012947" cy="1638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B4B7441B-90B4-49A4-9218-031F92E82C2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500939" y="3672349"/>
            <a:ext cx="2012947" cy="1638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CC051CD2-FA21-45C8-B978-8DF9D1E4582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12353" y="3672349"/>
            <a:ext cx="2012947" cy="1638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CBC3A-A2AA-40E9-9300-98C43098CE46}"/>
              </a:ext>
            </a:extLst>
          </p:cNvPr>
          <p:cNvCxnSpPr>
            <a:cxnSpLocks/>
          </p:cNvCxnSpPr>
          <p:nvPr userDrawn="1"/>
        </p:nvCxnSpPr>
        <p:spPr>
          <a:xfrm>
            <a:off x="5089523" y="6172200"/>
            <a:ext cx="6835777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908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60" y="973667"/>
            <a:ext cx="11647539" cy="618698"/>
          </a:xfrm>
        </p:spPr>
        <p:txBody>
          <a:bodyPr anchor="ctr"/>
          <a:lstStyle/>
          <a:p>
            <a:r>
              <a:rPr lang="en-US" dirty="0"/>
              <a:t>CLICK TO EDIT TITLE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BBFE4D0-334A-40E2-8880-DD2DDE430A0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266700" y="1790700"/>
            <a:ext cx="11658600" cy="35973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8C5B6BC-7FD7-495A-B8C6-EC310D273C0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0900" y="5600700"/>
            <a:ext cx="7264400" cy="1143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4929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2AB2-7DD7-417D-9CB3-47D44C489F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6700" y="990600"/>
            <a:ext cx="7010400" cy="1172497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D9AED-E16D-4300-9093-AFACADD42A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6700" y="2353340"/>
            <a:ext cx="7010400" cy="3054401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or text</a:t>
            </a:r>
          </a:p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F14C2FE-A248-4A43-8A9A-D80003630B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8063" y="990600"/>
            <a:ext cx="4567237" cy="5537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EF7FB1-2447-4C79-8E6C-DCA8A0CDFD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597984"/>
            <a:ext cx="7010400" cy="9298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6233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/Resul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DC0026-28FA-4BC3-B479-5DFB92EE61DD}"/>
              </a:ext>
            </a:extLst>
          </p:cNvPr>
          <p:cNvSpPr/>
          <p:nvPr userDrawn="1"/>
        </p:nvSpPr>
        <p:spPr>
          <a:xfrm>
            <a:off x="6096000" y="304800"/>
            <a:ext cx="5829300" cy="625331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3363E3F-9CA8-45C2-A346-002CFACB18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6700" y="1041399"/>
            <a:ext cx="5584825" cy="17367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0815D4E-7D4B-4CF3-AA59-A02456869F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0" y="2959100"/>
            <a:ext cx="5584825" cy="248761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FED7694-93E2-4FED-A365-421E15C2753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61472" y="1790699"/>
            <a:ext cx="5300304" cy="464451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9E55B5E1-34D8-4CBC-BC1B-3676A95A3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1471" y="422787"/>
            <a:ext cx="5300303" cy="1169578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 </a:t>
            </a:r>
          </a:p>
        </p:txBody>
      </p:sp>
    </p:spTree>
    <p:extLst>
      <p:ext uri="{BB962C8B-B14F-4D97-AF65-F5344CB8AC3E}">
        <p14:creationId xmlns:p14="http://schemas.microsoft.com/office/powerpoint/2010/main" val="4052627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A770-079D-498E-B07A-85B0ADDFE2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87424"/>
            <a:ext cx="3932237" cy="106997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81D5-612E-4121-B5C5-E50B602968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01A2C-EE21-4B4A-A455-E028F3E3E6D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77534"/>
            <a:ext cx="3932237" cy="31302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86813-9D3B-43F1-9AEA-88664A80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9B153-3A3F-424F-8D39-606C4638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BBA0B-96BF-4D66-B19D-8C880EA2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72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C328-68EA-4B9F-AA07-4D01BE53D2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007532"/>
            <a:ext cx="3932237" cy="1049867"/>
          </a:xfrm>
        </p:spPr>
        <p:txBody>
          <a:bodyPr anchor="ctr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35BC2-EFC1-4B7D-B249-928E10B4F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007532"/>
            <a:ext cx="6172200" cy="448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F9EEE-6412-4B72-B1F0-EE8C8C3800A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438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7B653-A0D3-4259-BFF7-E19347F5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C5EC5-DEE1-4CA1-BA4B-17EA14B4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BC16B-90B3-4777-9662-115155B2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30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FD92-D601-4E6C-B967-9E1B1B84ED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15FDA-90FB-4A97-85B2-3A693C202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EA8DF-ED58-4095-8626-1241F578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6ABD5-A1E9-44BB-855C-21098AED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EF034-CA56-4FA9-B454-6915B476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854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2ACCE-31F9-4AA2-9F0D-67D3DCFCF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83731"/>
            <a:ext cx="2628900" cy="50932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4E16D-2BB6-463E-96F0-6036450E6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83733"/>
            <a:ext cx="7734300" cy="50932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4788-EFA7-496F-969F-C5827E26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2356E-81F3-40CE-80F0-C11DE80E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3D7DA-0317-4A12-BFB4-82F9DC04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9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5FAE-338D-4AE1-ABF6-DDA7FD2F0D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60" y="1137953"/>
            <a:ext cx="11647539" cy="5975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044EB-61B8-4A04-B281-AC930C354E9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7761" y="1976489"/>
            <a:ext cx="11647538" cy="3569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08F406-432F-4DC8-BEB5-601AAAEEA687}"/>
              </a:ext>
            </a:extLst>
          </p:cNvPr>
          <p:cNvCxnSpPr>
            <a:cxnSpLocks/>
          </p:cNvCxnSpPr>
          <p:nvPr userDrawn="1"/>
        </p:nvCxnSpPr>
        <p:spPr>
          <a:xfrm>
            <a:off x="277760" y="1769072"/>
            <a:ext cx="678302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7C10F-1740-42AE-8415-2A22ADE7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EE0245E-3E8A-410C-AFBB-9E6966B3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B89DBFA-48D8-4C72-8E9D-79125655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9450F53A-DD93-4D42-8C8A-1E0D93829E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6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3A52-3166-4DD8-93B9-6DC61E032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231821"/>
            <a:ext cx="10515600" cy="2277003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9A3B2-E52B-4962-8DDB-F1D7FA4D84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92715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6BD93-33F1-41C2-AB63-AB460D5D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939A0-AD04-4419-9F93-89A0310C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C8748-0A78-46F8-BE6F-2E41F23A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2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A49A-D498-4102-B314-97238231F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60" y="1083021"/>
            <a:ext cx="11076039" cy="62716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2C267-B20C-4D2D-9818-890032D56FC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77760" y="2079626"/>
            <a:ext cx="5181601" cy="35526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B47B8-864F-4B74-A40D-0B2DB7AF222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199" y="2075311"/>
            <a:ext cx="5181600" cy="429987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6081F-21F0-4D28-9F92-AC24E9E3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9E296-5787-48FF-A73F-E7B4DCA6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FE3CC-67B3-4828-BA1A-C47DD4BD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2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ext-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993332"/>
            <a:ext cx="7010400" cy="737420"/>
          </a:xfrm>
        </p:spPr>
        <p:txBody>
          <a:bodyPr anchor="ctr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D39463-DB0B-44D0-8736-7C2EF52E43E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6700" y="2153401"/>
            <a:ext cx="7010400" cy="399097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872CC8-D0C3-4B25-B7C8-0D1CDFA0B2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81888" y="993332"/>
            <a:ext cx="4443412" cy="2320139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F49427A-18FD-4556-9DAF-D53973ECD66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81888" y="3530241"/>
            <a:ext cx="4443412" cy="3008671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4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6EC8C8-F811-4DB1-809E-50455B0BE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230" y="1193169"/>
            <a:ext cx="11647539" cy="1024569"/>
          </a:xfrm>
        </p:spPr>
        <p:txBody>
          <a:bodyPr anchor="ctr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F8F3DF-D3A3-442F-B8A9-9CAD19C4BA6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77760" y="2400300"/>
            <a:ext cx="7010400" cy="36274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F1EC303F-55C7-4FEC-8F1D-002B07B61F96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7462838" y="2400300"/>
            <a:ext cx="4462462" cy="30178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30746F-47AC-4D18-B9EC-7AEFE40FE7C2}"/>
              </a:ext>
            </a:extLst>
          </p:cNvPr>
          <p:cNvSpPr/>
          <p:nvPr userDrawn="1"/>
        </p:nvSpPr>
        <p:spPr>
          <a:xfrm>
            <a:off x="7462838" y="5600700"/>
            <a:ext cx="4462462" cy="1143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A089-B340-4A60-9E57-8FA19FAB20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99067"/>
            <a:ext cx="10515600" cy="69162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D2ACA-0412-4068-A028-FB374A1B7CD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1" y="180417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916DB-584B-4392-874D-ED04E013C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0" y="2658324"/>
            <a:ext cx="5157787" cy="2912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37D30-B05F-4F98-B586-3AA9C74C9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134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ACBFF-D8BE-4D4D-B313-E9681C5BF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8636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68538-F76A-4C27-AAC0-A6997CDA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06566-44C2-45DF-A900-79D321F3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0F876-F2E5-4499-B11B-F93D7B2C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2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71C91-DA1B-4A96-824D-24B2E3BB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0A4F8-2D58-4BC2-900E-92E90768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1AF22-83F5-4BF1-8AC3-CEFD835F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5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2D1F2-969F-4DCF-8E26-05651DE3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59" y="1041093"/>
            <a:ext cx="11638935" cy="13076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E75C9-E17A-40D6-B63C-C255C7EC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761" y="3116826"/>
            <a:ext cx="11638936" cy="303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E4132-66D4-4FF1-87F6-DA4ED40C2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193" y="6379065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96C3-C336-4220-BA6E-74262EAD352A}" type="datetimeFigureOut">
              <a:rPr lang="en-US" smtClean="0"/>
              <a:t>5/21/24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56F84-6F2D-418D-9D4A-B1C306662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77916" y="6375183"/>
            <a:ext cx="41596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E1F5-7BEA-43E7-83F9-17C089F14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9385" y="6375184"/>
            <a:ext cx="597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|   </a:t>
            </a:r>
            <a:fld id="{9450F53A-DD93-4D42-8C8A-1E0D93829E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1E6F68-C9C3-4103-8904-D42A8B391C94}"/>
              </a:ext>
            </a:extLst>
          </p:cNvPr>
          <p:cNvSpPr/>
          <p:nvPr userDrawn="1"/>
        </p:nvSpPr>
        <p:spPr>
          <a:xfrm>
            <a:off x="0" y="-1"/>
            <a:ext cx="12192000" cy="8849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2D98F66-03E7-4D2F-B6A5-C42C2F8BE277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59" y="253528"/>
            <a:ext cx="2943376" cy="3778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D8BD8E-AA3D-4603-9BFB-2BF9A85068E4}"/>
              </a:ext>
            </a:extLst>
          </p:cNvPr>
          <p:cNvCxnSpPr>
            <a:cxnSpLocks/>
          </p:cNvCxnSpPr>
          <p:nvPr userDrawn="1"/>
        </p:nvCxnSpPr>
        <p:spPr>
          <a:xfrm>
            <a:off x="266700" y="120172"/>
            <a:ext cx="11658600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41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50" r:id="rId3"/>
    <p:sldLayoutId id="2147483651" r:id="rId4"/>
    <p:sldLayoutId id="2147483652" r:id="rId5"/>
    <p:sldLayoutId id="2147483668" r:id="rId6"/>
    <p:sldLayoutId id="2147483660" r:id="rId7"/>
    <p:sldLayoutId id="2147483653" r:id="rId8"/>
    <p:sldLayoutId id="2147483654" r:id="rId9"/>
    <p:sldLayoutId id="2147483674" r:id="rId10"/>
    <p:sldLayoutId id="2147483670" r:id="rId11"/>
    <p:sldLayoutId id="2147483669" r:id="rId12"/>
    <p:sldLayoutId id="2147483667" r:id="rId13"/>
    <p:sldLayoutId id="2147483666" r:id="rId14"/>
    <p:sldLayoutId id="2147483665" r:id="rId15"/>
    <p:sldLayoutId id="2147483664" r:id="rId16"/>
    <p:sldLayoutId id="2147483663" r:id="rId17"/>
    <p:sldLayoutId id="2147483662" r:id="rId18"/>
    <p:sldLayoutId id="2147483661" r:id="rId19"/>
    <p:sldLayoutId id="2147483655" r:id="rId20"/>
    <p:sldLayoutId id="2147483656" r:id="rId21"/>
    <p:sldLayoutId id="2147483657" r:id="rId22"/>
    <p:sldLayoutId id="2147483658" r:id="rId23"/>
    <p:sldLayoutId id="214748365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7608" userDrawn="1">
          <p15:clr>
            <a:srgbClr val="F26B43"/>
          </p15:clr>
        </p15:guide>
        <p15:guide id="3" orient="horz" pos="4248" userDrawn="1">
          <p15:clr>
            <a:srgbClr val="F26B43"/>
          </p15:clr>
        </p15:guide>
        <p15:guide id="4" pos="72" userDrawn="1">
          <p15:clr>
            <a:srgbClr val="F26B43"/>
          </p15:clr>
        </p15:guide>
        <p15:guide id="5" orient="horz" pos="192" userDrawn="1">
          <p15:clr>
            <a:srgbClr val="F26B43"/>
          </p15:clr>
        </p15:guide>
        <p15:guide id="6" orient="horz" pos="1008" userDrawn="1">
          <p15:clr>
            <a:srgbClr val="F26B43"/>
          </p15:clr>
        </p15:guide>
        <p15:guide id="7" orient="horz" pos="1128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" userDrawn="1">
          <p15:clr>
            <a:srgbClr val="F26B43"/>
          </p15:clr>
        </p15:guide>
        <p15:guide id="10" pos="6792" userDrawn="1">
          <p15:clr>
            <a:srgbClr val="F26B43"/>
          </p15:clr>
        </p15:guide>
        <p15:guide id="11" orient="horz" pos="3528" userDrawn="1">
          <p15:clr>
            <a:srgbClr val="F26B43"/>
          </p15:clr>
        </p15:guide>
        <p15:guide id="12" orient="horz" pos="4008" userDrawn="1">
          <p15:clr>
            <a:srgbClr val="F26B43"/>
          </p15:clr>
        </p15:guide>
        <p15:guide id="13" pos="7512" userDrawn="1">
          <p15:clr>
            <a:srgbClr val="F26B43"/>
          </p15:clr>
        </p15:guide>
        <p15:guide id="14" pos="45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6A6E-B2F8-40EE-B3B0-68ECC9F44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8656583" cy="777215"/>
          </a:xfrm>
        </p:spPr>
        <p:txBody>
          <a:bodyPr>
            <a:normAutofit/>
          </a:bodyPr>
          <a:lstStyle/>
          <a:p>
            <a:r>
              <a:rPr lang="en-US" dirty="0"/>
              <a:t>Who are our potential stakeholders?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/>
          </a:bodyPr>
          <a:lstStyle/>
          <a:p>
            <a:r>
              <a:rPr lang="en-US" sz="1800" dirty="0"/>
              <a:t>CDC – bacterial special pathogens (William Bower)</a:t>
            </a:r>
          </a:p>
          <a:p>
            <a:r>
              <a:rPr lang="en-US" sz="1800" dirty="0"/>
              <a:t>USDA-NVSL – diagnostic and surveillance (all pathogens)</a:t>
            </a:r>
          </a:p>
          <a:p>
            <a:r>
              <a:rPr lang="en-US" sz="1800" dirty="0"/>
              <a:t>USDA-ARS – brucella group, CWD</a:t>
            </a:r>
          </a:p>
          <a:p>
            <a:r>
              <a:rPr lang="en-US" sz="1800" dirty="0"/>
              <a:t>USDA-APHIS – feral swine program</a:t>
            </a:r>
          </a:p>
          <a:p>
            <a:endParaRPr lang="en-US" sz="1800" dirty="0"/>
          </a:p>
          <a:p>
            <a:r>
              <a:rPr lang="en-US" sz="1800" dirty="0"/>
              <a:t>Wildlife community, hunters, commodity groups, public health (state and local)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Please add your group number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</p:spTree>
    <p:extLst>
      <p:ext uri="{BB962C8B-B14F-4D97-AF65-F5344CB8AC3E}">
        <p14:creationId xmlns:p14="http://schemas.microsoft.com/office/powerpoint/2010/main" val="267932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/>
          </a:bodyPr>
          <a:lstStyle/>
          <a:p>
            <a:r>
              <a:rPr lang="en-US" sz="1800" dirty="0"/>
              <a:t>Your answer here. You can write small, this is for documentation.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Please add your group number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8656583" cy="777215"/>
          </a:xfrm>
        </p:spPr>
        <p:txBody>
          <a:bodyPr>
            <a:normAutofit/>
          </a:bodyPr>
          <a:lstStyle/>
          <a:p>
            <a:r>
              <a:rPr lang="en-US" sz="2400" dirty="0"/>
              <a:t>Focusing on your stakeholder, what are they doing well?</a:t>
            </a:r>
          </a:p>
        </p:txBody>
      </p:sp>
    </p:spTree>
    <p:extLst>
      <p:ext uri="{BB962C8B-B14F-4D97-AF65-F5344CB8AC3E}">
        <p14:creationId xmlns:p14="http://schemas.microsoft.com/office/powerpoint/2010/main" val="348974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800" dirty="0"/>
              <a:t>Majority of discussion on datasets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Undetected transmission, preemptive 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Modeling transmission, specific focus on modeling “rare” transmission events, modeling what happens “next” if there are outbreak, modeling intervention techniques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Please add your group number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8656583" cy="777215"/>
          </a:xfrm>
        </p:spPr>
        <p:txBody>
          <a:bodyPr>
            <a:normAutofit/>
          </a:bodyPr>
          <a:lstStyle/>
          <a:p>
            <a:r>
              <a:rPr lang="en-US" sz="2400" dirty="0"/>
              <a:t>Focusing on your stakeholder, what bottlenecks do they face in delivering?</a:t>
            </a:r>
          </a:p>
        </p:txBody>
      </p:sp>
    </p:spTree>
    <p:extLst>
      <p:ext uri="{BB962C8B-B14F-4D97-AF65-F5344CB8AC3E}">
        <p14:creationId xmlns:p14="http://schemas.microsoft.com/office/powerpoint/2010/main" val="190777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/>
          </a:bodyPr>
          <a:lstStyle/>
          <a:p>
            <a:r>
              <a:rPr lang="en-US" sz="1800" dirty="0"/>
              <a:t>Aggregation location sampling -&gt; slaughterhouse passive surveillance</a:t>
            </a:r>
          </a:p>
          <a:p>
            <a:endParaRPr lang="en-US" sz="1800" dirty="0"/>
          </a:p>
          <a:p>
            <a:r>
              <a:rPr lang="en-US" sz="1800" dirty="0"/>
              <a:t>Environmental sampling -&gt; lagoons</a:t>
            </a:r>
          </a:p>
          <a:p>
            <a:endParaRPr lang="en-US" sz="1800" dirty="0"/>
          </a:p>
          <a:p>
            <a:r>
              <a:rPr lang="en-US" sz="1800" dirty="0"/>
              <a:t>Reservoir host population sampling</a:t>
            </a:r>
          </a:p>
          <a:p>
            <a:endParaRPr lang="en-US" sz="1800" dirty="0"/>
          </a:p>
          <a:p>
            <a:r>
              <a:rPr lang="en-US" sz="1800" dirty="0"/>
              <a:t>Analytical tools for modeling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Please add your group number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9812722" cy="777215"/>
          </a:xfrm>
        </p:spPr>
        <p:txBody>
          <a:bodyPr>
            <a:normAutofit/>
          </a:bodyPr>
          <a:lstStyle/>
          <a:p>
            <a:r>
              <a:rPr lang="en-US" sz="2400" dirty="0"/>
              <a:t>Focusing on your stakeholder, What are areas GEERU could possibly help or tools it could develop?</a:t>
            </a:r>
          </a:p>
        </p:txBody>
      </p:sp>
    </p:spTree>
    <p:extLst>
      <p:ext uri="{BB962C8B-B14F-4D97-AF65-F5344CB8AC3E}">
        <p14:creationId xmlns:p14="http://schemas.microsoft.com/office/powerpoint/2010/main" val="383538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/>
          </a:bodyPr>
          <a:lstStyle/>
          <a:p>
            <a:r>
              <a:rPr lang="en-US" sz="1800" dirty="0"/>
              <a:t>Brucella – do cows (vaccinated/unvaccinated) shed pathogens? Interface (raw milk)</a:t>
            </a:r>
          </a:p>
          <a:p>
            <a:r>
              <a:rPr lang="en-US" sz="1800" dirty="0"/>
              <a:t>CWD – spread in different populations, are there interfaces that are critical to study? </a:t>
            </a:r>
          </a:p>
          <a:p>
            <a:r>
              <a:rPr lang="en-US" sz="1800" dirty="0"/>
              <a:t>Rabies..</a:t>
            </a:r>
          </a:p>
          <a:p>
            <a:r>
              <a:rPr lang="en-US" sz="1800" dirty="0"/>
              <a:t>Nipah</a:t>
            </a:r>
          </a:p>
          <a:p>
            <a:endParaRPr lang="en-US" sz="1800" dirty="0"/>
          </a:p>
          <a:p>
            <a:r>
              <a:rPr lang="en-US" sz="1800" dirty="0"/>
              <a:t>CWD, brucella, </a:t>
            </a:r>
            <a:r>
              <a:rPr lang="en-US" sz="1800" dirty="0" err="1"/>
              <a:t>b.suis</a:t>
            </a:r>
            <a:r>
              <a:rPr lang="en-US" sz="1800" dirty="0"/>
              <a:t> in feral swine, </a:t>
            </a:r>
            <a:r>
              <a:rPr lang="en-US" sz="1800" dirty="0" err="1"/>
              <a:t>meliodiosis</a:t>
            </a:r>
            <a:r>
              <a:rPr lang="en-US" sz="1800" dirty="0"/>
              <a:t>, </a:t>
            </a:r>
            <a:r>
              <a:rPr lang="en-US" sz="1800" dirty="0" err="1"/>
              <a:t>lepto</a:t>
            </a:r>
            <a:r>
              <a:rPr lang="en-US" sz="1800" dirty="0"/>
              <a:t>… as the environment changes, the priorities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Please add your group number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9812722" cy="777215"/>
          </a:xfrm>
        </p:spPr>
        <p:txBody>
          <a:bodyPr>
            <a:normAutofit/>
          </a:bodyPr>
          <a:lstStyle/>
          <a:p>
            <a:r>
              <a:rPr lang="en-US" sz="2400" dirty="0"/>
              <a:t>What endemic animal diseases are the highest priority for them?</a:t>
            </a:r>
          </a:p>
        </p:txBody>
      </p:sp>
    </p:spTree>
    <p:extLst>
      <p:ext uri="{BB962C8B-B14F-4D97-AF65-F5344CB8AC3E}">
        <p14:creationId xmlns:p14="http://schemas.microsoft.com/office/powerpoint/2010/main" val="373465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/>
          </a:bodyPr>
          <a:lstStyle/>
          <a:p>
            <a:r>
              <a:rPr lang="en-US" sz="1800" dirty="0"/>
              <a:t>Your answer here. You can write small, this is for documentation.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Please add your group number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9812722" cy="777215"/>
          </a:xfrm>
        </p:spPr>
        <p:txBody>
          <a:bodyPr>
            <a:normAutofit/>
          </a:bodyPr>
          <a:lstStyle/>
          <a:p>
            <a:r>
              <a:rPr lang="en-US" sz="2400" dirty="0"/>
              <a:t>If relevant, are there additional sources of funding for the stakeholder’s work?</a:t>
            </a:r>
          </a:p>
        </p:txBody>
      </p:sp>
    </p:spTree>
    <p:extLst>
      <p:ext uri="{BB962C8B-B14F-4D97-AF65-F5344CB8AC3E}">
        <p14:creationId xmlns:p14="http://schemas.microsoft.com/office/powerpoint/2010/main" val="53717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2" y="2122112"/>
            <a:ext cx="8305629" cy="3054401"/>
          </a:xfrm>
        </p:spPr>
        <p:txBody>
          <a:bodyPr>
            <a:normAutofit/>
          </a:bodyPr>
          <a:lstStyle/>
          <a:p>
            <a:r>
              <a:rPr lang="en-US" sz="1800" dirty="0"/>
              <a:t>In outbreak events, having context information is important. Currently, CDC detects the outbreak, but there aren’t time series of pathogen information of “epidemiologically relevant” hosts </a:t>
            </a:r>
          </a:p>
          <a:p>
            <a:r>
              <a:rPr lang="en-US" sz="1800" dirty="0"/>
              <a:t>	-&gt; these could be backfilled with access to existing surveillance 	streams (feral swine from USDA-APHIS)</a:t>
            </a:r>
          </a:p>
          <a:p>
            <a:r>
              <a:rPr lang="en-US" sz="1800" dirty="0"/>
              <a:t>	-&gt; Natural history collections for metagenomics</a:t>
            </a:r>
          </a:p>
          <a:p>
            <a:r>
              <a:rPr lang="en-US" sz="1800" dirty="0"/>
              <a:t>	-&gt; environmental sampling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Please add your group number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9812722" cy="777215"/>
          </a:xfrm>
        </p:spPr>
        <p:txBody>
          <a:bodyPr>
            <a:normAutofit/>
          </a:bodyPr>
          <a:lstStyle/>
          <a:p>
            <a:r>
              <a:rPr lang="en-US" sz="2400" dirty="0"/>
              <a:t>Are there specific data sets or information they would want to improve forecasting? Ignore existing constraints.</a:t>
            </a:r>
          </a:p>
        </p:txBody>
      </p:sp>
    </p:spTree>
    <p:extLst>
      <p:ext uri="{BB962C8B-B14F-4D97-AF65-F5344CB8AC3E}">
        <p14:creationId xmlns:p14="http://schemas.microsoft.com/office/powerpoint/2010/main" val="420061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/>
          </a:bodyPr>
          <a:lstStyle/>
          <a:p>
            <a:r>
              <a:rPr lang="en-US" sz="1800" dirty="0"/>
              <a:t>Your answer here. You can write small, this is for documentation.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Please add your group number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9812722" cy="777215"/>
          </a:xfrm>
        </p:spPr>
        <p:txBody>
          <a:bodyPr>
            <a:normAutofit/>
          </a:bodyPr>
          <a:lstStyle/>
          <a:p>
            <a:r>
              <a:rPr lang="en-US" sz="2400" dirty="0"/>
              <a:t>Are there specific data sets or information they would want to improve forecasting? Ignore existing constraints.</a:t>
            </a:r>
          </a:p>
        </p:txBody>
      </p:sp>
    </p:spTree>
    <p:extLst>
      <p:ext uri="{BB962C8B-B14F-4D97-AF65-F5344CB8AC3E}">
        <p14:creationId xmlns:p14="http://schemas.microsoft.com/office/powerpoint/2010/main" val="31321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/>
          </a:bodyPr>
          <a:lstStyle/>
          <a:p>
            <a:r>
              <a:rPr lang="en-US" sz="1800" dirty="0"/>
              <a:t>Your answer here. You can write small, this is for documentation.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Please add your group number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9812722" cy="777215"/>
          </a:xfrm>
        </p:spPr>
        <p:txBody>
          <a:bodyPr>
            <a:normAutofit/>
          </a:bodyPr>
          <a:lstStyle/>
          <a:p>
            <a:r>
              <a:rPr lang="en-US" sz="2400" dirty="0"/>
              <a:t>What are seen as emerging research areas for your stakeholder’s work?</a:t>
            </a:r>
          </a:p>
        </p:txBody>
      </p:sp>
    </p:spTree>
    <p:extLst>
      <p:ext uri="{BB962C8B-B14F-4D97-AF65-F5344CB8AC3E}">
        <p14:creationId xmlns:p14="http://schemas.microsoft.com/office/powerpoint/2010/main" val="1101586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RS Template -USDA Blue">
      <a:dk1>
        <a:srgbClr val="002D72"/>
      </a:dk1>
      <a:lt1>
        <a:srgbClr val="FFFFFF"/>
      </a:lt1>
      <a:dk2>
        <a:srgbClr val="FFFFFF"/>
      </a:dk2>
      <a:lt2>
        <a:srgbClr val="93E2FF"/>
      </a:lt2>
      <a:accent1>
        <a:srgbClr val="335B9E"/>
      </a:accent1>
      <a:accent2>
        <a:srgbClr val="2EC7FF"/>
      </a:accent2>
      <a:accent3>
        <a:srgbClr val="D9E2F3"/>
      </a:accent3>
      <a:accent4>
        <a:srgbClr val="002D72"/>
      </a:accent4>
      <a:accent5>
        <a:srgbClr val="BBCCE9"/>
      </a:accent5>
      <a:accent6>
        <a:srgbClr val="002D72"/>
      </a:accent6>
      <a:hlink>
        <a:srgbClr val="00B0F0"/>
      </a:hlink>
      <a:folHlink>
        <a:srgbClr val="0070C0"/>
      </a:folHlink>
    </a:clrScheme>
    <a:fontScheme name="USDA Arial - Offical Body Cop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D0EDCCC-BAEA-40EB-8D18-05881B5477B4}" vid="{BB488084-6AB4-4240-87A8-5B49F87B7A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CD43DC9C0621468FA13857978D9CA9" ma:contentTypeVersion="8" ma:contentTypeDescription="Create a new document." ma:contentTypeScope="" ma:versionID="9ddc9e8c502cffb02e4bb0e5fe0cdc14">
  <xsd:schema xmlns:xsd="http://www.w3.org/2001/XMLSchema" xmlns:xs="http://www.w3.org/2001/XMLSchema" xmlns:p="http://schemas.microsoft.com/office/2006/metadata/properties" xmlns:ns2="fc614515-1a0b-4b67-b78c-958a7607d2dd" targetNamespace="http://schemas.microsoft.com/office/2006/metadata/properties" ma:root="true" ma:fieldsID="69e762734d68d748b40e7135d2fc42ab" ns2:_="">
    <xsd:import namespace="fc614515-1a0b-4b67-b78c-958a7607d2dd"/>
    <xsd:element name="properties">
      <xsd:complexType>
        <xsd:sequence>
          <xsd:element name="documentManagement">
            <xsd:complexType>
              <xsd:all>
                <xsd:element ref="ns2:Event" minOccurs="0"/>
                <xsd:element ref="ns2:USDAorARSLogo_x003f_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614515-1a0b-4b67-b78c-958a7607d2dd" elementFormDefault="qualified">
    <xsd:import namespace="http://schemas.microsoft.com/office/2006/documentManagement/types"/>
    <xsd:import namespace="http://schemas.microsoft.com/office/infopath/2007/PartnerControls"/>
    <xsd:element name="Event" ma:index="8" nillable="true" ma:displayName="Event" ma:format="Dropdown" ma:internalName="Event">
      <xsd:simpleType>
        <xsd:restriction base="dms:Choice">
          <xsd:enumeration value="Nature"/>
          <xsd:enumeration value="Patriotic"/>
          <xsd:enumeration value="Office"/>
          <xsd:enumeration value="Women's History Month"/>
          <xsd:enumeration value="Earth Week"/>
          <xsd:enumeration value="AANHPI"/>
          <xsd:enumeration value="Pride"/>
          <xsd:enumeration value="Juneteenth"/>
          <xsd:enumeration value="Funny"/>
          <xsd:enumeration value="Disability Pride Month"/>
          <xsd:enumeration value="FEVS 2023"/>
          <xsd:enumeration value="Hispanic Heritage Month"/>
        </xsd:restriction>
      </xsd:simpleType>
    </xsd:element>
    <xsd:element name="USDAorARSLogo_x003f_" ma:index="9" nillable="true" ma:displayName="USDA or ARS Logo?" ma:format="Dropdown" ma:internalName="USDAorARSLogo_x003f_">
      <xsd:simpleType>
        <xsd:restriction base="dms:Choice">
          <xsd:enumeration value="USDA"/>
          <xsd:enumeration value="ARS"/>
          <xsd:enumeration value="Choice 3"/>
        </xsd:restriction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vent xmlns="fc614515-1a0b-4b67-b78c-958a7607d2dd" xsi:nil="true"/>
    <USDAorARSLogo_x003f_ xmlns="fc614515-1a0b-4b67-b78c-958a7607d2d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DA7036-823D-4F7E-8B8B-835EDEEFAF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614515-1a0b-4b67-b78c-958a7607d2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F56CBE-BE76-469A-B5A3-503006122057}">
  <ds:schemaRefs>
    <ds:schemaRef ds:uri="http://schemas.microsoft.com/office/2006/metadata/properties"/>
    <ds:schemaRef ds:uri="http://schemas.microsoft.com/office/infopath/2007/PartnerControls"/>
    <ds:schemaRef ds:uri="fc614515-1a0b-4b67-b78c-958a7607d2dd"/>
  </ds:schemaRefs>
</ds:datastoreItem>
</file>

<file path=customXml/itemProps3.xml><?xml version="1.0" encoding="utf-8"?>
<ds:datastoreItem xmlns:ds="http://schemas.openxmlformats.org/officeDocument/2006/customXml" ds:itemID="{28C031C4-E38F-48EB-802E-07C128D730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</TotalTime>
  <Words>764</Words>
  <Application>Microsoft Macintosh PowerPoint</Application>
  <PresentationFormat>Widescreen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Who are our potential stakeholders?</vt:lpstr>
      <vt:lpstr>Focusing on your stakeholder, what are they doing well?</vt:lpstr>
      <vt:lpstr>Focusing on your stakeholder, what bottlenecks do they face in delivering?</vt:lpstr>
      <vt:lpstr>Focusing on your stakeholder, What are areas GEERU could possibly help or tools it could develop?</vt:lpstr>
      <vt:lpstr>What endemic animal diseases are the highest priority for them?</vt:lpstr>
      <vt:lpstr>If relevant, are there additional sources of funding for the stakeholder’s work?</vt:lpstr>
      <vt:lpstr>Are there specific data sets or information they would want to improve forecasting? Ignore existing constraints.</vt:lpstr>
      <vt:lpstr>Are there specific data sets or information they would want to improve forecasting? Ignore existing constraints.</vt:lpstr>
      <vt:lpstr>What are seen as emerging research areas for your stakeholder’s 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Rivers, Adam - REE-ARS</dc:creator>
  <cp:lastModifiedBy>Anderson, Tavis - REE-ARS</cp:lastModifiedBy>
  <cp:revision>4</cp:revision>
  <dcterms:created xsi:type="dcterms:W3CDTF">2024-05-15T14:50:21Z</dcterms:created>
  <dcterms:modified xsi:type="dcterms:W3CDTF">2024-05-21T16:50:34Z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0x01010092CD43DC9C0621468FA13857978D9CA9</vt:lpwstr>
  </property>
  <property fmtid="{D5CDD505-2E9C-101B-9397-08002B2CF9AE}" pid="3" name="_dlc_DocIdItemGuid">
    <vt:lpwstr>bc716668-11ce-4975-824f-3ba9ca8319e2</vt:lpwstr>
  </property>
</Properties>
</file>