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EFA37-5E3C-544F-9751-9C6BE8279A76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25461-408B-2C4C-9E77-F7A58FAA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3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25461-408B-2C4C-9E77-F7A58FAA2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874F-9EFA-C34B-A8D9-AC8167C7B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9E0A-AFA4-2548-BC56-C6CE4FDB6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F2E5-BAEA-A142-8D5A-9E68331D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0817-5D74-1D42-9D40-2F8D57FB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C4DC-B3BF-BD4E-B4B4-AA91080B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EF82-D0A2-FA47-9592-53FB1EB9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DCB2-C140-C14B-A47E-E1FE8221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6106-A849-1840-8203-25DB365B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7FE7-CD9D-A54C-997D-D39DCA82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7E37-EDDC-DF4C-A78D-6A25FEF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ADE6D-F414-DA4D-9697-E7D574266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E543F-C9C9-8346-8A60-1A823E68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F7D9-6E88-2249-A476-6E3ECDFF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B72F-1F9E-AB4B-981D-C8668A89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AF82-34AC-5C4D-AA6D-63005ADA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AE20-43D7-7D42-93CE-4B7E5E90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DE0-18D9-FF43-BDDA-3F61DE6C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C174-50F5-5249-99FB-0DB26050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14674-2819-0140-9A26-C4330B2F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0C2C-0EA6-A34F-AF92-D631C329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0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CD8B-F5E4-B546-85DF-1BA67802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543D2-7481-C643-AC4D-918DBC0A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5564-5032-FB45-9A59-D422CC07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23DFC-2D07-F34F-A951-A2010DCF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6B3E-6AFB-204D-961A-3F17D217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F00C-AD66-464A-831D-0E0E3F7D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4E0C-0733-2B4D-BE3C-C1A1491A7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7D4F8-B83F-F94B-88D9-3C040D2E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C2190-BD79-4743-8A1D-FE2EC898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06C36-7B23-9C49-999C-92A22F68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EAC7E-D950-0145-BAB5-C34E2CDE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A68A-704F-884C-A1F0-47E2967E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C5BED-7CE4-1545-B22A-D22CB850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070BF-F134-844B-B18F-D5DB9E88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D6F4E-05EB-AD4B-8C87-DA8870747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DC81C-6F6B-1B40-8920-062C9117A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E18AC-5ECA-784C-94E9-040D83DE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A2096-1923-E44A-97D1-E920EB1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0C19F-A703-9A4E-A2BF-FED0FF8D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5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99D8-2EC0-9047-8ECD-7BB89A81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E0C05-A5DD-944C-9100-684AA176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8D380-1083-B440-BD79-219D368B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4BBC8-3D87-8942-91F2-C5306D56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3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3575A-763A-2F48-AB8B-09FFAEF2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BA50B-60DA-824A-A32D-1BD0D347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4DF9-F066-D049-9CDD-70F1F2C3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01CF-DEE7-CC46-B5BA-C289737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41B9-949A-D24D-9102-DECA0D90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525CD-89BD-6E45-A9FF-A247DCA6F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0FADC-0527-D947-89ED-54D417EC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C210-1CBB-E742-AAB0-05289B95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B8B54-A98C-2B44-A5B6-441DB69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D43E-E2A6-A044-ACA7-B0524A56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50C28-E56C-1F4C-86FF-F0421BC80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F0D2D-DCB4-944A-B505-12E05344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3016-5325-DD47-826B-1E2132F9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8197-CB8F-844F-BF76-A9AF3009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4C724-4073-3244-B14A-99B9ED80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A591E-3C71-F347-8305-3E406298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6B17F-01B2-A64F-BA66-E49831DF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FFBB-3DB7-8C48-8E36-E36209460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4409-0056-E842-BD55-938942154F3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7154-F03D-D340-AD90-815BDEBDA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3E3F-CDEE-064F-AAE2-28C70C7FE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5567-194C-294C-A97D-5489A059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E26EE2-2360-754F-8564-5512A7C29792}"/>
              </a:ext>
            </a:extLst>
          </p:cNvPr>
          <p:cNvSpPr txBox="1"/>
          <p:nvPr/>
        </p:nvSpPr>
        <p:spPr>
          <a:xfrm>
            <a:off x="174171" y="108857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strand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4D584-CEEA-0842-8519-B7A17BD0D4CF}"/>
              </a:ext>
            </a:extLst>
          </p:cNvPr>
          <p:cNvSpPr txBox="1"/>
          <p:nvPr/>
        </p:nvSpPr>
        <p:spPr>
          <a:xfrm>
            <a:off x="1861457" y="108857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strand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59B5A37E-A661-104B-BA04-2435508D7178}"/>
              </a:ext>
            </a:extLst>
          </p:cNvPr>
          <p:cNvSpPr/>
          <p:nvPr/>
        </p:nvSpPr>
        <p:spPr>
          <a:xfrm>
            <a:off x="174171" y="643620"/>
            <a:ext cx="642258" cy="642258"/>
          </a:xfrm>
          <a:prstGeom prst="plus">
            <a:avLst>
              <a:gd name="adj" fmla="val 42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B9C089C7-3970-E149-A6D8-3F067FBD45FC}"/>
              </a:ext>
            </a:extLst>
          </p:cNvPr>
          <p:cNvSpPr/>
          <p:nvPr/>
        </p:nvSpPr>
        <p:spPr>
          <a:xfrm>
            <a:off x="1785257" y="643620"/>
            <a:ext cx="642258" cy="642258"/>
          </a:xfrm>
          <a:prstGeom prst="plus">
            <a:avLst>
              <a:gd name="adj" fmla="val 42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8837B0-2E64-354B-A27B-A10D893F4B14}"/>
              </a:ext>
            </a:extLst>
          </p:cNvPr>
          <p:cNvGrpSpPr/>
          <p:nvPr/>
        </p:nvGrpSpPr>
        <p:grpSpPr>
          <a:xfrm>
            <a:off x="3733800" y="698049"/>
            <a:ext cx="4212771" cy="533400"/>
            <a:chOff x="4354286" y="631372"/>
            <a:chExt cx="4212771" cy="533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309D72-D0F7-684A-8F5F-0D743F114841}"/>
                </a:ext>
              </a:extLst>
            </p:cNvPr>
            <p:cNvSpPr/>
            <p:nvPr/>
          </p:nvSpPr>
          <p:spPr>
            <a:xfrm>
              <a:off x="4354286" y="631372"/>
              <a:ext cx="936171" cy="533400"/>
            </a:xfrm>
            <a:prstGeom prst="rect">
              <a:avLst/>
            </a:prstGeom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sgRNA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CCECBC-F566-6E4F-9348-52FD66CD2BEA}"/>
                </a:ext>
              </a:extLst>
            </p:cNvPr>
            <p:cNvSpPr/>
            <p:nvPr/>
          </p:nvSpPr>
          <p:spPr>
            <a:xfrm>
              <a:off x="7119258" y="631372"/>
              <a:ext cx="1447799" cy="533400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Gene/CDS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900432-4790-8340-B255-E53B866621D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290457" y="898072"/>
              <a:ext cx="1828801" cy="0"/>
            </a:xfrm>
            <a:prstGeom prst="line">
              <a:avLst/>
            </a:prstGeom>
            <a:ln w="412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5D1A6A-0989-8148-ABE5-0049410A4025}"/>
              </a:ext>
            </a:extLst>
          </p:cNvPr>
          <p:cNvGrpSpPr/>
          <p:nvPr/>
        </p:nvGrpSpPr>
        <p:grpSpPr>
          <a:xfrm>
            <a:off x="174171" y="1617001"/>
            <a:ext cx="7218589" cy="533400"/>
            <a:chOff x="868136" y="1683885"/>
            <a:chExt cx="7218589" cy="5334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5F4B586-2A9D-D141-9473-EDF22100470D}"/>
                </a:ext>
              </a:extLst>
            </p:cNvPr>
            <p:cNvGrpSpPr/>
            <p:nvPr/>
          </p:nvGrpSpPr>
          <p:grpSpPr>
            <a:xfrm>
              <a:off x="4354286" y="1683885"/>
              <a:ext cx="3732439" cy="533400"/>
              <a:chOff x="4354286" y="631372"/>
              <a:chExt cx="3732439" cy="5334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11F9B0-7680-7A49-B541-DDB3FFC8280E}"/>
                  </a:ext>
                </a:extLst>
              </p:cNvPr>
              <p:cNvSpPr/>
              <p:nvPr/>
            </p:nvSpPr>
            <p:spPr>
              <a:xfrm>
                <a:off x="4354286" y="631372"/>
                <a:ext cx="1447799" cy="533400"/>
              </a:xfrm>
              <a:prstGeom prst="rect">
                <a:avLst/>
              </a:prstGeom>
              <a:ln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Gene/CDS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501D842-AF99-8541-A24F-08CE7FE9D636}"/>
                  </a:ext>
                </a:extLst>
              </p:cNvPr>
              <p:cNvSpPr/>
              <p:nvPr/>
            </p:nvSpPr>
            <p:spPr>
              <a:xfrm>
                <a:off x="7119258" y="631372"/>
                <a:ext cx="967467" cy="533400"/>
              </a:xfrm>
              <a:prstGeom prst="rect">
                <a:avLst/>
              </a:prstGeom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sgRNA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71CEBF-F884-7545-96B6-BA97DBA7042D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5802085" y="898072"/>
                <a:ext cx="1317173" cy="0"/>
              </a:xfrm>
              <a:prstGeom prst="line">
                <a:avLst/>
              </a:prstGeom>
              <a:ln w="412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53BB33-672F-6941-BDAC-9C864E0D1E81}"/>
                </a:ext>
              </a:extLst>
            </p:cNvPr>
            <p:cNvCxnSpPr/>
            <p:nvPr/>
          </p:nvCxnSpPr>
          <p:spPr>
            <a:xfrm>
              <a:off x="2433639" y="1950585"/>
              <a:ext cx="614362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E2CE35-67C0-1E48-A2C8-D22F625FDEA7}"/>
                </a:ext>
              </a:extLst>
            </p:cNvPr>
            <p:cNvCxnSpPr/>
            <p:nvPr/>
          </p:nvCxnSpPr>
          <p:spPr>
            <a:xfrm>
              <a:off x="868136" y="1943782"/>
              <a:ext cx="614362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5578AB8-1B80-CA47-9CF2-103D79D23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84490"/>
              </p:ext>
            </p:extLst>
          </p:nvPr>
        </p:nvGraphicFramePr>
        <p:xfrm>
          <a:off x="8327573" y="715741"/>
          <a:ext cx="1610178" cy="314325"/>
        </p:xfrm>
        <a:graphic>
          <a:graphicData uri="http://schemas.openxmlformats.org/drawingml/2006/table">
            <a:tbl>
              <a:tblPr/>
              <a:tblGrid>
                <a:gridCol w="1610178">
                  <a:extLst>
                    <a:ext uri="{9D8B030D-6E8A-4147-A177-3AD203B41FA5}">
                      <a16:colId xmlns:a16="http://schemas.microsoft.com/office/drawing/2014/main" val="1955512182"/>
                    </a:ext>
                  </a:extLst>
                </a:gridCol>
              </a:tblGrid>
              <a:tr h="295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downstream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4590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9A78915-716C-784A-8839-59C458F1682D}"/>
              </a:ext>
            </a:extLst>
          </p:cNvPr>
          <p:cNvSpPr txBox="1"/>
          <p:nvPr/>
        </p:nvSpPr>
        <p:spPr>
          <a:xfrm>
            <a:off x="8316232" y="97189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strand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C3C754-61DE-1541-8F3C-F04F733D2416}"/>
              </a:ext>
            </a:extLst>
          </p:cNvPr>
          <p:cNvSpPr/>
          <p:nvPr/>
        </p:nvSpPr>
        <p:spPr>
          <a:xfrm>
            <a:off x="9937751" y="593288"/>
            <a:ext cx="217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u="none" strike="noStrike" dirty="0">
                <a:solidFill>
                  <a:srgbClr val="032F62"/>
                </a:solidFill>
                <a:effectLst/>
                <a:latin typeface="SFMono-Regular"/>
              </a:rPr>
              <a:t>`Guide strand` == `Feature strand` and 0 &lt; `Feature distance` &lt; @</a:t>
            </a:r>
            <a:r>
              <a:rPr lang="en-US" sz="1200" b="0" i="0" u="none" strike="noStrike" dirty="0" err="1">
                <a:solidFill>
                  <a:srgbClr val="FF0000"/>
                </a:solidFill>
                <a:effectLst/>
                <a:latin typeface="SFMono-Regular"/>
              </a:rPr>
              <a:t>before_feat</a:t>
            </a:r>
            <a:r>
              <a:rPr lang="en-US" sz="1200" b="0" i="0" u="none" strike="noStrike" dirty="0">
                <a:solidFill>
                  <a:srgbClr val="032F62"/>
                </a:solidFill>
                <a:effectLst/>
                <a:latin typeface="SFMono-Regular"/>
              </a:rPr>
              <a:t>'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8012D3-0656-DD47-8568-0C6DCED579A1}"/>
              </a:ext>
            </a:extLst>
          </p:cNvPr>
          <p:cNvSpPr/>
          <p:nvPr/>
        </p:nvSpPr>
        <p:spPr>
          <a:xfrm>
            <a:off x="9937750" y="1488839"/>
            <a:ext cx="217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u="none" strike="noStrike" dirty="0">
                <a:solidFill>
                  <a:srgbClr val="032F62"/>
                </a:solidFill>
                <a:effectLst/>
                <a:latin typeface="SFMono-Regular"/>
              </a:rPr>
              <a:t>`Guide strand` == `Feature strand` and 0 &lt; `Feature distance` &lt; @</a:t>
            </a:r>
            <a:r>
              <a:rPr lang="en-US" sz="1200" b="0" i="0" u="none" strike="noStrike" dirty="0" err="1">
                <a:solidFill>
                  <a:srgbClr val="032F62"/>
                </a:solidFill>
                <a:effectLst/>
                <a:latin typeface="SFMono-Regular"/>
              </a:rPr>
              <a:t>before_feat</a:t>
            </a:r>
            <a:r>
              <a:rPr lang="en-US" sz="1200" b="0" i="0" u="none" strike="noStrike" dirty="0">
                <a:solidFill>
                  <a:srgbClr val="032F62"/>
                </a:solidFill>
                <a:effectLst/>
                <a:latin typeface="SFMono-Regular"/>
              </a:rPr>
              <a:t>'</a:t>
            </a:r>
            <a:endParaRPr lang="en-US" sz="1200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E9982-5D5A-9B4A-9493-D9087360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60609"/>
              </p:ext>
            </p:extLst>
          </p:nvPr>
        </p:nvGraphicFramePr>
        <p:xfrm>
          <a:off x="8436883" y="1726538"/>
          <a:ext cx="1610178" cy="314325"/>
        </p:xfrm>
        <a:graphic>
          <a:graphicData uri="http://schemas.openxmlformats.org/drawingml/2006/table">
            <a:tbl>
              <a:tblPr/>
              <a:tblGrid>
                <a:gridCol w="1610178">
                  <a:extLst>
                    <a:ext uri="{9D8B030D-6E8A-4147-A177-3AD203B41FA5}">
                      <a16:colId xmlns:a16="http://schemas.microsoft.com/office/drawing/2014/main" val="1955512182"/>
                    </a:ext>
                  </a:extLst>
                </a:gridCol>
              </a:tblGrid>
              <a:tr h="295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downstream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4590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CEF0F6-832C-384D-B6B0-B26CB4C9FD06}"/>
              </a:ext>
            </a:extLst>
          </p:cNvPr>
          <p:cNvCxnSpPr/>
          <p:nvPr/>
        </p:nvCxnSpPr>
        <p:spPr>
          <a:xfrm>
            <a:off x="3733800" y="593288"/>
            <a:ext cx="37664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AD198E-209D-CC44-ADC1-DC09583754CF}"/>
              </a:ext>
            </a:extLst>
          </p:cNvPr>
          <p:cNvCxnSpPr>
            <a:cxnSpLocks/>
          </p:cNvCxnSpPr>
          <p:nvPr/>
        </p:nvCxnSpPr>
        <p:spPr>
          <a:xfrm flipH="1">
            <a:off x="3916135" y="2345888"/>
            <a:ext cx="3336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ross 41">
            <a:extLst>
              <a:ext uri="{FF2B5EF4-FFF2-40B4-BE49-F238E27FC236}">
                <a16:creationId xmlns:a16="http://schemas.microsoft.com/office/drawing/2014/main" id="{E67362F3-82EF-4A42-9F88-CE4302F36BF7}"/>
              </a:ext>
            </a:extLst>
          </p:cNvPr>
          <p:cNvSpPr/>
          <p:nvPr/>
        </p:nvSpPr>
        <p:spPr>
          <a:xfrm>
            <a:off x="170089" y="2982686"/>
            <a:ext cx="642258" cy="642258"/>
          </a:xfrm>
          <a:prstGeom prst="plus">
            <a:avLst>
              <a:gd name="adj" fmla="val 42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AEFF88E0-3CC9-D343-8780-8E5D0F11147F}"/>
              </a:ext>
            </a:extLst>
          </p:cNvPr>
          <p:cNvSpPr/>
          <p:nvPr/>
        </p:nvSpPr>
        <p:spPr>
          <a:xfrm>
            <a:off x="1725726" y="2982686"/>
            <a:ext cx="642258" cy="642258"/>
          </a:xfrm>
          <a:prstGeom prst="plus">
            <a:avLst>
              <a:gd name="adj" fmla="val 42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ACCCC23-92D6-764D-A1A3-36CC4E48F2B9}"/>
              </a:ext>
            </a:extLst>
          </p:cNvPr>
          <p:cNvGrpSpPr/>
          <p:nvPr/>
        </p:nvGrpSpPr>
        <p:grpSpPr>
          <a:xfrm>
            <a:off x="3414713" y="2841627"/>
            <a:ext cx="3978047" cy="783317"/>
            <a:chOff x="3414713" y="2645683"/>
            <a:chExt cx="3978047" cy="7833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1BBCA2-DFF4-0E4A-8C82-6C5F75B99F77}"/>
                </a:ext>
              </a:extLst>
            </p:cNvPr>
            <p:cNvGrpSpPr/>
            <p:nvPr/>
          </p:nvGrpSpPr>
          <p:grpSpPr>
            <a:xfrm>
              <a:off x="3414713" y="2786742"/>
              <a:ext cx="3978047" cy="642258"/>
              <a:chOff x="3414713" y="2786742"/>
              <a:chExt cx="3978047" cy="642258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2A2D3B-D214-404A-BC49-9846D6F081F2}"/>
                  </a:ext>
                </a:extLst>
              </p:cNvPr>
              <p:cNvCxnSpPr/>
              <p:nvPr/>
            </p:nvCxnSpPr>
            <p:spPr>
              <a:xfrm>
                <a:off x="3414713" y="3107871"/>
                <a:ext cx="397804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C211C6B-0B1F-A140-970B-6AE6CBA53FEF}"/>
                  </a:ext>
                </a:extLst>
              </p:cNvPr>
              <p:cNvCxnSpPr/>
              <p:nvPr/>
            </p:nvCxnSpPr>
            <p:spPr>
              <a:xfrm>
                <a:off x="3414713" y="2786742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215E0F4-ACA0-2B40-9F98-4FAC0469DA94}"/>
                  </a:ext>
                </a:extLst>
              </p:cNvPr>
              <p:cNvCxnSpPr/>
              <p:nvPr/>
            </p:nvCxnSpPr>
            <p:spPr>
              <a:xfrm>
                <a:off x="7392760" y="2786742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92FCFE8-6CF4-A947-AF0C-D703AEFE50C6}"/>
                </a:ext>
              </a:extLst>
            </p:cNvPr>
            <p:cNvSpPr/>
            <p:nvPr/>
          </p:nvSpPr>
          <p:spPr>
            <a:xfrm>
              <a:off x="4669971" y="2645683"/>
              <a:ext cx="1559379" cy="402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sgRNA</a:t>
              </a:r>
            </a:p>
          </p:txBody>
        </p:sp>
      </p:grp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ABBF3E3-F5CF-4C45-B109-04FF25580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10110"/>
              </p:ext>
            </p:extLst>
          </p:nvPr>
        </p:nvGraphicFramePr>
        <p:xfrm>
          <a:off x="7842928" y="3042789"/>
          <a:ext cx="1610178" cy="314325"/>
        </p:xfrm>
        <a:graphic>
          <a:graphicData uri="http://schemas.openxmlformats.org/drawingml/2006/table">
            <a:tbl>
              <a:tblPr/>
              <a:tblGrid>
                <a:gridCol w="1610178">
                  <a:extLst>
                    <a:ext uri="{9D8B030D-6E8A-4147-A177-3AD203B41FA5}">
                      <a16:colId xmlns:a16="http://schemas.microsoft.com/office/drawing/2014/main" val="1955512182"/>
                    </a:ext>
                  </a:extLst>
                </a:gridCol>
              </a:tblGrid>
              <a:tr h="295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upstream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45907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AEA484B9-D57D-9247-B56D-F07BFA4B4E37}"/>
              </a:ext>
            </a:extLst>
          </p:cNvPr>
          <p:cNvSpPr/>
          <p:nvPr/>
        </p:nvSpPr>
        <p:spPr>
          <a:xfrm>
            <a:off x="9764030" y="2908304"/>
            <a:ext cx="21775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﻿`Guide strand` == "+" and `Feature strand` == "+" \</a:t>
            </a:r>
          </a:p>
          <a:p>
            <a:pPr algn="just"/>
            <a:r>
              <a:rPr lang="en-US" sz="1000" dirty="0"/>
              <a:t>  and `Feature distance` == 0 and \</a:t>
            </a:r>
          </a:p>
          <a:p>
            <a:pPr algn="just"/>
            <a:r>
              <a:rPr lang="en-US" sz="1000" dirty="0"/>
              <a:t>  `Guide end` - `Feature start` &lt; @</a:t>
            </a:r>
            <a:r>
              <a:rPr lang="en-US" sz="1000" dirty="0" err="1">
                <a:solidFill>
                  <a:srgbClr val="FF0000"/>
                </a:solidFill>
              </a:rPr>
              <a:t>after_feat</a:t>
            </a:r>
            <a:r>
              <a:rPr lang="en-US" sz="1000" dirty="0">
                <a:solidFill>
                  <a:srgbClr val="FF0000"/>
                </a:solidFill>
              </a:rPr>
              <a:t>'))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5BDA3F-A8F9-0549-B2EC-39CA07CE6067}"/>
              </a:ext>
            </a:extLst>
          </p:cNvPr>
          <p:cNvGrpSpPr/>
          <p:nvPr/>
        </p:nvGrpSpPr>
        <p:grpSpPr>
          <a:xfrm>
            <a:off x="3414713" y="4347497"/>
            <a:ext cx="3978047" cy="642258"/>
            <a:chOff x="3414713" y="2786742"/>
            <a:chExt cx="3978047" cy="64225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4FC7E7-7587-184F-B20C-DAB72C519484}"/>
                </a:ext>
              </a:extLst>
            </p:cNvPr>
            <p:cNvCxnSpPr/>
            <p:nvPr/>
          </p:nvCxnSpPr>
          <p:spPr>
            <a:xfrm>
              <a:off x="3414713" y="3107871"/>
              <a:ext cx="397804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2FF2637-C5BB-194D-9240-FD84C5991537}"/>
                </a:ext>
              </a:extLst>
            </p:cNvPr>
            <p:cNvCxnSpPr/>
            <p:nvPr/>
          </p:nvCxnSpPr>
          <p:spPr>
            <a:xfrm>
              <a:off x="3414713" y="2786742"/>
              <a:ext cx="0" cy="64225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907C68-13F1-4748-8B9C-A3879A9DC61C}"/>
                </a:ext>
              </a:extLst>
            </p:cNvPr>
            <p:cNvCxnSpPr/>
            <p:nvPr/>
          </p:nvCxnSpPr>
          <p:spPr>
            <a:xfrm>
              <a:off x="7392760" y="2786742"/>
              <a:ext cx="0" cy="64225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CE0DF0-4DE8-D941-A2A8-DE3306F6A88D}"/>
              </a:ext>
            </a:extLst>
          </p:cNvPr>
          <p:cNvCxnSpPr/>
          <p:nvPr/>
        </p:nvCxnSpPr>
        <p:spPr>
          <a:xfrm>
            <a:off x="197985" y="4668626"/>
            <a:ext cx="61436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C0E3BA-FD57-E24B-8D8A-B6A703B91A6D}"/>
              </a:ext>
            </a:extLst>
          </p:cNvPr>
          <p:cNvCxnSpPr/>
          <p:nvPr/>
        </p:nvCxnSpPr>
        <p:spPr>
          <a:xfrm>
            <a:off x="1725726" y="4668626"/>
            <a:ext cx="61436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32CA22-015F-C242-BA07-5FED5D01338F}"/>
              </a:ext>
            </a:extLst>
          </p:cNvPr>
          <p:cNvSpPr/>
          <p:nvPr/>
        </p:nvSpPr>
        <p:spPr>
          <a:xfrm>
            <a:off x="4670651" y="4071465"/>
            <a:ext cx="1559379" cy="40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sgRNA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FCF983-DBD9-304C-A30E-13F3B7D58F4D}"/>
              </a:ext>
            </a:extLst>
          </p:cNvPr>
          <p:cNvSpPr/>
          <p:nvPr/>
        </p:nvSpPr>
        <p:spPr>
          <a:xfrm>
            <a:off x="9579428" y="4347497"/>
            <a:ext cx="25744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﻿`Guide strand` == "-" and `Feature strand` == "-" \</a:t>
            </a:r>
          </a:p>
          <a:p>
            <a:r>
              <a:rPr lang="en-US" sz="1000" dirty="0"/>
              <a:t>  and `Feature distance` == 0 \</a:t>
            </a:r>
          </a:p>
          <a:p>
            <a:r>
              <a:rPr lang="en-US" sz="1000" dirty="0"/>
              <a:t>  and `Feature end` - `Guide start` &lt; @</a:t>
            </a:r>
            <a:r>
              <a:rPr lang="en-US" sz="1000" dirty="0" err="1"/>
              <a:t>after_feat</a:t>
            </a:r>
            <a:r>
              <a:rPr lang="en-US" sz="1000" dirty="0"/>
              <a:t>'))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B1EB91B-CB6A-0F4D-9C4F-D094812DD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67791"/>
              </p:ext>
            </p:extLst>
          </p:nvPr>
        </p:nvGraphicFramePr>
        <p:xfrm>
          <a:off x="7750401" y="4467896"/>
          <a:ext cx="1610178" cy="314325"/>
        </p:xfrm>
        <a:graphic>
          <a:graphicData uri="http://schemas.openxmlformats.org/drawingml/2006/table">
            <a:tbl>
              <a:tblPr/>
              <a:tblGrid>
                <a:gridCol w="1610178">
                  <a:extLst>
                    <a:ext uri="{9D8B030D-6E8A-4147-A177-3AD203B41FA5}">
                      <a16:colId xmlns:a16="http://schemas.microsoft.com/office/drawing/2014/main" val="1955512182"/>
                    </a:ext>
                  </a:extLst>
                </a:gridCol>
              </a:tblGrid>
              <a:tr h="295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upstream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45907"/>
                  </a:ext>
                </a:extLst>
              </a:tr>
            </a:tbl>
          </a:graphicData>
        </a:graphic>
      </p:graphicFrame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900976-EB50-3E40-AB0B-888DB9F4C55E}"/>
              </a:ext>
            </a:extLst>
          </p:cNvPr>
          <p:cNvCxnSpPr/>
          <p:nvPr/>
        </p:nvCxnSpPr>
        <p:spPr>
          <a:xfrm>
            <a:off x="286770" y="5816600"/>
            <a:ext cx="61436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ross 68">
            <a:extLst>
              <a:ext uri="{FF2B5EF4-FFF2-40B4-BE49-F238E27FC236}">
                <a16:creationId xmlns:a16="http://schemas.microsoft.com/office/drawing/2014/main" id="{B33BE42F-640E-2248-B66D-B6D5838CE652}"/>
              </a:ext>
            </a:extLst>
          </p:cNvPr>
          <p:cNvSpPr/>
          <p:nvPr/>
        </p:nvSpPr>
        <p:spPr>
          <a:xfrm>
            <a:off x="1583871" y="5495471"/>
            <a:ext cx="642258" cy="642258"/>
          </a:xfrm>
          <a:prstGeom prst="plus">
            <a:avLst>
              <a:gd name="adj" fmla="val 42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7B1E03-EDC0-2344-9CBC-B5E91DA0ADB4}"/>
              </a:ext>
            </a:extLst>
          </p:cNvPr>
          <p:cNvGrpSpPr/>
          <p:nvPr/>
        </p:nvGrpSpPr>
        <p:grpSpPr>
          <a:xfrm>
            <a:off x="3179989" y="5549900"/>
            <a:ext cx="4212771" cy="533400"/>
            <a:chOff x="4354286" y="631372"/>
            <a:chExt cx="4212771" cy="5334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4402B7B-39A9-0648-A6A2-51E0B774931B}"/>
                </a:ext>
              </a:extLst>
            </p:cNvPr>
            <p:cNvSpPr/>
            <p:nvPr/>
          </p:nvSpPr>
          <p:spPr>
            <a:xfrm>
              <a:off x="4354286" y="631372"/>
              <a:ext cx="936171" cy="533400"/>
            </a:xfrm>
            <a:prstGeom prst="rect">
              <a:avLst/>
            </a:prstGeom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sgRNA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F426CF2-74CE-7B4D-9267-7F3906E9C24D}"/>
                </a:ext>
              </a:extLst>
            </p:cNvPr>
            <p:cNvSpPr/>
            <p:nvPr/>
          </p:nvSpPr>
          <p:spPr>
            <a:xfrm>
              <a:off x="7119258" y="631372"/>
              <a:ext cx="1447799" cy="533400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Gene/CDS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1CE6391-1DD0-6E4E-A903-023724BACB42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>
              <a:off x="5290457" y="898072"/>
              <a:ext cx="1828801" cy="0"/>
            </a:xfrm>
            <a:prstGeom prst="line">
              <a:avLst/>
            </a:prstGeom>
            <a:ln w="412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DBEB667-6DAD-0C44-B8C2-6821967EB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33683"/>
              </p:ext>
            </p:extLst>
          </p:nvPr>
        </p:nvGraphicFramePr>
        <p:xfrm>
          <a:off x="7750401" y="5567369"/>
          <a:ext cx="1610178" cy="314325"/>
        </p:xfrm>
        <a:graphic>
          <a:graphicData uri="http://schemas.openxmlformats.org/drawingml/2006/table">
            <a:tbl>
              <a:tblPr/>
              <a:tblGrid>
                <a:gridCol w="1610178">
                  <a:extLst>
                    <a:ext uri="{9D8B030D-6E8A-4147-A177-3AD203B41FA5}">
                      <a16:colId xmlns:a16="http://schemas.microsoft.com/office/drawing/2014/main" val="1955512182"/>
                    </a:ext>
                  </a:extLst>
                </a:gridCol>
              </a:tblGrid>
              <a:tr h="295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upstream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45907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AA120743-5768-5946-98F5-4E2CD60C694A}"/>
              </a:ext>
            </a:extLst>
          </p:cNvPr>
          <p:cNvSpPr/>
          <p:nvPr/>
        </p:nvSpPr>
        <p:spPr>
          <a:xfrm>
            <a:off x="10047061" y="5651097"/>
            <a:ext cx="1655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﻿Guide strand` == "-" and `Feature strand` == "+" and \</a:t>
            </a:r>
          </a:p>
          <a:p>
            <a:r>
              <a:rPr lang="en-US" sz="800" dirty="0"/>
              <a:t>  0 &lt;`Feature start` - `Guide end` &lt; @</a:t>
            </a:r>
            <a:r>
              <a:rPr lang="en-US" sz="800" dirty="0" err="1"/>
              <a:t>before_feat</a:t>
            </a:r>
            <a:r>
              <a:rPr lang="en-US" sz="8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0370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B1FBAC-ED67-0049-AC81-4CDF2161D381}"/>
              </a:ext>
            </a:extLst>
          </p:cNvPr>
          <p:cNvSpPr txBox="1"/>
          <p:nvPr/>
        </p:nvSpPr>
        <p:spPr>
          <a:xfrm>
            <a:off x="174171" y="108857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strand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E88BD-A551-A543-9DA3-4C0FC3A0882C}"/>
              </a:ext>
            </a:extLst>
          </p:cNvPr>
          <p:cNvSpPr txBox="1"/>
          <p:nvPr/>
        </p:nvSpPr>
        <p:spPr>
          <a:xfrm>
            <a:off x="1861457" y="108857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strand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FE2C0DA-F440-3641-9B52-42853CB3AAC7}"/>
              </a:ext>
            </a:extLst>
          </p:cNvPr>
          <p:cNvSpPr/>
          <p:nvPr/>
        </p:nvSpPr>
        <p:spPr>
          <a:xfrm>
            <a:off x="397327" y="707571"/>
            <a:ext cx="642258" cy="642258"/>
          </a:xfrm>
          <a:prstGeom prst="plus">
            <a:avLst>
              <a:gd name="adj" fmla="val 42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D6DBEF-1059-1D4E-B5C5-9F4DF8DE8F63}"/>
              </a:ext>
            </a:extLst>
          </p:cNvPr>
          <p:cNvCxnSpPr/>
          <p:nvPr/>
        </p:nvCxnSpPr>
        <p:spPr>
          <a:xfrm>
            <a:off x="2030526" y="1032797"/>
            <a:ext cx="61436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BF982C-0075-B746-9A8F-CC461F02D770}"/>
              </a:ext>
            </a:extLst>
          </p:cNvPr>
          <p:cNvGrpSpPr/>
          <p:nvPr/>
        </p:nvGrpSpPr>
        <p:grpSpPr>
          <a:xfrm>
            <a:off x="3991656" y="566512"/>
            <a:ext cx="3978047" cy="783317"/>
            <a:chOff x="3414713" y="2645683"/>
            <a:chExt cx="3978047" cy="783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0340EA-ED0C-EA4E-9590-B9547337DAC4}"/>
                </a:ext>
              </a:extLst>
            </p:cNvPr>
            <p:cNvGrpSpPr/>
            <p:nvPr/>
          </p:nvGrpSpPr>
          <p:grpSpPr>
            <a:xfrm>
              <a:off x="3414713" y="2786742"/>
              <a:ext cx="3978047" cy="642258"/>
              <a:chOff x="3414713" y="2786742"/>
              <a:chExt cx="3978047" cy="64225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41D617-9E27-6D4F-A7DE-813385B509F7}"/>
                  </a:ext>
                </a:extLst>
              </p:cNvPr>
              <p:cNvCxnSpPr/>
              <p:nvPr/>
            </p:nvCxnSpPr>
            <p:spPr>
              <a:xfrm>
                <a:off x="3414713" y="3107871"/>
                <a:ext cx="397804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BD1F573-A540-7648-877B-9393215E7678}"/>
                  </a:ext>
                </a:extLst>
              </p:cNvPr>
              <p:cNvCxnSpPr/>
              <p:nvPr/>
            </p:nvCxnSpPr>
            <p:spPr>
              <a:xfrm>
                <a:off x="3414713" y="2786742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EBB6936-AE36-AA44-8012-5D3EC319415B}"/>
                  </a:ext>
                </a:extLst>
              </p:cNvPr>
              <p:cNvCxnSpPr/>
              <p:nvPr/>
            </p:nvCxnSpPr>
            <p:spPr>
              <a:xfrm>
                <a:off x="7392760" y="2786742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D3B3B-CEF5-E44B-A367-E2EEC4E8AC82}"/>
                </a:ext>
              </a:extLst>
            </p:cNvPr>
            <p:cNvSpPr/>
            <p:nvPr/>
          </p:nvSpPr>
          <p:spPr>
            <a:xfrm>
              <a:off x="4669971" y="2645683"/>
              <a:ext cx="1559379" cy="402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sgRNA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A043C-F201-4843-A95D-250C99D2C0E5}"/>
              </a:ext>
            </a:extLst>
          </p:cNvPr>
          <p:cNvSpPr/>
          <p:nvPr/>
        </p:nvSpPr>
        <p:spPr>
          <a:xfrm>
            <a:off x="9710059" y="391887"/>
            <a:ext cx="2383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﻿`Guide strand` == "+" and `Feature strand` == "-" and \</a:t>
            </a:r>
          </a:p>
          <a:p>
            <a:r>
              <a:rPr lang="en-US" sz="1200" dirty="0"/>
              <a:t>  0 &lt;`Guide start` - `Feature end` &lt; @</a:t>
            </a:r>
            <a:r>
              <a:rPr lang="en-US" sz="1200" dirty="0" err="1"/>
              <a:t>before_feat</a:t>
            </a:r>
            <a:r>
              <a:rPr lang="en-US" sz="1200" dirty="0"/>
              <a:t>' 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4C39E01-8086-A046-8848-1C665FA48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4829"/>
              </p:ext>
            </p:extLst>
          </p:nvPr>
        </p:nvGraphicFramePr>
        <p:xfrm>
          <a:off x="8198986" y="811674"/>
          <a:ext cx="1610178" cy="314325"/>
        </p:xfrm>
        <a:graphic>
          <a:graphicData uri="http://schemas.openxmlformats.org/drawingml/2006/table">
            <a:tbl>
              <a:tblPr/>
              <a:tblGrid>
                <a:gridCol w="1610178">
                  <a:extLst>
                    <a:ext uri="{9D8B030D-6E8A-4147-A177-3AD203B41FA5}">
                      <a16:colId xmlns:a16="http://schemas.microsoft.com/office/drawing/2014/main" val="1955512182"/>
                    </a:ext>
                  </a:extLst>
                </a:gridCol>
              </a:tblGrid>
              <a:tr h="295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upstream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45907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0A9459-E21B-F440-A6A9-344468AD80DD}"/>
              </a:ext>
            </a:extLst>
          </p:cNvPr>
          <p:cNvCxnSpPr/>
          <p:nvPr/>
        </p:nvCxnSpPr>
        <p:spPr>
          <a:xfrm>
            <a:off x="5246914" y="293523"/>
            <a:ext cx="2722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D92D6-315C-874D-AC37-1635BE96B56D}"/>
              </a:ext>
            </a:extLst>
          </p:cNvPr>
          <p:cNvCxnSpPr/>
          <p:nvPr/>
        </p:nvCxnSpPr>
        <p:spPr>
          <a:xfrm>
            <a:off x="397327" y="3102729"/>
            <a:ext cx="61436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ross 22">
            <a:extLst>
              <a:ext uri="{FF2B5EF4-FFF2-40B4-BE49-F238E27FC236}">
                <a16:creationId xmlns:a16="http://schemas.microsoft.com/office/drawing/2014/main" id="{8F542744-FC67-7147-BA5D-7E61AFF06BF1}"/>
              </a:ext>
            </a:extLst>
          </p:cNvPr>
          <p:cNvSpPr/>
          <p:nvPr/>
        </p:nvSpPr>
        <p:spPr>
          <a:xfrm>
            <a:off x="1853970" y="2792201"/>
            <a:ext cx="642258" cy="642258"/>
          </a:xfrm>
          <a:prstGeom prst="plus">
            <a:avLst>
              <a:gd name="adj" fmla="val 42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B0E3F5-F131-DE4E-AEB5-817422745333}"/>
              </a:ext>
            </a:extLst>
          </p:cNvPr>
          <p:cNvGrpSpPr/>
          <p:nvPr/>
        </p:nvGrpSpPr>
        <p:grpSpPr>
          <a:xfrm>
            <a:off x="3991655" y="2008884"/>
            <a:ext cx="3978047" cy="783317"/>
            <a:chOff x="3414713" y="2645683"/>
            <a:chExt cx="3978047" cy="7833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C852F30-63A4-7E40-A473-2CBD6388A81D}"/>
                </a:ext>
              </a:extLst>
            </p:cNvPr>
            <p:cNvGrpSpPr/>
            <p:nvPr/>
          </p:nvGrpSpPr>
          <p:grpSpPr>
            <a:xfrm>
              <a:off x="3414713" y="2786742"/>
              <a:ext cx="3978047" cy="642258"/>
              <a:chOff x="3414713" y="2786742"/>
              <a:chExt cx="3978047" cy="64225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8475E99-E2F4-254B-9D29-E5C675F990CA}"/>
                  </a:ext>
                </a:extLst>
              </p:cNvPr>
              <p:cNvCxnSpPr/>
              <p:nvPr/>
            </p:nvCxnSpPr>
            <p:spPr>
              <a:xfrm>
                <a:off x="3414713" y="3107871"/>
                <a:ext cx="397804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77A4F8E-57E3-7F41-9FDF-38372AD4A8AE}"/>
                  </a:ext>
                </a:extLst>
              </p:cNvPr>
              <p:cNvCxnSpPr/>
              <p:nvPr/>
            </p:nvCxnSpPr>
            <p:spPr>
              <a:xfrm>
                <a:off x="3414713" y="2786742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261D9C-FE66-4D4B-BA03-DC17CF59259B}"/>
                  </a:ext>
                </a:extLst>
              </p:cNvPr>
              <p:cNvCxnSpPr/>
              <p:nvPr/>
            </p:nvCxnSpPr>
            <p:spPr>
              <a:xfrm>
                <a:off x="7392760" y="2786742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DB1F61-45C7-874A-88A0-DC664EF358B9}"/>
                </a:ext>
              </a:extLst>
            </p:cNvPr>
            <p:cNvSpPr/>
            <p:nvPr/>
          </p:nvSpPr>
          <p:spPr>
            <a:xfrm>
              <a:off x="4669971" y="2645683"/>
              <a:ext cx="1559379" cy="402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sgRNA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CADB41-4154-4140-9B20-4DDC149DA575}"/>
              </a:ext>
            </a:extLst>
          </p:cNvPr>
          <p:cNvCxnSpPr>
            <a:cxnSpLocks/>
          </p:cNvCxnSpPr>
          <p:nvPr/>
        </p:nvCxnSpPr>
        <p:spPr>
          <a:xfrm>
            <a:off x="3991655" y="1846098"/>
            <a:ext cx="28146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3D3350-951E-A04E-A1DD-4215392C4072}"/>
              </a:ext>
            </a:extLst>
          </p:cNvPr>
          <p:cNvGrpSpPr/>
          <p:nvPr/>
        </p:nvGrpSpPr>
        <p:grpSpPr>
          <a:xfrm>
            <a:off x="2860886" y="3102729"/>
            <a:ext cx="5108816" cy="1283389"/>
            <a:chOff x="2283944" y="2459942"/>
            <a:chExt cx="5108816" cy="128338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4E7AB83-B28D-5144-BD14-43FD13B51014}"/>
                </a:ext>
              </a:extLst>
            </p:cNvPr>
            <p:cNvGrpSpPr/>
            <p:nvPr/>
          </p:nvGrpSpPr>
          <p:grpSpPr>
            <a:xfrm>
              <a:off x="3414713" y="3101073"/>
              <a:ext cx="3978047" cy="642258"/>
              <a:chOff x="3414713" y="3101073"/>
              <a:chExt cx="3978047" cy="6422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ED5A41E-D194-C246-B3A0-5C89560061C2}"/>
                  </a:ext>
                </a:extLst>
              </p:cNvPr>
              <p:cNvCxnSpPr/>
              <p:nvPr/>
            </p:nvCxnSpPr>
            <p:spPr>
              <a:xfrm>
                <a:off x="3414713" y="3422202"/>
                <a:ext cx="397804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F5C217C-4764-CF43-ACFB-C785C3B8E0C8}"/>
                  </a:ext>
                </a:extLst>
              </p:cNvPr>
              <p:cNvCxnSpPr/>
              <p:nvPr/>
            </p:nvCxnSpPr>
            <p:spPr>
              <a:xfrm>
                <a:off x="3414713" y="3101073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96C0B1B-F44E-CD4C-A2C4-DA77548DCD72}"/>
                  </a:ext>
                </a:extLst>
              </p:cNvPr>
              <p:cNvCxnSpPr/>
              <p:nvPr/>
            </p:nvCxnSpPr>
            <p:spPr>
              <a:xfrm>
                <a:off x="7392760" y="3101073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1EE11D-D910-834F-AED8-34D862DCFAEA}"/>
                </a:ext>
              </a:extLst>
            </p:cNvPr>
            <p:cNvSpPr/>
            <p:nvPr/>
          </p:nvSpPr>
          <p:spPr>
            <a:xfrm>
              <a:off x="2283944" y="2459942"/>
              <a:ext cx="1559379" cy="402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sgRNA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D2E70F-31D5-FD4F-B701-39DB80A239B0}"/>
              </a:ext>
            </a:extLst>
          </p:cNvPr>
          <p:cNvCxnSpPr>
            <a:cxnSpLocks/>
          </p:cNvCxnSpPr>
          <p:nvPr/>
        </p:nvCxnSpPr>
        <p:spPr>
          <a:xfrm>
            <a:off x="3991655" y="3627269"/>
            <a:ext cx="4286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72B96E8-471F-344A-93FD-1E4B59DB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25138"/>
              </p:ext>
            </p:extLst>
          </p:nvPr>
        </p:nvGraphicFramePr>
        <p:xfrm>
          <a:off x="8526025" y="3102729"/>
          <a:ext cx="1610178" cy="314325"/>
        </p:xfrm>
        <a:graphic>
          <a:graphicData uri="http://schemas.openxmlformats.org/drawingml/2006/table">
            <a:tbl>
              <a:tblPr/>
              <a:tblGrid>
                <a:gridCol w="1610178">
                  <a:extLst>
                    <a:ext uri="{9D8B030D-6E8A-4147-A177-3AD203B41FA5}">
                      <a16:colId xmlns:a16="http://schemas.microsoft.com/office/drawing/2014/main" val="1955512182"/>
                    </a:ext>
                  </a:extLst>
                </a:gridCol>
              </a:tblGrid>
              <a:tr h="295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upstream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45907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945F2784-679C-0646-84E4-1315B5347727}"/>
              </a:ext>
            </a:extLst>
          </p:cNvPr>
          <p:cNvSpPr/>
          <p:nvPr/>
        </p:nvSpPr>
        <p:spPr>
          <a:xfrm>
            <a:off x="9691495" y="2697831"/>
            <a:ext cx="2383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﻿Guide strand` == "-" and `Feature strand` == "+" and \</a:t>
            </a:r>
          </a:p>
          <a:p>
            <a:r>
              <a:rPr lang="en-US" sz="1200" dirty="0"/>
              <a:t>  0 &lt;`Guide end` -`Feature start`  &lt; @</a:t>
            </a:r>
            <a:r>
              <a:rPr lang="en-US" sz="1200" dirty="0" err="1"/>
              <a:t>after_feat</a:t>
            </a:r>
            <a:r>
              <a:rPr lang="en-US" sz="1200" dirty="0"/>
              <a:t>'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B5DD45-4BB1-5247-BD8D-EA27853A175C}"/>
              </a:ext>
            </a:extLst>
          </p:cNvPr>
          <p:cNvCxnSpPr/>
          <p:nvPr/>
        </p:nvCxnSpPr>
        <p:spPr>
          <a:xfrm>
            <a:off x="0" y="1571625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B24D8D-913D-364C-8B93-BF15CAD202BD}"/>
              </a:ext>
            </a:extLst>
          </p:cNvPr>
          <p:cNvCxnSpPr/>
          <p:nvPr/>
        </p:nvCxnSpPr>
        <p:spPr>
          <a:xfrm>
            <a:off x="0" y="4567237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ross 50">
            <a:extLst>
              <a:ext uri="{FF2B5EF4-FFF2-40B4-BE49-F238E27FC236}">
                <a16:creationId xmlns:a16="http://schemas.microsoft.com/office/drawing/2014/main" id="{B130F5A9-EACB-9B41-9189-7F815740B8D0}"/>
              </a:ext>
            </a:extLst>
          </p:cNvPr>
          <p:cNvSpPr/>
          <p:nvPr/>
        </p:nvSpPr>
        <p:spPr>
          <a:xfrm>
            <a:off x="336434" y="5198894"/>
            <a:ext cx="642258" cy="642258"/>
          </a:xfrm>
          <a:prstGeom prst="plus">
            <a:avLst>
              <a:gd name="adj" fmla="val 42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FD063A-BA79-094C-80F5-A422AC531654}"/>
              </a:ext>
            </a:extLst>
          </p:cNvPr>
          <p:cNvCxnSpPr/>
          <p:nvPr/>
        </p:nvCxnSpPr>
        <p:spPr>
          <a:xfrm>
            <a:off x="2030526" y="5520023"/>
            <a:ext cx="61436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DA7108-0CFA-374B-A643-19A0C5F0A6C5}"/>
              </a:ext>
            </a:extLst>
          </p:cNvPr>
          <p:cNvGrpSpPr/>
          <p:nvPr/>
        </p:nvGrpSpPr>
        <p:grpSpPr>
          <a:xfrm>
            <a:off x="3991655" y="5032868"/>
            <a:ext cx="3978047" cy="783317"/>
            <a:chOff x="3414713" y="2645683"/>
            <a:chExt cx="3978047" cy="78331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E521CDB-4E5F-3D4B-9F19-531291FA3227}"/>
                </a:ext>
              </a:extLst>
            </p:cNvPr>
            <p:cNvGrpSpPr/>
            <p:nvPr/>
          </p:nvGrpSpPr>
          <p:grpSpPr>
            <a:xfrm>
              <a:off x="3414713" y="2786742"/>
              <a:ext cx="3978047" cy="642258"/>
              <a:chOff x="3414713" y="2786742"/>
              <a:chExt cx="3978047" cy="6422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104EDAB-A963-8343-A112-5B766566BCE1}"/>
                  </a:ext>
                </a:extLst>
              </p:cNvPr>
              <p:cNvCxnSpPr/>
              <p:nvPr/>
            </p:nvCxnSpPr>
            <p:spPr>
              <a:xfrm>
                <a:off x="3414713" y="3107871"/>
                <a:ext cx="397804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560965B-24E7-5C49-A9A4-DFD4B9859020}"/>
                  </a:ext>
                </a:extLst>
              </p:cNvPr>
              <p:cNvCxnSpPr/>
              <p:nvPr/>
            </p:nvCxnSpPr>
            <p:spPr>
              <a:xfrm>
                <a:off x="3414713" y="2786742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A1CD059-519D-4B48-8887-8B0F3D8A9B36}"/>
                  </a:ext>
                </a:extLst>
              </p:cNvPr>
              <p:cNvCxnSpPr/>
              <p:nvPr/>
            </p:nvCxnSpPr>
            <p:spPr>
              <a:xfrm>
                <a:off x="7392760" y="2786742"/>
                <a:ext cx="0" cy="64225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C9E8E0-6060-DF4F-B45E-B0A7A8BD7105}"/>
                </a:ext>
              </a:extLst>
            </p:cNvPr>
            <p:cNvSpPr/>
            <p:nvPr/>
          </p:nvSpPr>
          <p:spPr>
            <a:xfrm>
              <a:off x="4669971" y="2645683"/>
              <a:ext cx="1559379" cy="402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sgRNA</a:t>
              </a:r>
            </a:p>
          </p:txBody>
        </p:sp>
      </p:grp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70ACF67-365C-5249-B89E-1DE2CE9BF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77075"/>
              </p:ext>
            </p:extLst>
          </p:nvPr>
        </p:nvGraphicFramePr>
        <p:xfrm>
          <a:off x="8526025" y="5180731"/>
          <a:ext cx="1610178" cy="314325"/>
        </p:xfrm>
        <a:graphic>
          <a:graphicData uri="http://schemas.openxmlformats.org/drawingml/2006/table">
            <a:tbl>
              <a:tblPr/>
              <a:tblGrid>
                <a:gridCol w="1610178">
                  <a:extLst>
                    <a:ext uri="{9D8B030D-6E8A-4147-A177-3AD203B41FA5}">
                      <a16:colId xmlns:a16="http://schemas.microsoft.com/office/drawing/2014/main" val="1955512182"/>
                    </a:ext>
                  </a:extLst>
                </a:gridCol>
              </a:tblGrid>
              <a:tr h="295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upstream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45907"/>
                  </a:ext>
                </a:extLst>
              </a:tr>
            </a:tbl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EC953A-485D-C647-9A8B-F7B2B7F71353}"/>
              </a:ext>
            </a:extLst>
          </p:cNvPr>
          <p:cNvCxnSpPr>
            <a:cxnSpLocks/>
          </p:cNvCxnSpPr>
          <p:nvPr/>
        </p:nvCxnSpPr>
        <p:spPr>
          <a:xfrm>
            <a:off x="5200989" y="4755986"/>
            <a:ext cx="28146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72562-1D56-CA4F-A592-A2E6C8BACD80}"/>
              </a:ext>
            </a:extLst>
          </p:cNvPr>
          <p:cNvSpPr/>
          <p:nvPr/>
        </p:nvSpPr>
        <p:spPr>
          <a:xfrm>
            <a:off x="10011798" y="5032868"/>
            <a:ext cx="1941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﻿`Guide strand` == "+" and `Feature strand` == "-" and \</a:t>
            </a:r>
          </a:p>
          <a:p>
            <a:r>
              <a:rPr lang="en-US" sz="1000" dirty="0"/>
              <a:t>  0 &lt;`Feature end` - `Guide start` &lt; @</a:t>
            </a:r>
            <a:r>
              <a:rPr lang="en-US" sz="1000" dirty="0" err="1"/>
              <a:t>after_feat</a:t>
            </a:r>
            <a:r>
              <a:rPr lang="en-US" sz="1000" dirty="0"/>
              <a:t>'))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404644-7220-F746-AD12-97D598EA8204}"/>
              </a:ext>
            </a:extLst>
          </p:cNvPr>
          <p:cNvSpPr/>
          <p:nvPr/>
        </p:nvSpPr>
        <p:spPr>
          <a:xfrm>
            <a:off x="5696949" y="6410846"/>
            <a:ext cx="168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after_feat</a:t>
            </a:r>
            <a:r>
              <a:rPr lang="en-US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23864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298</Words>
  <Application>Microsoft Macintosh PowerPoint</Application>
  <PresentationFormat>Widescreen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SFMono-Regular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Poudel, Ravin - ARS</dc:creator>
  <cp:lastModifiedBy>Poudel, Ravin - ARS</cp:lastModifiedBy>
  <cp:revision>51</cp:revision>
  <dcterms:created xsi:type="dcterms:W3CDTF">2020-08-21T18:13:45Z</dcterms:created>
  <dcterms:modified xsi:type="dcterms:W3CDTF">2020-08-24T15:01:38Z</dcterms:modified>
</cp:coreProperties>
</file>