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74" r:id="rId18"/>
    <p:sldId id="275" r:id="rId19"/>
    <p:sldId id="276" r:id="rId20"/>
    <p:sldId id="277" r:id="rId21"/>
    <p:sldId id="283" r:id="rId22"/>
    <p:sldId id="278" r:id="rId23"/>
    <p:sldId id="279" r:id="rId24"/>
    <p:sldId id="271" r:id="rId25"/>
    <p:sldId id="273" r:id="rId26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0F2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95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76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51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90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3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0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220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pPr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smith@scinet-login.bioteam.net:/scinet01/gov/usda/ara/scinet/project/work_dir" TargetMode="External"/><Relationship Id="rId4" Type="http://schemas.openxmlformats.org/officeDocument/2006/relationships/hyperlink" Target="mailto:mary.smith@scinet-login.bioteam.net:/scinet01/gov/usda/ara/scinet/project/work_dir/file.tx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mailto:mary.smith@scinet-login.bioteam.ne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Linux Tutorial - ScINET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August 29, 2017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Jonathan Shao, Computational Biologist, NEA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r="51985"/>
          <a:stretch/>
        </p:blipFill>
        <p:spPr>
          <a:xfrm>
            <a:off x="6696275" y="3308225"/>
            <a:ext cx="2447726" cy="183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Basic Linux Commands, Help, Where am I, Changing Owners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69850" y="1313450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&gt;man &lt;name of linux command&gt;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man cp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man pwd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man chmod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man is the help file for each command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&gt;pwd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pwd shows the path of working directory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&gt;chown john.smith:john.smith helloworld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changes the owner of the files of helloworld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&gt;chmod 755 helloworld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changes rwx of helloworld and makes it executable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chgrp</a:t>
            </a:r>
            <a:r>
              <a:rPr lang="en-US" dirty="0"/>
              <a:t> -R </a:t>
            </a:r>
            <a:r>
              <a:rPr lang="en-US" dirty="0" err="1"/>
              <a:t>proj-nea_bioinformatics</a:t>
            </a:r>
            <a:r>
              <a:rPr lang="en-US" dirty="0"/>
              <a:t> /project/</a:t>
            </a:r>
            <a:r>
              <a:rPr lang="en-US" dirty="0" err="1"/>
              <a:t>nea_bioinformatics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Basic Linux Commands, Moving and Renaming files, History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343000" y="1313450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&gt;mv &lt;original file&gt; &lt;file to be renamed or moved&gt;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chemeClr val="accent3">
                  <a:lumMod val="75000"/>
                </a:schemeClr>
              </a:solidFill>
            </a:endParaRPr>
          </a:p>
          <a:p>
            <a:pPr lvl="0"/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&gt;mv helloworld helloworld2</a:t>
            </a:r>
          </a:p>
          <a:p>
            <a:pPr lvl="0"/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This renames the file from helloworld to helloworld2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0070C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0070C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&gt;mv helloworld </a:t>
            </a:r>
            <a:r>
              <a:rPr lang="en" dirty="0">
                <a:solidFill>
                  <a:srgbClr val="0070C0"/>
                </a:solidFill>
              </a:rPr>
              <a:t>test_dir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bg2"/>
                </a:solidFill>
              </a:rPr>
              <a:t>This moves the file helloworld to </a:t>
            </a:r>
            <a:r>
              <a:rPr lang="en" dirty="0">
                <a:solidFill>
                  <a:srgbClr val="0070C0"/>
                </a:solidFill>
              </a:rPr>
              <a:t>test_dir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&gt;history &gt; my_history_August8_2017.txt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The command history gives your saved commands and the “&gt;” redirects the output from history into a file.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Basic Linux Commands – Coping Files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401575" y="1313450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&gt;ls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err="1"/>
              <a:t>helloworld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&gt;cp &lt;original file to be copied&gt; &lt;copy of file&gt;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&gt;cp helloworld helloworld.txt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Here we have copied the helloworld file to helloworld.txt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&gt;ls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helloworld helloworld.txt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  <a:p>
            <a:r>
              <a:rPr lang="en" dirty="0"/>
              <a:t>&gt;cp &lt;path&gt;&lt;original file to be copied&gt; &lt;path&gt;&lt;copy of file&gt;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&gt;cp helloworld /home/shaoj/test_dir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&gt;cd /home/shaoj/test_dir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&gt;ls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helloworld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Basic Linux Commands – Unzip and Untar Files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26675" y="1254183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&gt;gunzip test.gz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gunzip unzips a .gz file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&gt;tar -xvf test.tar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tar untars a tar file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Linux Commands useful for SciNet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01575" y="1313450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&gt;module load bowtie2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&gt;which bowtie2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&gt;module unload bowtie2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&gt;srun --pty -p short -t 48:00:00 -n 20 -N1 /bin/bash -l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&gt;lfs quota -gh project_folder /scinet01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&gt;squeue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&gt;sinfo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&gt;</a:t>
            </a:r>
            <a:r>
              <a:rPr lang="en-US" dirty="0" err="1"/>
              <a:t>chgrp</a:t>
            </a:r>
            <a:r>
              <a:rPr lang="en-US" dirty="0"/>
              <a:t> -R </a:t>
            </a:r>
            <a:r>
              <a:rPr lang="en-US" dirty="0" err="1"/>
              <a:t>proj-nea_bioinformatics</a:t>
            </a:r>
            <a:r>
              <a:rPr lang="en-US" dirty="0"/>
              <a:t> /project/</a:t>
            </a:r>
            <a:r>
              <a:rPr lang="en-US" dirty="0" err="1"/>
              <a:t>nea_bioinformatics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Linux Commands- Getting Your Files Off t</a:t>
            </a:r>
            <a:r>
              <a:rPr lang="en-US" sz="1800" dirty="0">
                <a:latin typeface="Source Code Pro"/>
                <a:ea typeface="Source Code Pro"/>
                <a:cs typeface="Source Code Pro"/>
                <a:sym typeface="Source Code Pro"/>
              </a:rPr>
              <a:t>he</a:t>
            </a: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 SciNet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01574" y="1313450"/>
            <a:ext cx="8742425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/>
              <a:t>scp</a:t>
            </a:r>
            <a:r>
              <a:rPr lang="en-US" dirty="0"/>
              <a:t> &lt;file&gt; &lt;folder location&gt;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Putting a file on the </a:t>
            </a:r>
            <a:r>
              <a:rPr lang="en-US" dirty="0" err="1"/>
              <a:t>scinet</a:t>
            </a:r>
            <a:r>
              <a:rPr lang="en-US" dirty="0"/>
              <a:t>:</a:t>
            </a:r>
          </a:p>
          <a:p>
            <a:r>
              <a:rPr lang="en-US" dirty="0"/>
              <a:t>&gt;</a:t>
            </a:r>
            <a:r>
              <a:rPr lang="en-US" dirty="0" err="1"/>
              <a:t>scp</a:t>
            </a:r>
            <a:r>
              <a:rPr lang="en-US" dirty="0"/>
              <a:t> file.txt </a:t>
            </a:r>
            <a:r>
              <a:rPr lang="en-US" dirty="0">
                <a:hlinkClick r:id="rId3"/>
              </a:rPr>
              <a:t>mary.smith@scinet-login.bioteam.net:/scinet01/</a:t>
            </a:r>
            <a:r>
              <a:rPr lang="en-US" dirty="0" err="1">
                <a:hlinkClick r:id="rId3"/>
              </a:rPr>
              <a:t>gov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usda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ara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scinet</a:t>
            </a:r>
            <a:r>
              <a:rPr lang="en-US" dirty="0">
                <a:hlinkClick r:id="rId3"/>
              </a:rPr>
              <a:t>/project/</a:t>
            </a:r>
            <a:r>
              <a:rPr lang="en-US" dirty="0" err="1">
                <a:hlinkClick r:id="rId3"/>
              </a:rPr>
              <a:t>work_dir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a file to your home directory from the </a:t>
            </a:r>
            <a:r>
              <a:rPr lang="en-US" dirty="0" err="1"/>
              <a:t>scinet</a:t>
            </a:r>
            <a:r>
              <a:rPr lang="en-US" dirty="0"/>
              <a:t>:</a:t>
            </a:r>
          </a:p>
          <a:p>
            <a:r>
              <a:rPr lang="en-US" sz="1100" dirty="0"/>
              <a:t>&gt;</a:t>
            </a:r>
            <a:r>
              <a:rPr lang="en-US" sz="1100" dirty="0" err="1"/>
              <a:t>scp</a:t>
            </a:r>
            <a:r>
              <a:rPr lang="en-US" sz="1100" dirty="0"/>
              <a:t> </a:t>
            </a:r>
            <a:r>
              <a:rPr lang="en-US" sz="1100" dirty="0">
                <a:hlinkClick r:id="rId4"/>
              </a:rPr>
              <a:t>mary.smith@scinet-login.bioteam.net:/scinet01/</a:t>
            </a:r>
            <a:r>
              <a:rPr lang="en-US" sz="1100" dirty="0" err="1">
                <a:hlinkClick r:id="rId4"/>
              </a:rPr>
              <a:t>gov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usda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ara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scinet</a:t>
            </a:r>
            <a:r>
              <a:rPr lang="en-US" sz="1100" dirty="0">
                <a:hlinkClick r:id="rId4"/>
              </a:rPr>
              <a:t>/project/</a:t>
            </a:r>
            <a:r>
              <a:rPr lang="en-US" sz="1100" dirty="0" err="1">
                <a:hlinkClick r:id="rId4"/>
              </a:rPr>
              <a:t>work_dir</a:t>
            </a:r>
            <a:r>
              <a:rPr lang="en-US" sz="1100" dirty="0">
                <a:hlinkClick r:id="rId4"/>
              </a:rPr>
              <a:t>/file.txt</a:t>
            </a:r>
            <a:r>
              <a:rPr lang="en-US" sz="1100" dirty="0"/>
              <a:t> /home/</a:t>
            </a:r>
            <a:r>
              <a:rPr lang="en-US" sz="1100" dirty="0" err="1"/>
              <a:t>smithm</a:t>
            </a:r>
            <a:endParaRPr lang="en-US" sz="11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99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Linux Commands – Running a Program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01575" y="1313450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&gt;</a:t>
            </a:r>
            <a:r>
              <a:rPr lang="en">
                <a:solidFill>
                  <a:srgbClr val="00FF00"/>
                </a:solidFill>
              </a:rPr>
              <a:t>blastn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-</a:t>
            </a:r>
            <a:r>
              <a:rPr lang="en"/>
              <a:t>query test.fas </a:t>
            </a:r>
            <a:r>
              <a:rPr lang="en">
                <a:solidFill>
                  <a:srgbClr val="FF0000"/>
                </a:solidFill>
              </a:rPr>
              <a:t>-</a:t>
            </a:r>
            <a:r>
              <a:rPr lang="en"/>
              <a:t>db nr </a:t>
            </a:r>
            <a:r>
              <a:rPr lang="en">
                <a:solidFill>
                  <a:srgbClr val="FF0000"/>
                </a:solidFill>
              </a:rPr>
              <a:t>-</a:t>
            </a:r>
            <a:r>
              <a:rPr lang="en"/>
              <a:t>out test.blastn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red dashes </a:t>
            </a:r>
            <a:r>
              <a:rPr lang="en"/>
              <a:t>are switches/parameters that are passed into the blastn executable.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 first entry </a:t>
            </a:r>
            <a:r>
              <a:rPr lang="en">
                <a:solidFill>
                  <a:srgbClr val="00FF00"/>
                </a:solidFill>
              </a:rPr>
              <a:t>blastn in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green</a:t>
            </a:r>
            <a:r>
              <a:rPr lang="en"/>
              <a:t> is usually the executable program.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Here I am passing the query name test.fas using the query switch, the database nr using the db switch and outputting the file test.blastn using the out switch to the executable blastn.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-US" sz="1800" dirty="0">
                <a:latin typeface="Source Code Pro"/>
                <a:ea typeface="Source Code Pro"/>
                <a:cs typeface="Source Code Pro"/>
                <a:sym typeface="Source Code Pro"/>
              </a:rPr>
              <a:t>o</a:t>
            </a: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w Do I Remove My Mess? </a:t>
            </a:r>
            <a:r>
              <a:rPr lang="en-US" sz="1800" dirty="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ractice Good Hygiene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330137" y="1234869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rm</a:t>
            </a:r>
            <a:r>
              <a:rPr lang="en-US" dirty="0"/>
              <a:t> &lt;file&gt;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Note that the </a:t>
            </a:r>
            <a:r>
              <a:rPr lang="en-US" dirty="0" err="1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 command is unforgiving.  It will delete the file permanently. </a:t>
            </a:r>
            <a:r>
              <a:rPr lang="en" dirty="0">
                <a:solidFill>
                  <a:srgbClr val="FF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&gt;ls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  <a:r>
              <a:rPr lang="en" dirty="0"/>
              <a:t>elloworld helloworld.txt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&gt;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helloworld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The file helloworld will be deleted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&gt;ls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helloworld.txt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Here you will only see helloworld.txt, since helloworld was deleted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7931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Code Pro"/>
                <a:ea typeface="Source Code Pro"/>
                <a:cs typeface="Source Code Pro"/>
                <a:sym typeface="Source Code Pro"/>
              </a:rPr>
              <a:t>Yikes! My Linux Program is Stuck or I Made a Mistake</a:t>
            </a:r>
            <a:endParaRPr lang="en" sz="1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330137" y="1234869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&gt;control+C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&gt;control+Z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  <a:r>
              <a:rPr lang="en" dirty="0"/>
              <a:t>alts commands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Hit the X button and close your terminal.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&gt;</a:t>
            </a:r>
            <a:r>
              <a:rPr lang="en-US" dirty="0" err="1"/>
              <a:t>squeue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Look at jobs in the queue and find your rogue 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133432</a:t>
            </a:r>
            <a:r>
              <a:rPr lang="en-US" dirty="0"/>
              <a:t> medium at-258 </a:t>
            </a:r>
            <a:r>
              <a:rPr lang="en-US" dirty="0" err="1"/>
              <a:t>john.s</a:t>
            </a:r>
            <a:r>
              <a:rPr lang="en-US" dirty="0"/>
              <a:t> R 12:09:23	1 sn-cn-13-1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" dirty="0"/>
              <a:t>&gt;</a:t>
            </a:r>
            <a:r>
              <a:rPr lang="en-US" i="1" dirty="0" err="1"/>
              <a:t>scancel</a:t>
            </a:r>
            <a:r>
              <a:rPr lang="en-US" i="1" dirty="0"/>
              <a:t> &lt;job id&gt; 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" dirty="0"/>
              <a:t>xample: scancel </a:t>
            </a:r>
            <a:r>
              <a:rPr lang="en" dirty="0">
                <a:solidFill>
                  <a:srgbClr val="FF0000"/>
                </a:solidFill>
              </a:rPr>
              <a:t>133432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604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Code Pro"/>
                <a:ea typeface="Source Code Pro"/>
                <a:cs typeface="Source Code Pro"/>
                <a:sym typeface="Source Code Pro"/>
              </a:rPr>
              <a:t>I Can’t Find My Files, Please Help</a:t>
            </a:r>
            <a:endParaRPr lang="en" sz="1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350043" y="1206295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will find file1 on your hard-drive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find file1 /home/</a:t>
            </a:r>
            <a:r>
              <a:rPr lang="en-US" dirty="0" err="1"/>
              <a:t>smithmary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This will find file1 on /home/</a:t>
            </a:r>
            <a:r>
              <a:rPr lang="en-US" dirty="0" err="1"/>
              <a:t>smithmary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 find file1  /</a:t>
            </a:r>
            <a:endParaRPr lang="en" dirty="0"/>
          </a:p>
          <a:p>
            <a:r>
              <a:rPr lang="en-US" dirty="0"/>
              <a:t>This will find file1 on whole computer starting with root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0929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199" cy="170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Howto get on SciNet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Windows http://www.putty.org/</a:t>
            </a:r>
          </a:p>
          <a:p>
            <a:pPr marL="457200" lvl="0" indent="-228600">
              <a:spcBef>
                <a:spcPts val="0"/>
              </a:spcBef>
              <a:buNone/>
            </a:pPr>
            <a:r>
              <a:rPr lang="en"/>
              <a:t>Linux - Terminal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Mac - Terminal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with Finder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 new Finder window by clicking the Finder icon to the far left of your Dock.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sidebar, choose Applications, and then go to Utilities. Alternatively, you can just press ⌘ Command + ⇧ Shift + U .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click on the Terminal.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Code Pro"/>
                <a:ea typeface="Source Code Pro"/>
                <a:cs typeface="Source Code Pro"/>
                <a:sym typeface="Source Code Pro"/>
              </a:rPr>
              <a:t>Helpful Hints in Linux</a:t>
            </a:r>
            <a:endParaRPr lang="en" sz="1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269850" y="1299164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You can cheat and hit the tab button to auto-complete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" dirty="0"/>
              <a:t>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&gt;ls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" dirty="0"/>
              <a:t>ile_this_is_along_file_name.txt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&gt;ls file_this_(hit tab button)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Auto-complete will </a:t>
            </a:r>
          </a:p>
          <a:p>
            <a:r>
              <a:rPr lang="en-US" dirty="0"/>
              <a:t>&gt;ls f</a:t>
            </a:r>
            <a:r>
              <a:rPr lang="en" dirty="0"/>
              <a:t>ile_this_is_along_file_name.txt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Notice that I used underscores and all lowercase for my file names. This can make life easier, since Linux is case sensitive!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380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Code Pro"/>
                <a:ea typeface="Source Code Pro"/>
                <a:cs typeface="Source Code Pro"/>
                <a:sym typeface="Source Code Pro"/>
              </a:rPr>
              <a:t>How Do I View a File?</a:t>
            </a:r>
            <a:endParaRPr lang="en" sz="1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269850" y="1340164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dirty="0"/>
              <a:t>&gt;</a:t>
            </a:r>
            <a:r>
              <a:rPr lang="en-US" sz="1200" dirty="0" err="1"/>
              <a:t>nano</a:t>
            </a:r>
            <a:r>
              <a:rPr lang="en-US" sz="1200" dirty="0"/>
              <a:t> file1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1200" dirty="0"/>
              <a:t>control X – hit y to save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1200" dirty="0"/>
              <a:t>Note that vi is the other editor. It is more powerful, but has a much harder learning curve. 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1200" dirty="0" err="1"/>
              <a:t>gedit</a:t>
            </a:r>
            <a:r>
              <a:rPr lang="en-US" sz="1200" dirty="0"/>
              <a:t> file1 </a:t>
            </a:r>
          </a:p>
          <a:p>
            <a:pPr lvl="0" rtl="0">
              <a:spcBef>
                <a:spcPts val="0"/>
              </a:spcBef>
              <a:buNone/>
            </a:pPr>
            <a:endParaRPr lang="en-US"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1200" dirty="0"/>
              <a:t>If you have </a:t>
            </a:r>
            <a:r>
              <a:rPr lang="en-US" sz="1200" dirty="0" err="1"/>
              <a:t>gedit</a:t>
            </a:r>
            <a:r>
              <a:rPr lang="en-US" sz="1200" dirty="0"/>
              <a:t> installed, it works much like </a:t>
            </a:r>
            <a:r>
              <a:rPr lang="en-US" sz="1200" dirty="0" err="1"/>
              <a:t>wordpad</a:t>
            </a:r>
            <a:r>
              <a:rPr lang="en-US" sz="1200" dirty="0"/>
              <a:t> in windows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/>
            <a:r>
              <a:rPr lang="en" dirty="0"/>
              <a:t>&gt;head file.txt</a:t>
            </a:r>
          </a:p>
          <a:p>
            <a:pPr lvl="0"/>
            <a:r>
              <a:rPr lang="en-US" dirty="0"/>
              <a:t>shows the top of the file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&gt;tail file.txt</a:t>
            </a:r>
          </a:p>
          <a:p>
            <a:pPr lvl="0"/>
            <a:r>
              <a:rPr lang="en-US" dirty="0"/>
              <a:t>shows the bottom of the file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 and tail are useful for viewing large files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0096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Code Pro"/>
                <a:ea typeface="Source Code Pro"/>
                <a:cs typeface="Source Code Pro"/>
                <a:sym typeface="Source Code Pro"/>
              </a:rPr>
              <a:t>More Helpful Hints in Linux</a:t>
            </a:r>
            <a:endParaRPr lang="en" sz="18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269850" y="1299164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You can cheat and use the wildcard “*”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The use of * is</a:t>
            </a:r>
            <a:r>
              <a:rPr lang="en" dirty="0"/>
              <a:t> a regular expression.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" dirty="0"/>
              <a:t>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&gt;ls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" dirty="0"/>
              <a:t>ile_this_is_along_file_name.txt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apple.txt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pear.txt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file2.txt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&gt;ls file*</a:t>
            </a:r>
          </a:p>
          <a:p>
            <a:r>
              <a:rPr lang="en-US" dirty="0"/>
              <a:t>f</a:t>
            </a:r>
            <a:r>
              <a:rPr lang="en" dirty="0"/>
              <a:t>ile_this_is_along_file_name.txt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" dirty="0"/>
              <a:t>ile2.txt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82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More Helpful Hints in Linux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68825"/>
            <a:ext cx="8520600" cy="3424644"/>
          </a:xfrm>
        </p:spPr>
        <p:txBody>
          <a:bodyPr/>
          <a:lstStyle/>
          <a:p>
            <a:pPr>
              <a:buNone/>
            </a:pPr>
            <a:r>
              <a:rPr lang="en-US" sz="1600" dirty="0" err="1"/>
              <a:t>Qiime</a:t>
            </a:r>
            <a:r>
              <a:rPr lang="en-US" sz="1600" dirty="0"/>
              <a:t> meta data tabulate \</a:t>
            </a:r>
          </a:p>
          <a:p>
            <a:pPr>
              <a:buNone/>
            </a:pPr>
            <a:r>
              <a:rPr lang="en-US" sz="1600" dirty="0"/>
              <a:t>--m-input-file </a:t>
            </a:r>
            <a:r>
              <a:rPr lang="en-US" sz="1600" dirty="0" err="1"/>
              <a:t>taxonomy.qza</a:t>
            </a:r>
            <a:r>
              <a:rPr lang="en-US" sz="1600" dirty="0"/>
              <a:t> \</a:t>
            </a:r>
          </a:p>
          <a:p>
            <a:pPr>
              <a:buNone/>
            </a:pPr>
            <a:r>
              <a:rPr lang="en-US" sz="1600" dirty="0"/>
              <a:t>--o-visualization </a:t>
            </a:r>
            <a:r>
              <a:rPr lang="en-US" sz="1600" dirty="0" err="1"/>
              <a:t>taxonomy.qzv</a:t>
            </a:r>
            <a:endParaRPr lang="en-US" sz="1600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These lines are equivalent</a:t>
            </a:r>
          </a:p>
          <a:p>
            <a:pPr>
              <a:buNone/>
            </a:pPr>
            <a:r>
              <a:rPr lang="en-US" sz="1400" dirty="0" err="1"/>
              <a:t>Qiime</a:t>
            </a:r>
            <a:r>
              <a:rPr lang="en-US" sz="1400" dirty="0"/>
              <a:t> meta data tabulate --m-input-file </a:t>
            </a:r>
            <a:r>
              <a:rPr lang="en-US" sz="1400" dirty="0" err="1"/>
              <a:t>taxonomy.qza</a:t>
            </a:r>
            <a:r>
              <a:rPr lang="en-US" sz="1400" dirty="0"/>
              <a:t> –o-visualization </a:t>
            </a:r>
            <a:r>
              <a:rPr lang="en-US" sz="1400" dirty="0" err="1"/>
              <a:t>taxonomy.qzv</a:t>
            </a:r>
            <a:endParaRPr lang="en-US" sz="1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1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69850" y="3306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Linux Cheat sheet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269850" y="1293025"/>
            <a:ext cx="5195100" cy="375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&gt;cd   - change directory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&gt;cd ..  - moves up a directory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&gt;cd /project/microbiome_workshop/amplicon/data/ - moves you to this directory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&gt;ls - lists the contents of a directory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&gt;pwd - path of working directory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&gt;cp file1 file2 – copies file1 and creates a duplicate file2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&gt;mkdir dir – create new directory dir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 err="1">
                <a:solidFill>
                  <a:srgbClr val="FF0000"/>
                </a:solidFill>
              </a:rPr>
              <a:t>rm</a:t>
            </a:r>
            <a:r>
              <a:rPr lang="en-US" dirty="0">
                <a:solidFill>
                  <a:srgbClr val="FF0000"/>
                </a:solidFill>
              </a:rPr>
              <a:t> file1 – removes file1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60606"/>
                </a:solidFill>
              </a:rPr>
              <a:t>&gt;</a:t>
            </a:r>
            <a:r>
              <a:rPr lang="en-US" dirty="0" err="1">
                <a:solidFill>
                  <a:srgbClr val="060606"/>
                </a:solidFill>
              </a:rPr>
              <a:t>chmod</a:t>
            </a:r>
            <a:r>
              <a:rPr lang="en-US" dirty="0">
                <a:solidFill>
                  <a:srgbClr val="060606"/>
                </a:solidFill>
              </a:rPr>
              <a:t> 777 file – 4 read, 2, write , 1 execute – adds up to 7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60606"/>
                </a:solidFill>
              </a:rPr>
              <a:t>Read write execute for  owner, group world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err="1">
                <a:solidFill>
                  <a:srgbClr val="060606"/>
                </a:solidFill>
              </a:rPr>
              <a:t>ssh</a:t>
            </a:r>
            <a:r>
              <a:rPr lang="en-US" dirty="0">
                <a:solidFill>
                  <a:srgbClr val="060606"/>
                </a:solidFill>
              </a:rPr>
              <a:t> </a:t>
            </a:r>
            <a:r>
              <a:rPr lang="en-US" dirty="0" err="1">
                <a:solidFill>
                  <a:srgbClr val="060606"/>
                </a:solidFill>
              </a:rPr>
              <a:t>user@host</a:t>
            </a:r>
            <a:endParaRPr lang="en-US" dirty="0">
              <a:solidFill>
                <a:srgbClr val="06060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60606"/>
                </a:solidFill>
              </a:rPr>
              <a:t>&gt;</a:t>
            </a:r>
            <a:r>
              <a:rPr lang="en-US" dirty="0" err="1">
                <a:solidFill>
                  <a:srgbClr val="060606"/>
                </a:solidFill>
              </a:rPr>
              <a:t>gunzip</a:t>
            </a:r>
            <a:r>
              <a:rPr lang="en-US" dirty="0">
                <a:solidFill>
                  <a:srgbClr val="060606"/>
                </a:solidFill>
              </a:rPr>
              <a:t> file.gz – decompress file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60606"/>
                </a:solidFill>
              </a:rPr>
              <a:t>&gt;tar –</a:t>
            </a:r>
            <a:r>
              <a:rPr lang="en-US" dirty="0" err="1">
                <a:solidFill>
                  <a:srgbClr val="060606"/>
                </a:solidFill>
              </a:rPr>
              <a:t>xvf</a:t>
            </a:r>
            <a:r>
              <a:rPr lang="en-US" dirty="0">
                <a:solidFill>
                  <a:srgbClr val="060606"/>
                </a:solidFill>
              </a:rPr>
              <a:t> – </a:t>
            </a:r>
            <a:r>
              <a:rPr lang="en-US" dirty="0" err="1">
                <a:solidFill>
                  <a:srgbClr val="060606"/>
                </a:solidFill>
              </a:rPr>
              <a:t>untar</a:t>
            </a:r>
            <a:r>
              <a:rPr lang="en-US" dirty="0">
                <a:solidFill>
                  <a:srgbClr val="060606"/>
                </a:solidFill>
              </a:rPr>
              <a:t> file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60606"/>
                </a:solidFill>
              </a:rPr>
              <a:t>&gt;</a:t>
            </a:r>
            <a:r>
              <a:rPr lang="en-US" dirty="0" err="1">
                <a:solidFill>
                  <a:srgbClr val="060606"/>
                </a:solidFill>
              </a:rPr>
              <a:t>control+C</a:t>
            </a:r>
            <a:r>
              <a:rPr lang="en-US" dirty="0">
                <a:solidFill>
                  <a:srgbClr val="060606"/>
                </a:solidFill>
              </a:rPr>
              <a:t>, or </a:t>
            </a:r>
            <a:r>
              <a:rPr lang="en-US" dirty="0" err="1">
                <a:solidFill>
                  <a:srgbClr val="060606"/>
                </a:solidFill>
              </a:rPr>
              <a:t>control+Z</a:t>
            </a:r>
            <a:r>
              <a:rPr lang="en-US" dirty="0">
                <a:solidFill>
                  <a:srgbClr val="060606"/>
                </a:solidFill>
              </a:rPr>
              <a:t> – halts command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60606"/>
                </a:solidFill>
              </a:rPr>
              <a:t>&gt;mv file1 </a:t>
            </a:r>
            <a:r>
              <a:rPr lang="en-US" dirty="0" err="1">
                <a:solidFill>
                  <a:srgbClr val="060606"/>
                </a:solidFill>
              </a:rPr>
              <a:t>renamedfile</a:t>
            </a:r>
            <a:r>
              <a:rPr lang="en-US" dirty="0">
                <a:solidFill>
                  <a:srgbClr val="060606"/>
                </a:solidFill>
              </a:rPr>
              <a:t> – renames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060606"/>
                </a:solidFill>
              </a:rPr>
              <a:t>&gt;mv file1 </a:t>
            </a:r>
            <a:r>
              <a:rPr lang="en-US" dirty="0" err="1">
                <a:solidFill>
                  <a:srgbClr val="060606"/>
                </a:solidFill>
              </a:rPr>
              <a:t>test_dir</a:t>
            </a:r>
            <a:r>
              <a:rPr lang="en-US" dirty="0">
                <a:solidFill>
                  <a:srgbClr val="060606"/>
                </a:solidFill>
              </a:rPr>
              <a:t> – moves file1 to </a:t>
            </a:r>
            <a:r>
              <a:rPr lang="en-US" dirty="0" err="1">
                <a:solidFill>
                  <a:srgbClr val="060606"/>
                </a:solidFill>
              </a:rPr>
              <a:t>test_dir</a:t>
            </a:r>
            <a:endParaRPr lang="en" dirty="0">
              <a:solidFill>
                <a:srgbClr val="06060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- Adam Rivers - Amplicon Analysis with QIIME2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SSH to SciNet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025" y="140757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ssh john.smith@scinet-login.bioteam.net - Terminal 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l="35976" t="30818" r="35793" b="32040"/>
          <a:stretch/>
        </p:blipFill>
        <p:spPr>
          <a:xfrm>
            <a:off x="176875" y="2834125"/>
            <a:ext cx="2340448" cy="2309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129650" y="2918725"/>
            <a:ext cx="32589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Putty.ext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8024" y="1782525"/>
            <a:ext cx="91440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ssh -o TCPkeepAlive=yes -o ServerAliveInterval=20 -o ServerAliveCountMax=100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mary.smith@scinet-login.bioteam.net</a:t>
            </a:r>
            <a:r>
              <a:rPr lang="en" sz="1200"/>
              <a:t>  -XA</a:t>
            </a:r>
          </a:p>
          <a:p>
            <a:pPr lv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Note: when you ssh in for the first time - hit “yes” to accept.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SSH to SciNet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45675"/>
          <a:stretch/>
        </p:blipFill>
        <p:spPr>
          <a:xfrm>
            <a:off x="349700" y="1333500"/>
            <a:ext cx="6399451" cy="35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3657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Basic Linux Commands - Directory Tree  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commands are in lowercase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2102987"/>
            <a:ext cx="32670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28625" y="4476750"/>
            <a:ext cx="5442900" cy="53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http://www.shril-sy.info/page/l/linux-directory-tree.html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74384"/>
          <a:stretch/>
        </p:blipFill>
        <p:spPr>
          <a:xfrm>
            <a:off x="6070993" y="841419"/>
            <a:ext cx="1574407" cy="390068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8625" y="466204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https://technet.microsoft.com/en-us/library/bb497051.09sybm04_big(l=en-us).gif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3657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Basic Linux Commands - Listing files “ls”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5773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/>
              <a:t>(all linux commands in lowercase)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Example: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&gt;ls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This command lists the contents of the current directory.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&gt;ls helloworld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/>
              <a:t>This lists the name of a specific file</a:t>
            </a:r>
          </a:p>
          <a:p>
            <a:pPr>
              <a:buNone/>
            </a:pPr>
            <a:r>
              <a:rPr lang="en" sz="1400" dirty="0"/>
              <a:t>&gt;ls -lah </a:t>
            </a:r>
          </a:p>
          <a:p>
            <a:pPr lvl="0">
              <a:buNone/>
            </a:pPr>
            <a:r>
              <a:rPr lang="en" sz="1400" dirty="0"/>
              <a:t>This command lists all the contents in the current directory in great detail </a:t>
            </a:r>
          </a:p>
          <a:p>
            <a:pPr lvl="0" rtl="0">
              <a:spcBef>
                <a:spcPts val="0"/>
              </a:spcBef>
              <a:buNone/>
            </a:pPr>
            <a:endParaRPr lang="e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Basic Linux Commands - Listing files ls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367525"/>
            <a:ext cx="8520600" cy="320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l="25895" t="46661" r="31941" b="41433"/>
          <a:stretch/>
        </p:blipFill>
        <p:spPr>
          <a:xfrm>
            <a:off x="258525" y="3905400"/>
            <a:ext cx="5204752" cy="11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311700" y="1222408"/>
            <a:ext cx="7797000" cy="25923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/>
              <a:t>Notice a few things and the difference between an ls and a ls -lah  </a:t>
            </a:r>
          </a:p>
          <a:p>
            <a:pPr lvl="0">
              <a:spcBef>
                <a:spcPts val="0"/>
              </a:spcBef>
              <a:buNone/>
            </a:pPr>
            <a:endParaRPr sz="1200" dirty="0"/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In </a:t>
            </a:r>
            <a:r>
              <a:rPr lang="en" sz="1200" dirty="0">
                <a:solidFill>
                  <a:srgbClr val="0000FF"/>
                </a:solidFill>
              </a:rPr>
              <a:t>blue</a:t>
            </a:r>
            <a:r>
              <a:rPr lang="en" sz="1200" dirty="0"/>
              <a:t> is is a directory called “</a:t>
            </a:r>
            <a:r>
              <a:rPr lang="en" sz="1200" dirty="0">
                <a:solidFill>
                  <a:srgbClr val="0000FF"/>
                </a:solidFill>
              </a:rPr>
              <a:t>test_dir</a:t>
            </a:r>
            <a:r>
              <a:rPr lang="en" sz="1200" dirty="0"/>
              <a:t>” and in white is the name of a file “helloworld”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drwxrwxr_x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d stand for directory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r - read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w -write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x - execute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Jonathan.shao jonathan.shao -  who owns the file (user and group ownership)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4.0K is the size of the file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Aug 7 is the Aug date of this year.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/>
              <a:t>helloworld/test_dir are the names of the files and directory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Basic Linux Commands Changing Directories cd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367525"/>
            <a:ext cx="8520600" cy="320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11700" y="1313100"/>
            <a:ext cx="7797000" cy="3653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&gt;cd &lt;path to where you are going&gt;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cd means change directory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Example: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&gt;cd /test_dir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&gt;cd /scinet01/gov/usda/ars/scinet/project/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cd space “and the name of a directory” moves you down or forwards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&gt;cd ..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cd dot dot means move up a directory or backwards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357325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Code Pro"/>
                <a:ea typeface="Source Code Pro"/>
                <a:cs typeface="Source Code Pro"/>
                <a:sym typeface="Source Code Pro"/>
              </a:rPr>
              <a:t>Basic Linux Commands - Directory Tree -SciNet 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26675" y="4182975"/>
            <a:ext cx="753000" cy="22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Scinet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7" y="1315275"/>
            <a:ext cx="4302324" cy="31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648100" y="2380150"/>
            <a:ext cx="6483600" cy="35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Note: (execute the commands in order for the comments to make sense)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&gt;cd /scinet01/gov/usda/ars/scinet/project/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This changes directory to the project directory. This is the hard-path to the project directory.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 &gt;cd ..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1155CC"/>
                </a:solidFill>
              </a:rPr>
              <a:t>This will move you up or backwards to the scinet directory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&gt;cd project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This will move you forwards to the project directory from the scinet folder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</a:rPr>
              <a:t>&gt;cd ../../../../../../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38761D"/>
                </a:solidFill>
              </a:rPr>
              <a:t>This will move you all the way up to the root / directory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124" name="Shape 124"/>
          <p:cNvCxnSpPr/>
          <p:nvPr/>
        </p:nvCxnSpPr>
        <p:spPr>
          <a:xfrm rot="10800000">
            <a:off x="1177000" y="3054650"/>
            <a:ext cx="5307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" name="Straight Arrow Connector 5"/>
          <p:cNvCxnSpPr/>
          <p:nvPr/>
        </p:nvCxnSpPr>
        <p:spPr>
          <a:xfrm flipH="1">
            <a:off x="4673600" y="1447800"/>
            <a:ext cx="846667" cy="49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20267" y="1270498"/>
            <a:ext cx="192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/</a:t>
            </a:r>
            <a:r>
              <a:rPr lang="en-US" dirty="0" err="1"/>
              <a:t>usr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0267" y="1693333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directory to the </a:t>
            </a:r>
            <a:r>
              <a:rPr lang="en-US" dirty="0" err="1"/>
              <a:t>usr</a:t>
            </a:r>
            <a:r>
              <a:rPr lang="en-US" dirty="0"/>
              <a:t> directory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16711</TotalTime>
  <Words>1390</Words>
  <Application>Microsoft Macintosh PowerPoint</Application>
  <PresentationFormat>On-screen Show (16:9)</PresentationFormat>
  <Paragraphs>303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Oswald</vt:lpstr>
      <vt:lpstr>Source Code Pro</vt:lpstr>
      <vt:lpstr>Arial</vt:lpstr>
      <vt:lpstr>Modern Writer</vt:lpstr>
      <vt:lpstr>Linux Tutorial - ScINET</vt:lpstr>
      <vt:lpstr>Howto get on SciNet</vt:lpstr>
      <vt:lpstr>SSH to SciNet</vt:lpstr>
      <vt:lpstr>SSH to SciNet</vt:lpstr>
      <vt:lpstr>Basic Linux Commands - Directory Tree  </vt:lpstr>
      <vt:lpstr>Basic Linux Commands - Listing files “ls” </vt:lpstr>
      <vt:lpstr>Basic Linux Commands - Listing files ls</vt:lpstr>
      <vt:lpstr>Basic Linux Commands Changing Directories cd </vt:lpstr>
      <vt:lpstr>Basic Linux Commands - Directory Tree -SciNet </vt:lpstr>
      <vt:lpstr>Basic Linux Commands, Help, Where am I, Changing Owners</vt:lpstr>
      <vt:lpstr>Basic Linux Commands, Moving and Renaming files, History</vt:lpstr>
      <vt:lpstr>Basic Linux Commands – Coping Files</vt:lpstr>
      <vt:lpstr>Basic Linux Commands – Unzip and Untar Files</vt:lpstr>
      <vt:lpstr>Linux Commands useful for SciNet</vt:lpstr>
      <vt:lpstr>Linux Commands- Getting Your Files Off the SciNet</vt:lpstr>
      <vt:lpstr>Linux Commands – Running a Program</vt:lpstr>
      <vt:lpstr>How Do I Remove My Mess? Practice Good Hygiene</vt:lpstr>
      <vt:lpstr>Yikes! My Linux Program is Stuck or I Made a Mistake</vt:lpstr>
      <vt:lpstr>I Can’t Find My Files, Please Help</vt:lpstr>
      <vt:lpstr>Helpful Hints in Linux</vt:lpstr>
      <vt:lpstr>How Do I View a File?</vt:lpstr>
      <vt:lpstr>More Helpful Hints in Linux</vt:lpstr>
      <vt:lpstr>More Helpful Hints in Linux</vt:lpstr>
      <vt:lpstr>Linux Cheat sheet</vt:lpstr>
      <vt:lpstr>Thank you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and R - ScINET</dc:title>
  <dc:creator>Shao, Jonathan</dc:creator>
  <cp:lastModifiedBy>Rivers, Adam - ARS</cp:lastModifiedBy>
  <cp:revision>45</cp:revision>
  <cp:lastPrinted>2017-08-28T15:30:45Z</cp:lastPrinted>
  <dcterms:modified xsi:type="dcterms:W3CDTF">2017-08-29T12:23:14Z</dcterms:modified>
</cp:coreProperties>
</file>