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60" r:id="rId3"/>
    <p:sldId id="262" r:id="rId4"/>
    <p:sldId id="257" r:id="rId5"/>
    <p:sldId id="264" r:id="rId6"/>
    <p:sldId id="265" r:id="rId7"/>
    <p:sldId id="268" r:id="rId8"/>
    <p:sldId id="266" r:id="rId9"/>
    <p:sldId id="263" r:id="rId10"/>
    <p:sldId id="267" r:id="rId11"/>
    <p:sldId id="259" r:id="rId12"/>
    <p:sldId id="258"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aslee, Steve - NRCS, Lincoln, NE" initials="PSNLN" lastIdx="1" clrIdx="0">
    <p:extLst>
      <p:ext uri="{19B8F6BF-5375-455C-9EA6-DF929625EA0E}">
        <p15:presenceInfo xmlns:p15="http://schemas.microsoft.com/office/powerpoint/2012/main" userId="S::steve.peaslee@usda.gov::a721ce1a-81c4-49ea-a38b-56137450dd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100" d="100"/>
          <a:sy n="100" d="100"/>
        </p:scale>
        <p:origin x="84"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4A4ACE4-2CB7-4750-B462-B9530E4B4B7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6CC4D09-F6BF-4F30-8051-7598ED377D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0FD404-85BD-4D10-B036-213AF8AF0BDA}" type="datetimeFigureOut">
              <a:rPr lang="en-US" smtClean="0"/>
              <a:t>10/15/2021</a:t>
            </a:fld>
            <a:endParaRPr lang="en-US"/>
          </a:p>
        </p:txBody>
      </p:sp>
      <p:sp>
        <p:nvSpPr>
          <p:cNvPr id="4" name="Footer Placeholder 3">
            <a:extLst>
              <a:ext uri="{FF2B5EF4-FFF2-40B4-BE49-F238E27FC236}">
                <a16:creationId xmlns:a16="http://schemas.microsoft.com/office/drawing/2014/main" id="{FE06130A-6B7B-43EE-B89B-C058382869C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51CA36B-A904-4C75-89F3-D9F6E38FB8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C5A383-AD89-4086-81E5-E91127CCEE02}" type="slidenum">
              <a:rPr lang="en-US" smtClean="0"/>
              <a:t>‹#›</a:t>
            </a:fld>
            <a:endParaRPr lang="en-US"/>
          </a:p>
        </p:txBody>
      </p:sp>
    </p:spTree>
    <p:extLst>
      <p:ext uri="{BB962C8B-B14F-4D97-AF65-F5344CB8AC3E}">
        <p14:creationId xmlns:p14="http://schemas.microsoft.com/office/powerpoint/2010/main" val="20414829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0082A4-5B3A-4EDB-98D4-108C624F73EF}" type="datetimeFigureOut">
              <a:rPr lang="en-US" smtClean="0"/>
              <a:t>10/14/2021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FF7333-D20E-43CF-85DA-F2D9EFA49745}" type="slidenum">
              <a:rPr lang="en-US" smtClean="0"/>
              <a:t>‹#›</a:t>
            </a:fld>
            <a:endParaRPr lang="en-US"/>
          </a:p>
        </p:txBody>
      </p:sp>
    </p:spTree>
    <p:extLst>
      <p:ext uri="{BB962C8B-B14F-4D97-AF65-F5344CB8AC3E}">
        <p14:creationId xmlns:p14="http://schemas.microsoft.com/office/powerpoint/2010/main" val="305535973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9C393-1057-46B7-AD03-9BA614A439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7BAA9-7F40-48E2-8F54-96C12D6CFB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36F9D9-3292-44FF-B7D2-FCE5575FEE44}"/>
              </a:ext>
            </a:extLst>
          </p:cNvPr>
          <p:cNvSpPr>
            <a:spLocks noGrp="1"/>
          </p:cNvSpPr>
          <p:nvPr>
            <p:ph type="dt" sz="half" idx="10"/>
          </p:nvPr>
        </p:nvSpPr>
        <p:spPr/>
        <p:txBody>
          <a:bodyPr/>
          <a:lstStyle/>
          <a:p>
            <a:fld id="{746F7E0A-D92E-4C32-AD69-382506107A42}" type="datetime1">
              <a:rPr lang="en-US" smtClean="0"/>
              <a:t>10/14/2021</a:t>
            </a:fld>
            <a:endParaRPr lang="en-US"/>
          </a:p>
        </p:txBody>
      </p:sp>
      <p:sp>
        <p:nvSpPr>
          <p:cNvPr id="5" name="Footer Placeholder 4">
            <a:extLst>
              <a:ext uri="{FF2B5EF4-FFF2-40B4-BE49-F238E27FC236}">
                <a16:creationId xmlns:a16="http://schemas.microsoft.com/office/drawing/2014/main" id="{1911519C-FD51-431D-9DF5-8BD82900F9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602CC3-F447-4A04-8004-AF7073416C97}"/>
              </a:ext>
            </a:extLst>
          </p:cNvPr>
          <p:cNvSpPr>
            <a:spLocks noGrp="1"/>
          </p:cNvSpPr>
          <p:nvPr>
            <p:ph type="sldNum" sz="quarter" idx="12"/>
          </p:nvPr>
        </p:nvSpPr>
        <p:spPr/>
        <p:txBody>
          <a:bodyPr/>
          <a:lstStyle/>
          <a:p>
            <a:fld id="{89BE9C9C-841A-41E9-8B8B-362D69E8D8A4}" type="slidenum">
              <a:rPr lang="en-US" smtClean="0"/>
              <a:t>‹#›</a:t>
            </a:fld>
            <a:endParaRPr lang="en-US"/>
          </a:p>
        </p:txBody>
      </p:sp>
    </p:spTree>
    <p:extLst>
      <p:ext uri="{BB962C8B-B14F-4D97-AF65-F5344CB8AC3E}">
        <p14:creationId xmlns:p14="http://schemas.microsoft.com/office/powerpoint/2010/main" val="733664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57592-A2AA-421B-B4EF-154D9C1C9B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14C266-506E-41D7-9656-4F355A771C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91F72-9126-4268-B6ED-5083AE1C97EF}"/>
              </a:ext>
            </a:extLst>
          </p:cNvPr>
          <p:cNvSpPr>
            <a:spLocks noGrp="1"/>
          </p:cNvSpPr>
          <p:nvPr>
            <p:ph type="dt" sz="half" idx="10"/>
          </p:nvPr>
        </p:nvSpPr>
        <p:spPr/>
        <p:txBody>
          <a:bodyPr/>
          <a:lstStyle/>
          <a:p>
            <a:fld id="{A826C817-AC70-4726-8955-70B267077D03}" type="datetime1">
              <a:rPr lang="en-US" smtClean="0"/>
              <a:t>10/14/2021</a:t>
            </a:fld>
            <a:endParaRPr lang="en-US"/>
          </a:p>
        </p:txBody>
      </p:sp>
      <p:sp>
        <p:nvSpPr>
          <p:cNvPr id="5" name="Footer Placeholder 4">
            <a:extLst>
              <a:ext uri="{FF2B5EF4-FFF2-40B4-BE49-F238E27FC236}">
                <a16:creationId xmlns:a16="http://schemas.microsoft.com/office/drawing/2014/main" id="{F29B355E-4181-41F6-9692-440AFB92E7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20D307-501D-473A-A384-C1D95CDABC6C}"/>
              </a:ext>
            </a:extLst>
          </p:cNvPr>
          <p:cNvSpPr>
            <a:spLocks noGrp="1"/>
          </p:cNvSpPr>
          <p:nvPr>
            <p:ph type="sldNum" sz="quarter" idx="12"/>
          </p:nvPr>
        </p:nvSpPr>
        <p:spPr/>
        <p:txBody>
          <a:bodyPr/>
          <a:lstStyle/>
          <a:p>
            <a:fld id="{89BE9C9C-841A-41E9-8B8B-362D69E8D8A4}" type="slidenum">
              <a:rPr lang="en-US" smtClean="0"/>
              <a:t>‹#›</a:t>
            </a:fld>
            <a:endParaRPr lang="en-US"/>
          </a:p>
        </p:txBody>
      </p:sp>
    </p:spTree>
    <p:extLst>
      <p:ext uri="{BB962C8B-B14F-4D97-AF65-F5344CB8AC3E}">
        <p14:creationId xmlns:p14="http://schemas.microsoft.com/office/powerpoint/2010/main" val="3638912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594F3C-1B00-433F-9686-FE261E9CE3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1924E5-9B46-4A16-8B02-EAD81AF2D9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60D468-049C-4202-BC57-7FFEB7876BC6}"/>
              </a:ext>
            </a:extLst>
          </p:cNvPr>
          <p:cNvSpPr>
            <a:spLocks noGrp="1"/>
          </p:cNvSpPr>
          <p:nvPr>
            <p:ph type="dt" sz="half" idx="10"/>
          </p:nvPr>
        </p:nvSpPr>
        <p:spPr/>
        <p:txBody>
          <a:bodyPr/>
          <a:lstStyle/>
          <a:p>
            <a:fld id="{8F3FB861-B633-4DD1-93FE-18760114564F}" type="datetime1">
              <a:rPr lang="en-US" smtClean="0"/>
              <a:t>10/14/2021</a:t>
            </a:fld>
            <a:endParaRPr lang="en-US"/>
          </a:p>
        </p:txBody>
      </p:sp>
      <p:sp>
        <p:nvSpPr>
          <p:cNvPr id="5" name="Footer Placeholder 4">
            <a:extLst>
              <a:ext uri="{FF2B5EF4-FFF2-40B4-BE49-F238E27FC236}">
                <a16:creationId xmlns:a16="http://schemas.microsoft.com/office/drawing/2014/main" id="{D603F340-FE44-416B-BC7A-0D4776A67D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182456-CF03-4599-958B-123280A72BEA}"/>
              </a:ext>
            </a:extLst>
          </p:cNvPr>
          <p:cNvSpPr>
            <a:spLocks noGrp="1"/>
          </p:cNvSpPr>
          <p:nvPr>
            <p:ph type="sldNum" sz="quarter" idx="12"/>
          </p:nvPr>
        </p:nvSpPr>
        <p:spPr/>
        <p:txBody>
          <a:bodyPr/>
          <a:lstStyle/>
          <a:p>
            <a:fld id="{89BE9C9C-841A-41E9-8B8B-362D69E8D8A4}" type="slidenum">
              <a:rPr lang="en-US" smtClean="0"/>
              <a:t>‹#›</a:t>
            </a:fld>
            <a:endParaRPr lang="en-US"/>
          </a:p>
        </p:txBody>
      </p:sp>
    </p:spTree>
    <p:extLst>
      <p:ext uri="{BB962C8B-B14F-4D97-AF65-F5344CB8AC3E}">
        <p14:creationId xmlns:p14="http://schemas.microsoft.com/office/powerpoint/2010/main" val="853763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AF20F-ED10-4D0B-833B-40BA4B2301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CC85F9-B7BF-4D33-83A0-F9B0509B46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6D0BD0-9328-4C0A-9966-FB4F22A17F47}"/>
              </a:ext>
            </a:extLst>
          </p:cNvPr>
          <p:cNvSpPr>
            <a:spLocks noGrp="1"/>
          </p:cNvSpPr>
          <p:nvPr>
            <p:ph type="dt" sz="half" idx="10"/>
          </p:nvPr>
        </p:nvSpPr>
        <p:spPr/>
        <p:txBody>
          <a:bodyPr/>
          <a:lstStyle/>
          <a:p>
            <a:fld id="{D59E801D-00D8-416C-93E9-14E2538F51A4}" type="datetime1">
              <a:rPr lang="en-US" smtClean="0"/>
              <a:t>10/14/2021</a:t>
            </a:fld>
            <a:endParaRPr lang="en-US"/>
          </a:p>
        </p:txBody>
      </p:sp>
      <p:sp>
        <p:nvSpPr>
          <p:cNvPr id="5" name="Footer Placeholder 4">
            <a:extLst>
              <a:ext uri="{FF2B5EF4-FFF2-40B4-BE49-F238E27FC236}">
                <a16:creationId xmlns:a16="http://schemas.microsoft.com/office/drawing/2014/main" id="{9C9001E9-E9BE-4357-A142-C16FA8182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354847-19CF-4765-807B-C45C92C70291}"/>
              </a:ext>
            </a:extLst>
          </p:cNvPr>
          <p:cNvSpPr>
            <a:spLocks noGrp="1"/>
          </p:cNvSpPr>
          <p:nvPr>
            <p:ph type="sldNum" sz="quarter" idx="12"/>
          </p:nvPr>
        </p:nvSpPr>
        <p:spPr/>
        <p:txBody>
          <a:bodyPr/>
          <a:lstStyle/>
          <a:p>
            <a:fld id="{89BE9C9C-841A-41E9-8B8B-362D69E8D8A4}" type="slidenum">
              <a:rPr lang="en-US" smtClean="0"/>
              <a:t>‹#›</a:t>
            </a:fld>
            <a:endParaRPr lang="en-US"/>
          </a:p>
        </p:txBody>
      </p:sp>
    </p:spTree>
    <p:extLst>
      <p:ext uri="{BB962C8B-B14F-4D97-AF65-F5344CB8AC3E}">
        <p14:creationId xmlns:p14="http://schemas.microsoft.com/office/powerpoint/2010/main" val="3779223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C1457-47DE-4C74-B181-FDD6FFC4EF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6AB061-E4C0-4640-982C-A77957252D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88F842-674B-48E0-82D2-A6BA5842C768}"/>
              </a:ext>
            </a:extLst>
          </p:cNvPr>
          <p:cNvSpPr>
            <a:spLocks noGrp="1"/>
          </p:cNvSpPr>
          <p:nvPr>
            <p:ph type="dt" sz="half" idx="10"/>
          </p:nvPr>
        </p:nvSpPr>
        <p:spPr/>
        <p:txBody>
          <a:bodyPr/>
          <a:lstStyle/>
          <a:p>
            <a:fld id="{9169ECB6-1975-449F-93AD-D5AE40D48517}" type="datetime1">
              <a:rPr lang="en-US" smtClean="0"/>
              <a:t>10/14/2021</a:t>
            </a:fld>
            <a:endParaRPr lang="en-US"/>
          </a:p>
        </p:txBody>
      </p:sp>
      <p:sp>
        <p:nvSpPr>
          <p:cNvPr id="5" name="Footer Placeholder 4">
            <a:extLst>
              <a:ext uri="{FF2B5EF4-FFF2-40B4-BE49-F238E27FC236}">
                <a16:creationId xmlns:a16="http://schemas.microsoft.com/office/drawing/2014/main" id="{89330034-16E0-4E03-BA76-316972C4B3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5E5E6-5795-4E78-AF42-1AEDC7146E70}"/>
              </a:ext>
            </a:extLst>
          </p:cNvPr>
          <p:cNvSpPr>
            <a:spLocks noGrp="1"/>
          </p:cNvSpPr>
          <p:nvPr>
            <p:ph type="sldNum" sz="quarter" idx="12"/>
          </p:nvPr>
        </p:nvSpPr>
        <p:spPr/>
        <p:txBody>
          <a:bodyPr/>
          <a:lstStyle/>
          <a:p>
            <a:fld id="{89BE9C9C-841A-41E9-8B8B-362D69E8D8A4}" type="slidenum">
              <a:rPr lang="en-US" smtClean="0"/>
              <a:t>‹#›</a:t>
            </a:fld>
            <a:endParaRPr lang="en-US"/>
          </a:p>
        </p:txBody>
      </p:sp>
    </p:spTree>
    <p:extLst>
      <p:ext uri="{BB962C8B-B14F-4D97-AF65-F5344CB8AC3E}">
        <p14:creationId xmlns:p14="http://schemas.microsoft.com/office/powerpoint/2010/main" val="3888629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B40DE-39F2-4D37-ACE5-7071B9DDDF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EBDCB2-4CF5-48C7-A3BC-BE90C75AAB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51D811-3856-4EB7-9C37-D0B8605B05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8AB542-8976-4513-90F4-3D02F07ADACD}"/>
              </a:ext>
            </a:extLst>
          </p:cNvPr>
          <p:cNvSpPr>
            <a:spLocks noGrp="1"/>
          </p:cNvSpPr>
          <p:nvPr>
            <p:ph type="dt" sz="half" idx="10"/>
          </p:nvPr>
        </p:nvSpPr>
        <p:spPr/>
        <p:txBody>
          <a:bodyPr/>
          <a:lstStyle/>
          <a:p>
            <a:fld id="{05595FB5-109A-4810-B7C1-CA5F900DB7A2}" type="datetime1">
              <a:rPr lang="en-US" smtClean="0"/>
              <a:t>10/14/2021</a:t>
            </a:fld>
            <a:endParaRPr lang="en-US"/>
          </a:p>
        </p:txBody>
      </p:sp>
      <p:sp>
        <p:nvSpPr>
          <p:cNvPr id="6" name="Footer Placeholder 5">
            <a:extLst>
              <a:ext uri="{FF2B5EF4-FFF2-40B4-BE49-F238E27FC236}">
                <a16:creationId xmlns:a16="http://schemas.microsoft.com/office/drawing/2014/main" id="{49F44C1B-0646-462A-9122-A88CD8866E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74F7D2-7B5B-4CCA-9681-2B8144BFAD39}"/>
              </a:ext>
            </a:extLst>
          </p:cNvPr>
          <p:cNvSpPr>
            <a:spLocks noGrp="1"/>
          </p:cNvSpPr>
          <p:nvPr>
            <p:ph type="sldNum" sz="quarter" idx="12"/>
          </p:nvPr>
        </p:nvSpPr>
        <p:spPr/>
        <p:txBody>
          <a:bodyPr/>
          <a:lstStyle/>
          <a:p>
            <a:fld id="{89BE9C9C-841A-41E9-8B8B-362D69E8D8A4}" type="slidenum">
              <a:rPr lang="en-US" smtClean="0"/>
              <a:t>‹#›</a:t>
            </a:fld>
            <a:endParaRPr lang="en-US"/>
          </a:p>
        </p:txBody>
      </p:sp>
    </p:spTree>
    <p:extLst>
      <p:ext uri="{BB962C8B-B14F-4D97-AF65-F5344CB8AC3E}">
        <p14:creationId xmlns:p14="http://schemas.microsoft.com/office/powerpoint/2010/main" val="3193612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1CC7D-94D6-456A-8DDF-41950AD012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0C79DB-8F05-4FBD-89A9-62B52BFBDE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285378-D634-4B9B-899D-1018BD7063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C4C645-BBD6-4A3D-8281-822E049514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78A39C-A29E-4088-A1FB-C0D344FABC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EC8096-6C62-4C7E-9CCC-52B1FF775F99}"/>
              </a:ext>
            </a:extLst>
          </p:cNvPr>
          <p:cNvSpPr>
            <a:spLocks noGrp="1"/>
          </p:cNvSpPr>
          <p:nvPr>
            <p:ph type="dt" sz="half" idx="10"/>
          </p:nvPr>
        </p:nvSpPr>
        <p:spPr/>
        <p:txBody>
          <a:bodyPr/>
          <a:lstStyle/>
          <a:p>
            <a:fld id="{21C7B09B-C430-4A44-A1F1-4A6E30738794}" type="datetime1">
              <a:rPr lang="en-US" smtClean="0"/>
              <a:t>10/14/2021</a:t>
            </a:fld>
            <a:endParaRPr lang="en-US"/>
          </a:p>
        </p:txBody>
      </p:sp>
      <p:sp>
        <p:nvSpPr>
          <p:cNvPr id="8" name="Footer Placeholder 7">
            <a:extLst>
              <a:ext uri="{FF2B5EF4-FFF2-40B4-BE49-F238E27FC236}">
                <a16:creationId xmlns:a16="http://schemas.microsoft.com/office/drawing/2014/main" id="{957EC940-F512-4412-90FC-D43088E42E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0D71C0-5E2E-4250-9FD1-2BA4708E7C77}"/>
              </a:ext>
            </a:extLst>
          </p:cNvPr>
          <p:cNvSpPr>
            <a:spLocks noGrp="1"/>
          </p:cNvSpPr>
          <p:nvPr>
            <p:ph type="sldNum" sz="quarter" idx="12"/>
          </p:nvPr>
        </p:nvSpPr>
        <p:spPr/>
        <p:txBody>
          <a:bodyPr/>
          <a:lstStyle/>
          <a:p>
            <a:fld id="{89BE9C9C-841A-41E9-8B8B-362D69E8D8A4}" type="slidenum">
              <a:rPr lang="en-US" smtClean="0"/>
              <a:t>‹#›</a:t>
            </a:fld>
            <a:endParaRPr lang="en-US"/>
          </a:p>
        </p:txBody>
      </p:sp>
    </p:spTree>
    <p:extLst>
      <p:ext uri="{BB962C8B-B14F-4D97-AF65-F5344CB8AC3E}">
        <p14:creationId xmlns:p14="http://schemas.microsoft.com/office/powerpoint/2010/main" val="1269589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D995E-04B5-4012-AE2D-0135628867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FADCA3-5DE4-4A7F-96DA-734A9DD987CD}"/>
              </a:ext>
            </a:extLst>
          </p:cNvPr>
          <p:cNvSpPr>
            <a:spLocks noGrp="1"/>
          </p:cNvSpPr>
          <p:nvPr>
            <p:ph type="dt" sz="half" idx="10"/>
          </p:nvPr>
        </p:nvSpPr>
        <p:spPr/>
        <p:txBody>
          <a:bodyPr/>
          <a:lstStyle/>
          <a:p>
            <a:fld id="{D5EB62D0-63AF-4FF5-AF9E-5829561E45FB}" type="datetime1">
              <a:rPr lang="en-US" smtClean="0"/>
              <a:t>10/14/2021</a:t>
            </a:fld>
            <a:endParaRPr lang="en-US"/>
          </a:p>
        </p:txBody>
      </p:sp>
      <p:sp>
        <p:nvSpPr>
          <p:cNvPr id="4" name="Footer Placeholder 3">
            <a:extLst>
              <a:ext uri="{FF2B5EF4-FFF2-40B4-BE49-F238E27FC236}">
                <a16:creationId xmlns:a16="http://schemas.microsoft.com/office/drawing/2014/main" id="{1DE688DC-90B3-44D3-8CF9-EC6D50522B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56E22A-71C1-4BD0-BC5E-B3A439A846BF}"/>
              </a:ext>
            </a:extLst>
          </p:cNvPr>
          <p:cNvSpPr>
            <a:spLocks noGrp="1"/>
          </p:cNvSpPr>
          <p:nvPr>
            <p:ph type="sldNum" sz="quarter" idx="12"/>
          </p:nvPr>
        </p:nvSpPr>
        <p:spPr/>
        <p:txBody>
          <a:bodyPr/>
          <a:lstStyle/>
          <a:p>
            <a:fld id="{89BE9C9C-841A-41E9-8B8B-362D69E8D8A4}" type="slidenum">
              <a:rPr lang="en-US" smtClean="0"/>
              <a:t>‹#›</a:t>
            </a:fld>
            <a:endParaRPr lang="en-US"/>
          </a:p>
        </p:txBody>
      </p:sp>
    </p:spTree>
    <p:extLst>
      <p:ext uri="{BB962C8B-B14F-4D97-AF65-F5344CB8AC3E}">
        <p14:creationId xmlns:p14="http://schemas.microsoft.com/office/powerpoint/2010/main" val="1365799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601DFB-EEE7-40C4-8ECE-A461F0A32550}"/>
              </a:ext>
            </a:extLst>
          </p:cNvPr>
          <p:cNvSpPr>
            <a:spLocks noGrp="1"/>
          </p:cNvSpPr>
          <p:nvPr>
            <p:ph type="dt" sz="half" idx="10"/>
          </p:nvPr>
        </p:nvSpPr>
        <p:spPr/>
        <p:txBody>
          <a:bodyPr/>
          <a:lstStyle/>
          <a:p>
            <a:fld id="{1C144E12-C2BC-44C3-B048-401CEC47455F}" type="datetime1">
              <a:rPr lang="en-US" smtClean="0"/>
              <a:t>10/14/2021</a:t>
            </a:fld>
            <a:endParaRPr lang="en-US"/>
          </a:p>
        </p:txBody>
      </p:sp>
      <p:sp>
        <p:nvSpPr>
          <p:cNvPr id="3" name="Footer Placeholder 2">
            <a:extLst>
              <a:ext uri="{FF2B5EF4-FFF2-40B4-BE49-F238E27FC236}">
                <a16:creationId xmlns:a16="http://schemas.microsoft.com/office/drawing/2014/main" id="{906EF76C-06AA-40FD-8735-B3C9202D32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CA3C9F-7056-4CA6-B4DD-37CD8AE5B1EB}"/>
              </a:ext>
            </a:extLst>
          </p:cNvPr>
          <p:cNvSpPr>
            <a:spLocks noGrp="1"/>
          </p:cNvSpPr>
          <p:nvPr>
            <p:ph type="sldNum" sz="quarter" idx="12"/>
          </p:nvPr>
        </p:nvSpPr>
        <p:spPr/>
        <p:txBody>
          <a:bodyPr/>
          <a:lstStyle/>
          <a:p>
            <a:fld id="{89BE9C9C-841A-41E9-8B8B-362D69E8D8A4}" type="slidenum">
              <a:rPr lang="en-US" smtClean="0"/>
              <a:t>‹#›</a:t>
            </a:fld>
            <a:endParaRPr lang="en-US"/>
          </a:p>
        </p:txBody>
      </p:sp>
    </p:spTree>
    <p:extLst>
      <p:ext uri="{BB962C8B-B14F-4D97-AF65-F5344CB8AC3E}">
        <p14:creationId xmlns:p14="http://schemas.microsoft.com/office/powerpoint/2010/main" val="1820998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D098-FB4A-4DCA-8EF5-22A0369870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174EC2-25B2-4669-9227-539AF53260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5901B8-7F7F-4E9B-8702-3B13E2CEF9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C7F7D8-65B1-4213-AF8F-8AA1B0A68289}"/>
              </a:ext>
            </a:extLst>
          </p:cNvPr>
          <p:cNvSpPr>
            <a:spLocks noGrp="1"/>
          </p:cNvSpPr>
          <p:nvPr>
            <p:ph type="dt" sz="half" idx="10"/>
          </p:nvPr>
        </p:nvSpPr>
        <p:spPr/>
        <p:txBody>
          <a:bodyPr/>
          <a:lstStyle/>
          <a:p>
            <a:fld id="{A6569C0F-A680-48E1-8C92-BA1BE51370F0}" type="datetime1">
              <a:rPr lang="en-US" smtClean="0"/>
              <a:t>10/14/2021</a:t>
            </a:fld>
            <a:endParaRPr lang="en-US"/>
          </a:p>
        </p:txBody>
      </p:sp>
      <p:sp>
        <p:nvSpPr>
          <p:cNvPr id="6" name="Footer Placeholder 5">
            <a:extLst>
              <a:ext uri="{FF2B5EF4-FFF2-40B4-BE49-F238E27FC236}">
                <a16:creationId xmlns:a16="http://schemas.microsoft.com/office/drawing/2014/main" id="{C4590687-1A6E-4958-BDDB-860230EB6B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FB2DD-8A3E-44F5-9CB4-BF022FFEA3FF}"/>
              </a:ext>
            </a:extLst>
          </p:cNvPr>
          <p:cNvSpPr>
            <a:spLocks noGrp="1"/>
          </p:cNvSpPr>
          <p:nvPr>
            <p:ph type="sldNum" sz="quarter" idx="12"/>
          </p:nvPr>
        </p:nvSpPr>
        <p:spPr/>
        <p:txBody>
          <a:bodyPr/>
          <a:lstStyle/>
          <a:p>
            <a:fld id="{89BE9C9C-841A-41E9-8B8B-362D69E8D8A4}" type="slidenum">
              <a:rPr lang="en-US" smtClean="0"/>
              <a:t>‹#›</a:t>
            </a:fld>
            <a:endParaRPr lang="en-US"/>
          </a:p>
        </p:txBody>
      </p:sp>
    </p:spTree>
    <p:extLst>
      <p:ext uri="{BB962C8B-B14F-4D97-AF65-F5344CB8AC3E}">
        <p14:creationId xmlns:p14="http://schemas.microsoft.com/office/powerpoint/2010/main" val="252922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64EE1-633B-417E-9AF0-E77E288135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0B3A4A-753A-43F3-86CE-C9059FD0BD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6B8242-692F-4F09-9270-156C31C7F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959759-8D5E-46E4-B29C-D067C7572C1E}"/>
              </a:ext>
            </a:extLst>
          </p:cNvPr>
          <p:cNvSpPr>
            <a:spLocks noGrp="1"/>
          </p:cNvSpPr>
          <p:nvPr>
            <p:ph type="dt" sz="half" idx="10"/>
          </p:nvPr>
        </p:nvSpPr>
        <p:spPr/>
        <p:txBody>
          <a:bodyPr/>
          <a:lstStyle/>
          <a:p>
            <a:fld id="{517F4D20-E987-4D43-964C-50859CA683AC}" type="datetime1">
              <a:rPr lang="en-US" smtClean="0"/>
              <a:t>10/14/2021</a:t>
            </a:fld>
            <a:endParaRPr lang="en-US"/>
          </a:p>
        </p:txBody>
      </p:sp>
      <p:sp>
        <p:nvSpPr>
          <p:cNvPr id="6" name="Footer Placeholder 5">
            <a:extLst>
              <a:ext uri="{FF2B5EF4-FFF2-40B4-BE49-F238E27FC236}">
                <a16:creationId xmlns:a16="http://schemas.microsoft.com/office/drawing/2014/main" id="{F58ABB7A-B325-4A02-9E26-E94D01C1C4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B737FB-A120-4987-982E-6D8FBFBE6764}"/>
              </a:ext>
            </a:extLst>
          </p:cNvPr>
          <p:cNvSpPr>
            <a:spLocks noGrp="1"/>
          </p:cNvSpPr>
          <p:nvPr>
            <p:ph type="sldNum" sz="quarter" idx="12"/>
          </p:nvPr>
        </p:nvSpPr>
        <p:spPr/>
        <p:txBody>
          <a:bodyPr/>
          <a:lstStyle/>
          <a:p>
            <a:fld id="{89BE9C9C-841A-41E9-8B8B-362D69E8D8A4}" type="slidenum">
              <a:rPr lang="en-US" smtClean="0"/>
              <a:t>‹#›</a:t>
            </a:fld>
            <a:endParaRPr lang="en-US"/>
          </a:p>
        </p:txBody>
      </p:sp>
    </p:spTree>
    <p:extLst>
      <p:ext uri="{BB962C8B-B14F-4D97-AF65-F5344CB8AC3E}">
        <p14:creationId xmlns:p14="http://schemas.microsoft.com/office/powerpoint/2010/main" val="25134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37FA0F-73AE-428A-890D-0424422732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B7E4E2-35C2-4643-8CF1-0EAF6B9DA4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D8EF5A-D521-449E-B400-DBA99223E8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E8C9A5-8075-4A85-A68B-1116EDCB5283}" type="datetime1">
              <a:rPr lang="en-US" smtClean="0"/>
              <a:t>10/14/2021</a:t>
            </a:fld>
            <a:endParaRPr lang="en-US"/>
          </a:p>
        </p:txBody>
      </p:sp>
      <p:sp>
        <p:nvSpPr>
          <p:cNvPr id="5" name="Footer Placeholder 4">
            <a:extLst>
              <a:ext uri="{FF2B5EF4-FFF2-40B4-BE49-F238E27FC236}">
                <a16:creationId xmlns:a16="http://schemas.microsoft.com/office/drawing/2014/main" id="{E4A5D67F-7617-47D8-820D-3102BEDBDF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21751E-65EC-4AEE-8862-C283264EAC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BE9C9C-841A-41E9-8B8B-362D69E8D8A4}" type="slidenum">
              <a:rPr lang="en-US" smtClean="0"/>
              <a:t>‹#›</a:t>
            </a:fld>
            <a:endParaRPr lang="en-US"/>
          </a:p>
        </p:txBody>
      </p:sp>
    </p:spTree>
    <p:extLst>
      <p:ext uri="{BB962C8B-B14F-4D97-AF65-F5344CB8AC3E}">
        <p14:creationId xmlns:p14="http://schemas.microsoft.com/office/powerpoint/2010/main" val="2187508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ebsoilsurvey.sc.egov.usda.gov/DSD/Download/Cache/SSA/wss_SSA_AK600_%5b2021-09-08%5d.zip"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51E7A-5842-4BA7-895E-382067515359}"/>
              </a:ext>
            </a:extLst>
          </p:cNvPr>
          <p:cNvSpPr>
            <a:spLocks noGrp="1"/>
          </p:cNvSpPr>
          <p:nvPr>
            <p:ph type="ctrTitle"/>
          </p:nvPr>
        </p:nvSpPr>
        <p:spPr>
          <a:xfrm>
            <a:off x="609600" y="1122363"/>
            <a:ext cx="10972800" cy="2387600"/>
          </a:xfrm>
        </p:spPr>
        <p:txBody>
          <a:bodyPr>
            <a:normAutofit/>
          </a:bodyPr>
          <a:lstStyle/>
          <a:p>
            <a:r>
              <a:rPr lang="en-US" sz="3200" dirty="0"/>
              <a:t>SSURGO Download Naming Conventions</a:t>
            </a:r>
            <a:br>
              <a:rPr lang="en-US" sz="3200" dirty="0"/>
            </a:br>
            <a:br>
              <a:rPr lang="en-US" sz="3200" dirty="0"/>
            </a:br>
            <a:r>
              <a:rPr lang="en-US" sz="2800" dirty="0"/>
              <a:t>Background information related to the ‘SSURGO Data Loader’</a:t>
            </a:r>
            <a:br>
              <a:rPr lang="en-US" sz="2800" dirty="0"/>
            </a:br>
            <a:r>
              <a:rPr lang="en-US" sz="2800" dirty="0"/>
              <a:t>October 11, 2021</a:t>
            </a:r>
            <a:br>
              <a:rPr lang="en-US" sz="3200" dirty="0"/>
            </a:br>
            <a:endParaRPr lang="en-US" sz="3200" dirty="0"/>
          </a:p>
        </p:txBody>
      </p:sp>
      <p:sp>
        <p:nvSpPr>
          <p:cNvPr id="5" name="Slide Number Placeholder 4">
            <a:extLst>
              <a:ext uri="{FF2B5EF4-FFF2-40B4-BE49-F238E27FC236}">
                <a16:creationId xmlns:a16="http://schemas.microsoft.com/office/drawing/2014/main" id="{2E2D8C44-1E68-49DE-9428-B4932ACE6517}"/>
              </a:ext>
            </a:extLst>
          </p:cNvPr>
          <p:cNvSpPr>
            <a:spLocks noGrp="1"/>
          </p:cNvSpPr>
          <p:nvPr>
            <p:ph type="sldNum" sz="quarter" idx="12"/>
          </p:nvPr>
        </p:nvSpPr>
        <p:spPr/>
        <p:txBody>
          <a:bodyPr/>
          <a:lstStyle/>
          <a:p>
            <a:fld id="{89BE9C9C-841A-41E9-8B8B-362D69E8D8A4}" type="slidenum">
              <a:rPr lang="en-US" smtClean="0"/>
              <a:t>1</a:t>
            </a:fld>
            <a:endParaRPr lang="en-US"/>
          </a:p>
        </p:txBody>
      </p:sp>
    </p:spTree>
    <p:extLst>
      <p:ext uri="{BB962C8B-B14F-4D97-AF65-F5344CB8AC3E}">
        <p14:creationId xmlns:p14="http://schemas.microsoft.com/office/powerpoint/2010/main" val="3379875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571DE8-9C5B-4BFA-94DE-C78622668BD2}"/>
              </a:ext>
            </a:extLst>
          </p:cNvPr>
          <p:cNvSpPr txBox="1"/>
          <p:nvPr/>
        </p:nvSpPr>
        <p:spPr>
          <a:xfrm>
            <a:off x="7915275" y="395125"/>
            <a:ext cx="3676650" cy="6186309"/>
          </a:xfrm>
          <a:prstGeom prst="rect">
            <a:avLst/>
          </a:prstGeom>
          <a:noFill/>
        </p:spPr>
        <p:txBody>
          <a:bodyPr wrap="square" rtlCol="0">
            <a:spAutoFit/>
          </a:bodyPr>
          <a:lstStyle/>
          <a:p>
            <a:r>
              <a:rPr lang="en-US" b="1" dirty="0"/>
              <a:t>Staging Server exports </a:t>
            </a:r>
            <a:r>
              <a:rPr lang="en-US" dirty="0"/>
              <a:t>are generally created for internal SPSD use and not intended for public use.</a:t>
            </a:r>
          </a:p>
          <a:p>
            <a:endParaRPr lang="en-US" dirty="0"/>
          </a:p>
          <a:p>
            <a:r>
              <a:rPr lang="en-US" dirty="0"/>
              <a:t>In this screenshot we can see that the shapefile naming convention does not match the SSURGO specification and there is no spatial-tabular folder.</a:t>
            </a:r>
          </a:p>
          <a:p>
            <a:endParaRPr lang="en-US" dirty="0"/>
          </a:p>
          <a:p>
            <a:r>
              <a:rPr lang="en-US" dirty="0"/>
              <a:t>Another significant difference is that the user can specify that the download consist of spatial or tabular or both. </a:t>
            </a:r>
          </a:p>
          <a:p>
            <a:endParaRPr lang="en-US" dirty="0"/>
          </a:p>
          <a:p>
            <a:r>
              <a:rPr lang="en-US" dirty="0"/>
              <a:t>Not a terribly difficult task to write a data import routine to handle this data structure, but it would take some resources. Do we really need to require support for Staging Server exports in our minimum viable product?</a:t>
            </a:r>
          </a:p>
        </p:txBody>
      </p:sp>
      <p:sp>
        <p:nvSpPr>
          <p:cNvPr id="8" name="Slide Number Placeholder 7">
            <a:extLst>
              <a:ext uri="{FF2B5EF4-FFF2-40B4-BE49-F238E27FC236}">
                <a16:creationId xmlns:a16="http://schemas.microsoft.com/office/drawing/2014/main" id="{16FAF701-1A29-4E82-B2FD-93ADF7498A0C}"/>
              </a:ext>
            </a:extLst>
          </p:cNvPr>
          <p:cNvSpPr>
            <a:spLocks noGrp="1"/>
          </p:cNvSpPr>
          <p:nvPr>
            <p:ph type="sldNum" sz="quarter" idx="12"/>
          </p:nvPr>
        </p:nvSpPr>
        <p:spPr/>
        <p:txBody>
          <a:bodyPr/>
          <a:lstStyle/>
          <a:p>
            <a:fld id="{89BE9C9C-841A-41E9-8B8B-362D69E8D8A4}" type="slidenum">
              <a:rPr lang="en-US" smtClean="0"/>
              <a:t>10</a:t>
            </a:fld>
            <a:endParaRPr lang="en-US"/>
          </a:p>
        </p:txBody>
      </p:sp>
      <p:pic>
        <p:nvPicPr>
          <p:cNvPr id="5" name="Picture 4">
            <a:extLst>
              <a:ext uri="{FF2B5EF4-FFF2-40B4-BE49-F238E27FC236}">
                <a16:creationId xmlns:a16="http://schemas.microsoft.com/office/drawing/2014/main" id="{F8F226A4-E6A7-4854-91BF-43FBBC31CC15}"/>
              </a:ext>
            </a:extLst>
          </p:cNvPr>
          <p:cNvPicPr>
            <a:picLocks noChangeAspect="1"/>
          </p:cNvPicPr>
          <p:nvPr/>
        </p:nvPicPr>
        <p:blipFill>
          <a:blip r:embed="rId2"/>
          <a:stretch>
            <a:fillRect/>
          </a:stretch>
        </p:blipFill>
        <p:spPr>
          <a:xfrm>
            <a:off x="0" y="464597"/>
            <a:ext cx="7792235" cy="5936532"/>
          </a:xfrm>
          <a:prstGeom prst="rect">
            <a:avLst/>
          </a:prstGeom>
        </p:spPr>
      </p:pic>
    </p:spTree>
    <p:extLst>
      <p:ext uri="{BB962C8B-B14F-4D97-AF65-F5344CB8AC3E}">
        <p14:creationId xmlns:p14="http://schemas.microsoft.com/office/powerpoint/2010/main" val="3513827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DE8AB4-2876-4C87-9FC7-6BB8B23D9B60}"/>
              </a:ext>
            </a:extLst>
          </p:cNvPr>
          <p:cNvPicPr>
            <a:picLocks noChangeAspect="1"/>
          </p:cNvPicPr>
          <p:nvPr/>
        </p:nvPicPr>
        <p:blipFill>
          <a:blip r:embed="rId2"/>
          <a:stretch>
            <a:fillRect/>
          </a:stretch>
        </p:blipFill>
        <p:spPr>
          <a:xfrm>
            <a:off x="0" y="0"/>
            <a:ext cx="8451826" cy="6869565"/>
          </a:xfrm>
          <a:prstGeom prst="rect">
            <a:avLst/>
          </a:prstGeom>
        </p:spPr>
      </p:pic>
      <p:sp>
        <p:nvSpPr>
          <p:cNvPr id="4" name="TextBox 3">
            <a:extLst>
              <a:ext uri="{FF2B5EF4-FFF2-40B4-BE49-F238E27FC236}">
                <a16:creationId xmlns:a16="http://schemas.microsoft.com/office/drawing/2014/main" id="{973F515D-E301-4E9E-A6CC-BF2AA798B069}"/>
              </a:ext>
            </a:extLst>
          </p:cNvPr>
          <p:cNvSpPr txBox="1"/>
          <p:nvPr/>
        </p:nvSpPr>
        <p:spPr>
          <a:xfrm>
            <a:off x="8659022" y="180975"/>
            <a:ext cx="3535901" cy="6186309"/>
          </a:xfrm>
          <a:prstGeom prst="rect">
            <a:avLst/>
          </a:prstGeom>
          <a:noFill/>
        </p:spPr>
        <p:txBody>
          <a:bodyPr wrap="square" rtlCol="0">
            <a:spAutoFit/>
          </a:bodyPr>
          <a:lstStyle/>
          <a:p>
            <a:r>
              <a:rPr lang="en-US" dirty="0"/>
              <a:t>Most of the </a:t>
            </a:r>
            <a:r>
              <a:rPr lang="en-US" b="1" dirty="0"/>
              <a:t>WSS-AOI Downloads </a:t>
            </a:r>
            <a:r>
              <a:rPr lang="en-US" dirty="0"/>
              <a:t>use a similar naming convention as the standard SSURGO shapefiles, but substitute ‘</a:t>
            </a:r>
            <a:r>
              <a:rPr lang="en-US" dirty="0" err="1"/>
              <a:t>aoi</a:t>
            </a:r>
            <a:r>
              <a:rPr lang="en-US" dirty="0"/>
              <a:t>’ for &lt;</a:t>
            </a:r>
            <a:r>
              <a:rPr lang="en-US" i="1" dirty="0"/>
              <a:t>areasymbol</a:t>
            </a:r>
            <a:r>
              <a:rPr lang="en-US" dirty="0"/>
              <a:t>&gt;. </a:t>
            </a:r>
          </a:p>
          <a:p>
            <a:endParaRPr lang="en-US" dirty="0"/>
          </a:p>
          <a:p>
            <a:r>
              <a:rPr lang="en-US" dirty="0"/>
              <a:t>Instead of a ‘</a:t>
            </a:r>
            <a:r>
              <a:rPr lang="en-US" dirty="0" err="1"/>
              <a:t>soilsa_a</a:t>
            </a:r>
            <a:r>
              <a:rPr lang="en-US" dirty="0"/>
              <a:t>’ shapefile for the survey boundary, the WSS-AOI shapefiles will include a shapefile named ‘</a:t>
            </a:r>
            <a:r>
              <a:rPr lang="en-US" dirty="0" err="1"/>
              <a:t>aoi_a_aoi.shp</a:t>
            </a:r>
            <a:r>
              <a:rPr lang="en-US" dirty="0"/>
              <a:t>’ which represents the boundary of the AOI. This shapefile does not have the same column names as the ‘</a:t>
            </a:r>
            <a:r>
              <a:rPr lang="en-US" dirty="0" err="1"/>
              <a:t>soilsa_a</a:t>
            </a:r>
            <a:r>
              <a:rPr lang="en-US" dirty="0"/>
              <a:t>’ shapefile and more specifically does not contain an &lt;</a:t>
            </a:r>
            <a:r>
              <a:rPr lang="en-US" i="1" dirty="0"/>
              <a:t>areasymbol</a:t>
            </a:r>
            <a:r>
              <a:rPr lang="en-US" dirty="0"/>
              <a:t>&gt; column in the attribute table. This is an important issue.</a:t>
            </a:r>
          </a:p>
          <a:p>
            <a:endParaRPr lang="en-US" dirty="0"/>
          </a:p>
          <a:p>
            <a:r>
              <a:rPr lang="en-US" dirty="0"/>
              <a:t>Changes to the Data Loader would be required in order to import the WSS-AOI datasets.</a:t>
            </a:r>
          </a:p>
        </p:txBody>
      </p:sp>
      <p:sp>
        <p:nvSpPr>
          <p:cNvPr id="5" name="Slide Number Placeholder 4">
            <a:extLst>
              <a:ext uri="{FF2B5EF4-FFF2-40B4-BE49-F238E27FC236}">
                <a16:creationId xmlns:a16="http://schemas.microsoft.com/office/drawing/2014/main" id="{53FA732E-9B6F-4D06-A1E1-8722FEB15F31}"/>
              </a:ext>
            </a:extLst>
          </p:cNvPr>
          <p:cNvSpPr>
            <a:spLocks noGrp="1"/>
          </p:cNvSpPr>
          <p:nvPr>
            <p:ph type="sldNum" sz="quarter" idx="12"/>
          </p:nvPr>
        </p:nvSpPr>
        <p:spPr/>
        <p:txBody>
          <a:bodyPr/>
          <a:lstStyle/>
          <a:p>
            <a:fld id="{89BE9C9C-841A-41E9-8B8B-362D69E8D8A4}" type="slidenum">
              <a:rPr lang="en-US" smtClean="0"/>
              <a:t>11</a:t>
            </a:fld>
            <a:endParaRPr lang="en-US"/>
          </a:p>
        </p:txBody>
      </p:sp>
    </p:spTree>
    <p:extLst>
      <p:ext uri="{BB962C8B-B14F-4D97-AF65-F5344CB8AC3E}">
        <p14:creationId xmlns:p14="http://schemas.microsoft.com/office/powerpoint/2010/main" val="2132569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C05CBD-FA86-4A6D-9592-D06107CACE74}"/>
              </a:ext>
            </a:extLst>
          </p:cNvPr>
          <p:cNvPicPr>
            <a:picLocks noChangeAspect="1"/>
          </p:cNvPicPr>
          <p:nvPr/>
        </p:nvPicPr>
        <p:blipFill>
          <a:blip r:embed="rId2"/>
          <a:stretch>
            <a:fillRect/>
          </a:stretch>
        </p:blipFill>
        <p:spPr>
          <a:xfrm>
            <a:off x="2125" y="0"/>
            <a:ext cx="5444050" cy="6858000"/>
          </a:xfrm>
          <a:prstGeom prst="rect">
            <a:avLst/>
          </a:prstGeom>
        </p:spPr>
      </p:pic>
      <p:sp>
        <p:nvSpPr>
          <p:cNvPr id="6" name="Oval 5">
            <a:extLst>
              <a:ext uri="{FF2B5EF4-FFF2-40B4-BE49-F238E27FC236}">
                <a16:creationId xmlns:a16="http://schemas.microsoft.com/office/drawing/2014/main" id="{45298543-046D-4280-9DF3-C7F0077BF7FF}"/>
              </a:ext>
            </a:extLst>
          </p:cNvPr>
          <p:cNvSpPr/>
          <p:nvPr/>
        </p:nvSpPr>
        <p:spPr>
          <a:xfrm>
            <a:off x="76200" y="5067300"/>
            <a:ext cx="2105025" cy="60960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Arrow Connector 7">
            <a:extLst>
              <a:ext uri="{FF2B5EF4-FFF2-40B4-BE49-F238E27FC236}">
                <a16:creationId xmlns:a16="http://schemas.microsoft.com/office/drawing/2014/main" id="{728A1A44-4168-4AC5-9033-3319930F25F6}"/>
              </a:ext>
            </a:extLst>
          </p:cNvPr>
          <p:cNvCxnSpPr>
            <a:cxnSpLocks/>
            <a:stCxn id="6" idx="6"/>
          </p:cNvCxnSpPr>
          <p:nvPr/>
        </p:nvCxnSpPr>
        <p:spPr>
          <a:xfrm>
            <a:off x="2181225" y="5372101"/>
            <a:ext cx="319087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522948E-4F0F-43F2-918E-2B22CA2C9DD1}"/>
              </a:ext>
            </a:extLst>
          </p:cNvPr>
          <p:cNvSpPr txBox="1"/>
          <p:nvPr/>
        </p:nvSpPr>
        <p:spPr>
          <a:xfrm>
            <a:off x="5676900" y="266700"/>
            <a:ext cx="6219825" cy="923330"/>
          </a:xfrm>
          <a:prstGeom prst="rect">
            <a:avLst/>
          </a:prstGeom>
          <a:noFill/>
        </p:spPr>
        <p:txBody>
          <a:bodyPr wrap="square" rtlCol="0">
            <a:spAutoFit/>
          </a:bodyPr>
          <a:lstStyle/>
          <a:p>
            <a:r>
              <a:rPr lang="en-US" dirty="0"/>
              <a:t>SSURGO downloads generated for an AOI in Web Soil Survey will have a different folder-naming convention as well as a different shapefile-naming convention.</a:t>
            </a:r>
          </a:p>
        </p:txBody>
      </p:sp>
      <p:pic>
        <p:nvPicPr>
          <p:cNvPr id="14" name="Picture 13">
            <a:extLst>
              <a:ext uri="{FF2B5EF4-FFF2-40B4-BE49-F238E27FC236}">
                <a16:creationId xmlns:a16="http://schemas.microsoft.com/office/drawing/2014/main" id="{D7D4DE12-46DF-4963-A0F0-4C69386EEEB8}"/>
              </a:ext>
            </a:extLst>
          </p:cNvPr>
          <p:cNvPicPr>
            <a:picLocks noChangeAspect="1"/>
          </p:cNvPicPr>
          <p:nvPr/>
        </p:nvPicPr>
        <p:blipFill>
          <a:blip r:embed="rId3"/>
          <a:stretch>
            <a:fillRect/>
          </a:stretch>
        </p:blipFill>
        <p:spPr>
          <a:xfrm>
            <a:off x="5446174" y="1190030"/>
            <a:ext cx="6743701" cy="1557254"/>
          </a:xfrm>
          <a:prstGeom prst="rect">
            <a:avLst/>
          </a:prstGeom>
        </p:spPr>
      </p:pic>
      <p:pic>
        <p:nvPicPr>
          <p:cNvPr id="17" name="Picture 16">
            <a:extLst>
              <a:ext uri="{FF2B5EF4-FFF2-40B4-BE49-F238E27FC236}">
                <a16:creationId xmlns:a16="http://schemas.microsoft.com/office/drawing/2014/main" id="{EA416A4A-58F7-4818-9C57-B93CAB26502B}"/>
              </a:ext>
            </a:extLst>
          </p:cNvPr>
          <p:cNvPicPr>
            <a:picLocks noChangeAspect="1"/>
          </p:cNvPicPr>
          <p:nvPr/>
        </p:nvPicPr>
        <p:blipFill>
          <a:blip r:embed="rId4"/>
          <a:stretch>
            <a:fillRect/>
          </a:stretch>
        </p:blipFill>
        <p:spPr>
          <a:xfrm>
            <a:off x="5446174" y="3615847"/>
            <a:ext cx="6743700" cy="2382070"/>
          </a:xfrm>
          <a:prstGeom prst="rect">
            <a:avLst/>
          </a:prstGeom>
        </p:spPr>
      </p:pic>
      <p:sp>
        <p:nvSpPr>
          <p:cNvPr id="18" name="TextBox 17">
            <a:extLst>
              <a:ext uri="{FF2B5EF4-FFF2-40B4-BE49-F238E27FC236}">
                <a16:creationId xmlns:a16="http://schemas.microsoft.com/office/drawing/2014/main" id="{9D5E5E11-E454-4D97-8A02-100EC5F31D69}"/>
              </a:ext>
            </a:extLst>
          </p:cNvPr>
          <p:cNvSpPr txBox="1"/>
          <p:nvPr/>
        </p:nvSpPr>
        <p:spPr>
          <a:xfrm>
            <a:off x="5446174" y="2828925"/>
            <a:ext cx="6745826" cy="646331"/>
          </a:xfrm>
          <a:prstGeom prst="rect">
            <a:avLst/>
          </a:prstGeom>
          <a:noFill/>
        </p:spPr>
        <p:txBody>
          <a:bodyPr wrap="square" rtlCol="0">
            <a:spAutoFit/>
          </a:bodyPr>
          <a:lstStyle/>
          <a:p>
            <a:r>
              <a:rPr lang="en-US" dirty="0"/>
              <a:t>The WSS-AOI downloads do not incorporate &lt;</a:t>
            </a:r>
            <a:r>
              <a:rPr lang="en-US" i="1" dirty="0"/>
              <a:t>areasymbol</a:t>
            </a:r>
            <a:r>
              <a:rPr lang="en-US" dirty="0"/>
              <a:t>&gt; in the folder names. All folder names have a prefix of ‘</a:t>
            </a:r>
            <a:r>
              <a:rPr lang="en-US" dirty="0" err="1"/>
              <a:t>wss_aoi</a:t>
            </a:r>
            <a:r>
              <a:rPr lang="en-US" dirty="0"/>
              <a:t>_’.</a:t>
            </a:r>
          </a:p>
        </p:txBody>
      </p:sp>
      <p:sp>
        <p:nvSpPr>
          <p:cNvPr id="19" name="TextBox 18">
            <a:extLst>
              <a:ext uri="{FF2B5EF4-FFF2-40B4-BE49-F238E27FC236}">
                <a16:creationId xmlns:a16="http://schemas.microsoft.com/office/drawing/2014/main" id="{BBA8F976-BA24-40D9-A17A-D678886CF550}"/>
              </a:ext>
            </a:extLst>
          </p:cNvPr>
          <p:cNvSpPr txBox="1"/>
          <p:nvPr/>
        </p:nvSpPr>
        <p:spPr>
          <a:xfrm>
            <a:off x="5446174" y="6115050"/>
            <a:ext cx="6745826" cy="646331"/>
          </a:xfrm>
          <a:prstGeom prst="rect">
            <a:avLst/>
          </a:prstGeom>
          <a:noFill/>
        </p:spPr>
        <p:txBody>
          <a:bodyPr wrap="square" rtlCol="0">
            <a:spAutoFit/>
          </a:bodyPr>
          <a:lstStyle/>
          <a:p>
            <a:r>
              <a:rPr lang="en-US" dirty="0"/>
              <a:t>The spatial folder and tabular folder contain the standard SSURGO tabular and spatial folders. The next slide show shapefile names.</a:t>
            </a:r>
          </a:p>
        </p:txBody>
      </p:sp>
      <p:sp>
        <p:nvSpPr>
          <p:cNvPr id="4" name="Slide Number Placeholder 3">
            <a:extLst>
              <a:ext uri="{FF2B5EF4-FFF2-40B4-BE49-F238E27FC236}">
                <a16:creationId xmlns:a16="http://schemas.microsoft.com/office/drawing/2014/main" id="{146CEFEF-1D96-4E5E-AA2B-C19237184E01}"/>
              </a:ext>
            </a:extLst>
          </p:cNvPr>
          <p:cNvSpPr>
            <a:spLocks noGrp="1"/>
          </p:cNvSpPr>
          <p:nvPr>
            <p:ph type="sldNum" sz="quarter" idx="12"/>
          </p:nvPr>
        </p:nvSpPr>
        <p:spPr/>
        <p:txBody>
          <a:bodyPr/>
          <a:lstStyle/>
          <a:p>
            <a:fld id="{89BE9C9C-841A-41E9-8B8B-362D69E8D8A4}" type="slidenum">
              <a:rPr lang="en-US" smtClean="0"/>
              <a:t>12</a:t>
            </a:fld>
            <a:endParaRPr lang="en-US"/>
          </a:p>
        </p:txBody>
      </p:sp>
    </p:spTree>
    <p:extLst>
      <p:ext uri="{BB962C8B-B14F-4D97-AF65-F5344CB8AC3E}">
        <p14:creationId xmlns:p14="http://schemas.microsoft.com/office/powerpoint/2010/main" val="3228729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19F5B8F-DD12-4585-B87A-A054D1DAE74B}"/>
              </a:ext>
            </a:extLst>
          </p:cNvPr>
          <p:cNvSpPr>
            <a:spLocks noGrp="1"/>
          </p:cNvSpPr>
          <p:nvPr>
            <p:ph type="sldNum" sz="quarter" idx="12"/>
          </p:nvPr>
        </p:nvSpPr>
        <p:spPr/>
        <p:txBody>
          <a:bodyPr/>
          <a:lstStyle/>
          <a:p>
            <a:fld id="{89BE9C9C-841A-41E9-8B8B-362D69E8D8A4}" type="slidenum">
              <a:rPr lang="en-US" smtClean="0"/>
              <a:t>13</a:t>
            </a:fld>
            <a:endParaRPr lang="en-US"/>
          </a:p>
        </p:txBody>
      </p:sp>
    </p:spTree>
    <p:extLst>
      <p:ext uri="{BB962C8B-B14F-4D97-AF65-F5344CB8AC3E}">
        <p14:creationId xmlns:p14="http://schemas.microsoft.com/office/powerpoint/2010/main" val="2202808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D82F1B1-2F4B-48D0-A406-C7E6C3FBF862}"/>
              </a:ext>
            </a:extLst>
          </p:cNvPr>
          <p:cNvSpPr/>
          <p:nvPr/>
        </p:nvSpPr>
        <p:spPr>
          <a:xfrm>
            <a:off x="571500" y="2144108"/>
            <a:ext cx="11049000" cy="20285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D20F221-FDA8-45E5-BDD5-EA6F89B23405}"/>
              </a:ext>
            </a:extLst>
          </p:cNvPr>
          <p:cNvSpPr/>
          <p:nvPr/>
        </p:nvSpPr>
        <p:spPr>
          <a:xfrm>
            <a:off x="576760" y="4277710"/>
            <a:ext cx="11049000" cy="2404457"/>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21104D6-5E6D-4C5B-B01C-C253071B2780}"/>
              </a:ext>
            </a:extLst>
          </p:cNvPr>
          <p:cNvSpPr txBox="1"/>
          <p:nvPr/>
        </p:nvSpPr>
        <p:spPr>
          <a:xfrm>
            <a:off x="571500" y="695317"/>
            <a:ext cx="10582275" cy="6420347"/>
          </a:xfrm>
          <a:prstGeom prst="rect">
            <a:avLst/>
          </a:prstGeom>
          <a:noFill/>
        </p:spPr>
        <p:txBody>
          <a:bodyPr wrap="square" rtlCol="0">
            <a:spAutoFit/>
          </a:bodyPr>
          <a:lstStyle/>
          <a:p>
            <a:r>
              <a:rPr lang="en-US" dirty="0"/>
              <a:t>There are several different soils data packages that are currently being created for distribution by our NASIS systems. In this PI there are only two of these that the </a:t>
            </a:r>
            <a:r>
              <a:rPr lang="en-US" b="1" dirty="0"/>
              <a:t>SSURGO Data Loader </a:t>
            </a:r>
            <a:r>
              <a:rPr lang="en-US" dirty="0"/>
              <a:t>might be expected to handle when importing data into a SSURGO-SQLite database. Some of these soil data packages will display differences in the folder and or shapefile naming convention.</a:t>
            </a:r>
          </a:p>
          <a:p>
            <a:endParaRPr lang="en-US" dirty="0"/>
          </a:p>
          <a:p>
            <a:pPr marL="342900" indent="-342900">
              <a:lnSpc>
                <a:spcPct val="150000"/>
              </a:lnSpc>
              <a:buAutoNum type="arabicPeriod"/>
            </a:pPr>
            <a:r>
              <a:rPr lang="en-US" dirty="0"/>
              <a:t>The </a:t>
            </a:r>
            <a:r>
              <a:rPr lang="en-US" b="1" dirty="0"/>
              <a:t>standard SSURGO downloads </a:t>
            </a:r>
            <a:r>
              <a:rPr lang="en-US" dirty="0"/>
              <a:t>available from the ‘Download Soils Data’ tab on Web Soil Survey</a:t>
            </a:r>
          </a:p>
          <a:p>
            <a:pPr lvl="1">
              <a:lnSpc>
                <a:spcPct val="150000"/>
              </a:lnSpc>
            </a:pPr>
            <a:r>
              <a:rPr lang="en-US" dirty="0">
                <a:hlinkClick r:id="rId2"/>
              </a:rPr>
              <a:t>https://websoilsurvey.sc.egov.usda.gov/DSD/Download/Cache/SSA/wss_SSA_AK600_[2021-09-08].zip</a:t>
            </a:r>
            <a:endParaRPr lang="en-US" dirty="0"/>
          </a:p>
          <a:p>
            <a:pPr marL="342900" indent="-342900">
              <a:lnSpc>
                <a:spcPct val="150000"/>
              </a:lnSpc>
              <a:buAutoNum type="arabicPeriod"/>
            </a:pPr>
            <a:r>
              <a:rPr lang="en-US" dirty="0"/>
              <a:t>The </a:t>
            </a:r>
            <a:r>
              <a:rPr lang="en-US" b="1" dirty="0"/>
              <a:t>SSURGO downloads created using batch downloading tools</a:t>
            </a:r>
            <a:r>
              <a:rPr lang="en-US" dirty="0"/>
              <a:t>. These tools maintain an</a:t>
            </a:r>
            <a:r>
              <a:rPr lang="en-US" b="1" dirty="0"/>
              <a:t> </a:t>
            </a:r>
            <a:r>
              <a:rPr lang="en-US" dirty="0"/>
              <a:t>older folder-naming convention of ‘</a:t>
            </a:r>
            <a:r>
              <a:rPr lang="en-US" i="1" dirty="0"/>
              <a:t>soil_&lt;areasymbol&gt;’ </a:t>
            </a:r>
            <a:r>
              <a:rPr lang="en-US" dirty="0"/>
              <a:t>instead of the current &lt;</a:t>
            </a:r>
            <a:r>
              <a:rPr lang="en-US" i="1" dirty="0"/>
              <a:t>areasymbol</a:t>
            </a:r>
            <a:r>
              <a:rPr lang="en-US" dirty="0"/>
              <a:t>&gt;. Example: ‘</a:t>
            </a:r>
            <a:r>
              <a:rPr lang="en-US" i="1" dirty="0"/>
              <a:t>soil_ne109</a:t>
            </a:r>
            <a:r>
              <a:rPr lang="en-US" dirty="0"/>
              <a:t>’ vs. ‘</a:t>
            </a:r>
            <a:r>
              <a:rPr lang="en-US" i="1" dirty="0"/>
              <a:t>NE109</a:t>
            </a:r>
            <a:r>
              <a:rPr lang="en-US" dirty="0"/>
              <a:t>’. The only difference from the standard SSURGO download is the parent folder name.</a:t>
            </a:r>
          </a:p>
          <a:p>
            <a:pPr marL="342900" indent="-342900">
              <a:lnSpc>
                <a:spcPct val="150000"/>
              </a:lnSpc>
              <a:buAutoNum type="arabicPeriod"/>
            </a:pPr>
            <a:r>
              <a:rPr lang="en-US" b="1" dirty="0"/>
              <a:t>Web Soil Survey AOI downloads </a:t>
            </a:r>
            <a:r>
              <a:rPr lang="en-US" dirty="0"/>
              <a:t>are generated by users for smaller areas of interest. Both the folder naming convention and shapefile naming convention for those downloads are a little different. This method is not part of the current MVP but could conceivably  be added in the future.</a:t>
            </a:r>
          </a:p>
          <a:p>
            <a:pPr marL="342900" indent="-342900">
              <a:lnSpc>
                <a:spcPct val="150000"/>
              </a:lnSpc>
              <a:buFontTx/>
              <a:buAutoNum type="arabicPeriod"/>
            </a:pPr>
            <a:r>
              <a:rPr lang="en-US" b="1" dirty="0"/>
              <a:t>NASIS-SSURGO exports </a:t>
            </a:r>
            <a:r>
              <a:rPr lang="en-US" dirty="0"/>
              <a:t>are tabular-only and are for internal users only. This method is not part of the MVP.</a:t>
            </a:r>
          </a:p>
          <a:p>
            <a:pPr marL="342900" indent="-342900">
              <a:lnSpc>
                <a:spcPct val="150000"/>
              </a:lnSpc>
              <a:buFontTx/>
              <a:buAutoNum type="arabicPeriod"/>
            </a:pPr>
            <a:r>
              <a:rPr lang="en-US" b="1" dirty="0"/>
              <a:t>Staging Server exports, </a:t>
            </a:r>
            <a:r>
              <a:rPr lang="en-US" dirty="0"/>
              <a:t>for internal users only.</a:t>
            </a:r>
            <a:r>
              <a:rPr lang="en-US" b="1" dirty="0"/>
              <a:t> </a:t>
            </a:r>
            <a:r>
              <a:rPr lang="en-US" dirty="0"/>
              <a:t>These SSURGO datasets are similar to the NASIS-SSURGO exports but can include tabular, spatial or both. No spatial or tabular folders are included.</a:t>
            </a:r>
          </a:p>
          <a:p>
            <a:pPr marL="342900" indent="-342900">
              <a:lnSpc>
                <a:spcPct val="150000"/>
              </a:lnSpc>
              <a:buAutoNum type="arabicPeriod"/>
            </a:pPr>
            <a:endParaRPr lang="en-US" dirty="0"/>
          </a:p>
        </p:txBody>
      </p:sp>
      <p:sp>
        <p:nvSpPr>
          <p:cNvPr id="4" name="Slide Number Placeholder 3">
            <a:extLst>
              <a:ext uri="{FF2B5EF4-FFF2-40B4-BE49-F238E27FC236}">
                <a16:creationId xmlns:a16="http://schemas.microsoft.com/office/drawing/2014/main" id="{9E0DFF33-81A2-4BEF-9AAA-86CA0868879A}"/>
              </a:ext>
            </a:extLst>
          </p:cNvPr>
          <p:cNvSpPr>
            <a:spLocks noGrp="1"/>
          </p:cNvSpPr>
          <p:nvPr>
            <p:ph type="sldNum" sz="quarter" idx="12"/>
          </p:nvPr>
        </p:nvSpPr>
        <p:spPr/>
        <p:txBody>
          <a:bodyPr/>
          <a:lstStyle/>
          <a:p>
            <a:fld id="{89BE9C9C-841A-41E9-8B8B-362D69E8D8A4}" type="slidenum">
              <a:rPr lang="en-US" smtClean="0"/>
              <a:t>2</a:t>
            </a:fld>
            <a:endParaRPr lang="en-US" dirty="0"/>
          </a:p>
        </p:txBody>
      </p:sp>
    </p:spTree>
    <p:extLst>
      <p:ext uri="{BB962C8B-B14F-4D97-AF65-F5344CB8AC3E}">
        <p14:creationId xmlns:p14="http://schemas.microsoft.com/office/powerpoint/2010/main" val="701302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2FFCFD-32AB-4FC6-8DF0-14561238F061}"/>
              </a:ext>
            </a:extLst>
          </p:cNvPr>
          <p:cNvSpPr txBox="1"/>
          <p:nvPr/>
        </p:nvSpPr>
        <p:spPr>
          <a:xfrm>
            <a:off x="93125" y="180975"/>
            <a:ext cx="2687652" cy="5632311"/>
          </a:xfrm>
          <a:prstGeom prst="rect">
            <a:avLst/>
          </a:prstGeom>
          <a:noFill/>
        </p:spPr>
        <p:txBody>
          <a:bodyPr wrap="square" rtlCol="0">
            <a:spAutoFit/>
          </a:bodyPr>
          <a:lstStyle/>
          <a:p>
            <a:r>
              <a:rPr lang="en-US" dirty="0"/>
              <a:t>The tradition method for downloading SSURGO data one-at-a-time from the Web Soil Survey on the Download Soils Data tab. </a:t>
            </a:r>
          </a:p>
          <a:p>
            <a:endParaRPr lang="en-US" dirty="0"/>
          </a:p>
          <a:p>
            <a:r>
              <a:rPr lang="en-US" dirty="0"/>
              <a:t>Zipped SSURGO datasets can be downloaded one-at-a-time from the imbedded links on this page (lower right corner of screenshot).</a:t>
            </a:r>
          </a:p>
          <a:p>
            <a:endParaRPr lang="en-US" dirty="0"/>
          </a:p>
          <a:p>
            <a:r>
              <a:rPr lang="en-US" dirty="0"/>
              <a:t>Customers do not have any kind of direct access to the folder containing these data, and there is no batch downloading option available on Web Soil Survey. </a:t>
            </a:r>
          </a:p>
        </p:txBody>
      </p:sp>
      <p:pic>
        <p:nvPicPr>
          <p:cNvPr id="6" name="Picture 5">
            <a:extLst>
              <a:ext uri="{FF2B5EF4-FFF2-40B4-BE49-F238E27FC236}">
                <a16:creationId xmlns:a16="http://schemas.microsoft.com/office/drawing/2014/main" id="{3E02A724-7F04-4832-B9E7-AF4E0C788E44}"/>
              </a:ext>
            </a:extLst>
          </p:cNvPr>
          <p:cNvPicPr>
            <a:picLocks noChangeAspect="1"/>
          </p:cNvPicPr>
          <p:nvPr/>
        </p:nvPicPr>
        <p:blipFill>
          <a:blip r:embed="rId2"/>
          <a:stretch>
            <a:fillRect/>
          </a:stretch>
        </p:blipFill>
        <p:spPr>
          <a:xfrm>
            <a:off x="2780776" y="0"/>
            <a:ext cx="9411224" cy="6858000"/>
          </a:xfrm>
          <a:prstGeom prst="rect">
            <a:avLst/>
          </a:prstGeom>
        </p:spPr>
      </p:pic>
      <p:sp>
        <p:nvSpPr>
          <p:cNvPr id="3" name="Slide Number Placeholder 2">
            <a:extLst>
              <a:ext uri="{FF2B5EF4-FFF2-40B4-BE49-F238E27FC236}">
                <a16:creationId xmlns:a16="http://schemas.microsoft.com/office/drawing/2014/main" id="{F265F71A-EE19-44FE-889C-4DE92C96E070}"/>
              </a:ext>
            </a:extLst>
          </p:cNvPr>
          <p:cNvSpPr>
            <a:spLocks noGrp="1"/>
          </p:cNvSpPr>
          <p:nvPr>
            <p:ph type="sldNum" sz="quarter" idx="12"/>
          </p:nvPr>
        </p:nvSpPr>
        <p:spPr/>
        <p:txBody>
          <a:bodyPr/>
          <a:lstStyle/>
          <a:p>
            <a:fld id="{89BE9C9C-841A-41E9-8B8B-362D69E8D8A4}" type="slidenum">
              <a:rPr lang="en-US" smtClean="0"/>
              <a:t>3</a:t>
            </a:fld>
            <a:endParaRPr lang="en-US"/>
          </a:p>
        </p:txBody>
      </p:sp>
    </p:spTree>
    <p:extLst>
      <p:ext uri="{BB962C8B-B14F-4D97-AF65-F5344CB8AC3E}">
        <p14:creationId xmlns:p14="http://schemas.microsoft.com/office/powerpoint/2010/main" val="3505234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0255B5-A797-4BD7-B681-AE5FB0B3F83E}"/>
              </a:ext>
            </a:extLst>
          </p:cNvPr>
          <p:cNvPicPr>
            <a:picLocks noChangeAspect="1"/>
          </p:cNvPicPr>
          <p:nvPr/>
        </p:nvPicPr>
        <p:blipFill>
          <a:blip r:embed="rId2"/>
          <a:stretch>
            <a:fillRect/>
          </a:stretch>
        </p:blipFill>
        <p:spPr>
          <a:xfrm>
            <a:off x="5958321" y="3121794"/>
            <a:ext cx="5905500" cy="3641986"/>
          </a:xfrm>
          <a:prstGeom prst="rect">
            <a:avLst/>
          </a:prstGeom>
        </p:spPr>
      </p:pic>
      <p:sp>
        <p:nvSpPr>
          <p:cNvPr id="4" name="TextBox 3">
            <a:extLst>
              <a:ext uri="{FF2B5EF4-FFF2-40B4-BE49-F238E27FC236}">
                <a16:creationId xmlns:a16="http://schemas.microsoft.com/office/drawing/2014/main" id="{E6571DE8-9C5B-4BFA-94DE-C78622668BD2}"/>
              </a:ext>
            </a:extLst>
          </p:cNvPr>
          <p:cNvSpPr txBox="1"/>
          <p:nvPr/>
        </p:nvSpPr>
        <p:spPr>
          <a:xfrm>
            <a:off x="333375" y="123825"/>
            <a:ext cx="5200650" cy="6740307"/>
          </a:xfrm>
          <a:prstGeom prst="rect">
            <a:avLst/>
          </a:prstGeom>
          <a:noFill/>
        </p:spPr>
        <p:txBody>
          <a:bodyPr wrap="square" rtlCol="0">
            <a:spAutoFit/>
          </a:bodyPr>
          <a:lstStyle/>
          <a:p>
            <a:r>
              <a:rPr lang="en-US" dirty="0"/>
              <a:t>Users </a:t>
            </a:r>
            <a:r>
              <a:rPr lang="en-US" b="1" dirty="0"/>
              <a:t>downloading SSURGO directly from the Web Soil Survey’s Download Soils Data </a:t>
            </a:r>
            <a:r>
              <a:rPr lang="en-US" dirty="0"/>
              <a:t>tab will see the folder-naming convention shown below to the right. The contents of both datasets are the same (spatial and tabular subfolders), only the folder name is different.</a:t>
            </a:r>
          </a:p>
          <a:p>
            <a:endParaRPr lang="en-US" dirty="0"/>
          </a:p>
          <a:p>
            <a:r>
              <a:rPr lang="en-US" dirty="0"/>
              <a:t>We have no way to guarantee which ‘version’ of these SSURGO downloads that folks will have.</a:t>
            </a:r>
          </a:p>
          <a:p>
            <a:endParaRPr lang="en-US" dirty="0"/>
          </a:p>
          <a:p>
            <a:r>
              <a:rPr lang="en-US" dirty="0"/>
              <a:t>To the right is a folder containing SSURGO downloads </a:t>
            </a:r>
            <a:r>
              <a:rPr lang="en-US" b="1" dirty="0"/>
              <a:t>using the SSURGO Download tools</a:t>
            </a:r>
            <a:r>
              <a:rPr lang="en-US" dirty="0"/>
              <a:t>. Please note that the dataset folder names are lowercase and begin with ‘soil_’. These tools are used primarily by state GIS specialists or others who need to download large amounts of soils data. </a:t>
            </a:r>
          </a:p>
          <a:p>
            <a:endParaRPr lang="en-US" dirty="0"/>
          </a:p>
          <a:p>
            <a:r>
              <a:rPr lang="en-US" dirty="0"/>
              <a:t>At some point (2015?), the application that generates the SSURGO downloads  was slightly altered. The folder names contained in the downloads dropped the ‘soil_’ prefix and became just areasymbol (uppercase). This changed caused problems for existing tools to automate the download and import process.</a:t>
            </a:r>
          </a:p>
        </p:txBody>
      </p:sp>
      <p:pic>
        <p:nvPicPr>
          <p:cNvPr id="6" name="Picture 5">
            <a:extLst>
              <a:ext uri="{FF2B5EF4-FFF2-40B4-BE49-F238E27FC236}">
                <a16:creationId xmlns:a16="http://schemas.microsoft.com/office/drawing/2014/main" id="{32CD3669-FC0E-4C2D-92DE-D79C0BD07391}"/>
              </a:ext>
            </a:extLst>
          </p:cNvPr>
          <p:cNvPicPr>
            <a:picLocks noChangeAspect="1"/>
          </p:cNvPicPr>
          <p:nvPr/>
        </p:nvPicPr>
        <p:blipFill>
          <a:blip r:embed="rId3"/>
          <a:stretch>
            <a:fillRect/>
          </a:stretch>
        </p:blipFill>
        <p:spPr>
          <a:xfrm>
            <a:off x="5953125" y="103043"/>
            <a:ext cx="5905500" cy="2955901"/>
          </a:xfrm>
          <a:prstGeom prst="rect">
            <a:avLst/>
          </a:prstGeom>
        </p:spPr>
      </p:pic>
      <p:sp>
        <p:nvSpPr>
          <p:cNvPr id="2" name="Arrow: Right 1">
            <a:extLst>
              <a:ext uri="{FF2B5EF4-FFF2-40B4-BE49-F238E27FC236}">
                <a16:creationId xmlns:a16="http://schemas.microsoft.com/office/drawing/2014/main" id="{99C7F45B-9B83-4E20-96B3-6FBD94E057DC}"/>
              </a:ext>
            </a:extLst>
          </p:cNvPr>
          <p:cNvSpPr/>
          <p:nvPr/>
        </p:nvSpPr>
        <p:spPr>
          <a:xfrm>
            <a:off x="5309755" y="862445"/>
            <a:ext cx="540327" cy="31172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C9850672-013C-4BD2-8EBD-F6B124224A6E}"/>
              </a:ext>
            </a:extLst>
          </p:cNvPr>
          <p:cNvSpPr/>
          <p:nvPr/>
        </p:nvSpPr>
        <p:spPr>
          <a:xfrm>
            <a:off x="5327072" y="4443840"/>
            <a:ext cx="540327" cy="31172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16FAF701-1A29-4E82-B2FD-93ADF7498A0C}"/>
              </a:ext>
            </a:extLst>
          </p:cNvPr>
          <p:cNvSpPr>
            <a:spLocks noGrp="1"/>
          </p:cNvSpPr>
          <p:nvPr>
            <p:ph type="sldNum" sz="quarter" idx="12"/>
          </p:nvPr>
        </p:nvSpPr>
        <p:spPr/>
        <p:txBody>
          <a:bodyPr/>
          <a:lstStyle/>
          <a:p>
            <a:fld id="{89BE9C9C-841A-41E9-8B8B-362D69E8D8A4}" type="slidenum">
              <a:rPr lang="en-US" smtClean="0"/>
              <a:t>4</a:t>
            </a:fld>
            <a:endParaRPr lang="en-US"/>
          </a:p>
        </p:txBody>
      </p:sp>
    </p:spTree>
    <p:extLst>
      <p:ext uri="{BB962C8B-B14F-4D97-AF65-F5344CB8AC3E}">
        <p14:creationId xmlns:p14="http://schemas.microsoft.com/office/powerpoint/2010/main" val="2544282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571DE8-9C5B-4BFA-94DE-C78622668BD2}"/>
              </a:ext>
            </a:extLst>
          </p:cNvPr>
          <p:cNvSpPr txBox="1"/>
          <p:nvPr/>
        </p:nvSpPr>
        <p:spPr>
          <a:xfrm>
            <a:off x="157655" y="617812"/>
            <a:ext cx="2648607" cy="2308324"/>
          </a:xfrm>
          <a:prstGeom prst="rect">
            <a:avLst/>
          </a:prstGeom>
          <a:noFill/>
        </p:spPr>
        <p:txBody>
          <a:bodyPr wrap="square" rtlCol="0">
            <a:spAutoFit/>
          </a:bodyPr>
          <a:lstStyle/>
          <a:p>
            <a:r>
              <a:rPr lang="en-US" dirty="0"/>
              <a:t>The standard SSURGO dataset consists of:</a:t>
            </a:r>
          </a:p>
          <a:p>
            <a:pPr marL="285750" indent="-285750">
              <a:buFont typeface="Arial" panose="020B0604020202020204" pitchFamily="34" charset="0"/>
              <a:buChar char="•"/>
            </a:pPr>
            <a:r>
              <a:rPr lang="en-US" dirty="0"/>
              <a:t>spatial folder</a:t>
            </a:r>
          </a:p>
          <a:p>
            <a:pPr marL="285750" indent="-285750">
              <a:buFont typeface="Arial" panose="020B0604020202020204" pitchFamily="34" charset="0"/>
              <a:buChar char="•"/>
            </a:pPr>
            <a:r>
              <a:rPr lang="en-US" dirty="0"/>
              <a:t>tabular folder</a:t>
            </a:r>
          </a:p>
          <a:p>
            <a:pPr marL="285750" indent="-285750">
              <a:buFont typeface="Arial" panose="020B0604020202020204" pitchFamily="34" charset="0"/>
              <a:buChar char="•"/>
            </a:pPr>
            <a:r>
              <a:rPr lang="en-US" dirty="0"/>
              <a:t>readme.txt file</a:t>
            </a:r>
          </a:p>
          <a:p>
            <a:pPr marL="285750" indent="-285750">
              <a:buFont typeface="Arial" panose="020B0604020202020204" pitchFamily="34" charset="0"/>
              <a:buChar char="•"/>
            </a:pPr>
            <a:r>
              <a:rPr lang="en-US" dirty="0"/>
              <a:t>FGDC metadata (txt)</a:t>
            </a:r>
          </a:p>
          <a:p>
            <a:pPr marL="285750" indent="-285750">
              <a:buFont typeface="Arial" panose="020B0604020202020204" pitchFamily="34" charset="0"/>
              <a:buChar char="•"/>
            </a:pPr>
            <a:r>
              <a:rPr lang="en-US" dirty="0"/>
              <a:t>FGDC metadata (xml)</a:t>
            </a:r>
          </a:p>
          <a:p>
            <a:endParaRPr lang="en-US" dirty="0"/>
          </a:p>
        </p:txBody>
      </p:sp>
      <p:sp>
        <p:nvSpPr>
          <p:cNvPr id="8" name="Slide Number Placeholder 7">
            <a:extLst>
              <a:ext uri="{FF2B5EF4-FFF2-40B4-BE49-F238E27FC236}">
                <a16:creationId xmlns:a16="http://schemas.microsoft.com/office/drawing/2014/main" id="{16FAF701-1A29-4E82-B2FD-93ADF7498A0C}"/>
              </a:ext>
            </a:extLst>
          </p:cNvPr>
          <p:cNvSpPr>
            <a:spLocks noGrp="1"/>
          </p:cNvSpPr>
          <p:nvPr>
            <p:ph type="sldNum" sz="quarter" idx="12"/>
          </p:nvPr>
        </p:nvSpPr>
        <p:spPr/>
        <p:txBody>
          <a:bodyPr/>
          <a:lstStyle/>
          <a:p>
            <a:fld id="{89BE9C9C-841A-41E9-8B8B-362D69E8D8A4}" type="slidenum">
              <a:rPr lang="en-US" smtClean="0"/>
              <a:t>5</a:t>
            </a:fld>
            <a:endParaRPr lang="en-US"/>
          </a:p>
        </p:txBody>
      </p:sp>
      <p:pic>
        <p:nvPicPr>
          <p:cNvPr id="9" name="Picture 8">
            <a:extLst>
              <a:ext uri="{FF2B5EF4-FFF2-40B4-BE49-F238E27FC236}">
                <a16:creationId xmlns:a16="http://schemas.microsoft.com/office/drawing/2014/main" id="{DEB41957-12D3-46E6-94F7-121A65638729}"/>
              </a:ext>
            </a:extLst>
          </p:cNvPr>
          <p:cNvPicPr>
            <a:picLocks noChangeAspect="1"/>
          </p:cNvPicPr>
          <p:nvPr/>
        </p:nvPicPr>
        <p:blipFill>
          <a:blip r:embed="rId2"/>
          <a:stretch>
            <a:fillRect/>
          </a:stretch>
        </p:blipFill>
        <p:spPr>
          <a:xfrm>
            <a:off x="2923188" y="584203"/>
            <a:ext cx="9267825" cy="2552700"/>
          </a:xfrm>
          <a:prstGeom prst="rect">
            <a:avLst/>
          </a:prstGeom>
        </p:spPr>
      </p:pic>
      <p:pic>
        <p:nvPicPr>
          <p:cNvPr id="11" name="Picture 10">
            <a:extLst>
              <a:ext uri="{FF2B5EF4-FFF2-40B4-BE49-F238E27FC236}">
                <a16:creationId xmlns:a16="http://schemas.microsoft.com/office/drawing/2014/main" id="{665A95A4-BCF8-4E20-9B8C-19657303C6AC}"/>
              </a:ext>
            </a:extLst>
          </p:cNvPr>
          <p:cNvPicPr>
            <a:picLocks noChangeAspect="1"/>
          </p:cNvPicPr>
          <p:nvPr/>
        </p:nvPicPr>
        <p:blipFill>
          <a:blip r:embed="rId3"/>
          <a:stretch>
            <a:fillRect/>
          </a:stretch>
        </p:blipFill>
        <p:spPr>
          <a:xfrm>
            <a:off x="2933700" y="3518886"/>
            <a:ext cx="9267825" cy="2781300"/>
          </a:xfrm>
          <a:prstGeom prst="rect">
            <a:avLst/>
          </a:prstGeom>
        </p:spPr>
      </p:pic>
    </p:spTree>
    <p:extLst>
      <p:ext uri="{BB962C8B-B14F-4D97-AF65-F5344CB8AC3E}">
        <p14:creationId xmlns:p14="http://schemas.microsoft.com/office/powerpoint/2010/main" val="3745197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571DE8-9C5B-4BFA-94DE-C78622668BD2}"/>
              </a:ext>
            </a:extLst>
          </p:cNvPr>
          <p:cNvSpPr txBox="1"/>
          <p:nvPr/>
        </p:nvSpPr>
        <p:spPr>
          <a:xfrm>
            <a:off x="1523995" y="680875"/>
            <a:ext cx="9637987" cy="1754326"/>
          </a:xfrm>
          <a:prstGeom prst="rect">
            <a:avLst/>
          </a:prstGeom>
          <a:noFill/>
        </p:spPr>
        <p:txBody>
          <a:bodyPr wrap="square" rtlCol="0">
            <a:spAutoFit/>
          </a:bodyPr>
          <a:lstStyle/>
          <a:p>
            <a:r>
              <a:rPr lang="en-US" dirty="0"/>
              <a:t>The standard SSURGO download from Web Soil Survey consists of:</a:t>
            </a:r>
          </a:p>
          <a:p>
            <a:pPr marL="285750" indent="-285750">
              <a:buFont typeface="Arial" panose="020B0604020202020204" pitchFamily="34" charset="0"/>
              <a:buChar char="•"/>
            </a:pPr>
            <a:r>
              <a:rPr lang="en-US" dirty="0"/>
              <a:t>spatial folder – contains six ESRI shapefiles (WGS 84) and version.txt</a:t>
            </a:r>
          </a:p>
          <a:p>
            <a:pPr marL="285750" indent="-285750">
              <a:buFont typeface="Arial" panose="020B0604020202020204" pitchFamily="34" charset="0"/>
              <a:buChar char="•"/>
            </a:pPr>
            <a:r>
              <a:rPr lang="en-US" dirty="0"/>
              <a:t>tabular folder – contains attribute data in 67 pipe delimited text files plus version.txt</a:t>
            </a:r>
          </a:p>
          <a:p>
            <a:pPr marL="285750" indent="-285750">
              <a:buFont typeface="Arial" panose="020B0604020202020204" pitchFamily="34" charset="0"/>
              <a:buChar char="•"/>
            </a:pPr>
            <a:r>
              <a:rPr lang="en-US" dirty="0"/>
              <a:t>readme.txt file – contains specific content metadata along with general data handling info</a:t>
            </a:r>
          </a:p>
          <a:p>
            <a:pPr marL="285750" indent="-285750">
              <a:buFont typeface="Arial" panose="020B0604020202020204" pitchFamily="34" charset="0"/>
              <a:buChar char="•"/>
            </a:pPr>
            <a:r>
              <a:rPr lang="en-US" dirty="0"/>
              <a:t>FGDC metadata (txt) – required FGDC content metadata for this survey area in text format</a:t>
            </a:r>
          </a:p>
          <a:p>
            <a:pPr marL="285750" indent="-285750">
              <a:buFont typeface="Arial" panose="020B0604020202020204" pitchFamily="34" charset="0"/>
              <a:buChar char="•"/>
            </a:pPr>
            <a:r>
              <a:rPr lang="en-US" dirty="0"/>
              <a:t>FGDC metadata (xml) – same as the text file but in XML format</a:t>
            </a:r>
          </a:p>
        </p:txBody>
      </p:sp>
      <p:sp>
        <p:nvSpPr>
          <p:cNvPr id="8" name="Slide Number Placeholder 7">
            <a:extLst>
              <a:ext uri="{FF2B5EF4-FFF2-40B4-BE49-F238E27FC236}">
                <a16:creationId xmlns:a16="http://schemas.microsoft.com/office/drawing/2014/main" id="{16FAF701-1A29-4E82-B2FD-93ADF7498A0C}"/>
              </a:ext>
            </a:extLst>
          </p:cNvPr>
          <p:cNvSpPr>
            <a:spLocks noGrp="1"/>
          </p:cNvSpPr>
          <p:nvPr>
            <p:ph type="sldNum" sz="quarter" idx="12"/>
          </p:nvPr>
        </p:nvSpPr>
        <p:spPr/>
        <p:txBody>
          <a:bodyPr/>
          <a:lstStyle/>
          <a:p>
            <a:fld id="{89BE9C9C-841A-41E9-8B8B-362D69E8D8A4}" type="slidenum">
              <a:rPr lang="en-US" smtClean="0"/>
              <a:t>6</a:t>
            </a:fld>
            <a:endParaRPr lang="en-US"/>
          </a:p>
        </p:txBody>
      </p:sp>
      <p:pic>
        <p:nvPicPr>
          <p:cNvPr id="9" name="Picture 8">
            <a:extLst>
              <a:ext uri="{FF2B5EF4-FFF2-40B4-BE49-F238E27FC236}">
                <a16:creationId xmlns:a16="http://schemas.microsoft.com/office/drawing/2014/main" id="{DEB41957-12D3-46E6-94F7-121A65638729}"/>
              </a:ext>
            </a:extLst>
          </p:cNvPr>
          <p:cNvPicPr>
            <a:picLocks noChangeAspect="1"/>
          </p:cNvPicPr>
          <p:nvPr/>
        </p:nvPicPr>
        <p:blipFill>
          <a:blip r:embed="rId2"/>
          <a:stretch>
            <a:fillRect/>
          </a:stretch>
        </p:blipFill>
        <p:spPr>
          <a:xfrm>
            <a:off x="1481958" y="3429000"/>
            <a:ext cx="9267825" cy="2552700"/>
          </a:xfrm>
          <a:prstGeom prst="rect">
            <a:avLst/>
          </a:prstGeom>
        </p:spPr>
      </p:pic>
    </p:spTree>
    <p:extLst>
      <p:ext uri="{BB962C8B-B14F-4D97-AF65-F5344CB8AC3E}">
        <p14:creationId xmlns:p14="http://schemas.microsoft.com/office/powerpoint/2010/main" val="3719721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571DE8-9C5B-4BFA-94DE-C78622668BD2}"/>
              </a:ext>
            </a:extLst>
          </p:cNvPr>
          <p:cNvSpPr txBox="1"/>
          <p:nvPr/>
        </p:nvSpPr>
        <p:spPr>
          <a:xfrm>
            <a:off x="1523995" y="680875"/>
            <a:ext cx="9637987" cy="4524315"/>
          </a:xfrm>
          <a:prstGeom prst="rect">
            <a:avLst/>
          </a:prstGeom>
          <a:noFill/>
        </p:spPr>
        <p:txBody>
          <a:bodyPr wrap="square" rtlCol="0">
            <a:spAutoFit/>
          </a:bodyPr>
          <a:lstStyle/>
          <a:p>
            <a:r>
              <a:rPr lang="en-US" dirty="0"/>
              <a:t> The </a:t>
            </a:r>
            <a:r>
              <a:rPr lang="en-US" b="1" dirty="0"/>
              <a:t>spatial folder </a:t>
            </a:r>
            <a:r>
              <a:rPr lang="en-US" dirty="0"/>
              <a:t>in a SSURGO export includes the following in ESRI shapefile format:</a:t>
            </a:r>
          </a:p>
          <a:p>
            <a:endParaRPr lang="en-US" dirty="0"/>
          </a:p>
          <a:p>
            <a:pPr marL="285750" indent="-285750">
              <a:lnSpc>
                <a:spcPct val="150000"/>
              </a:lnSpc>
              <a:buFont typeface="Arial" panose="020B0604020202020204" pitchFamily="34" charset="0"/>
              <a:buChar char="•"/>
            </a:pPr>
            <a:r>
              <a:rPr lang="en-US" dirty="0"/>
              <a:t>          </a:t>
            </a:r>
            <a:r>
              <a:rPr lang="en-US" dirty="0" err="1"/>
              <a:t>soilsa_a</a:t>
            </a:r>
            <a:r>
              <a:rPr lang="en-US" dirty="0"/>
              <a:t>_*.</a:t>
            </a:r>
            <a:r>
              <a:rPr lang="en-US" dirty="0" err="1"/>
              <a:t>shp</a:t>
            </a:r>
            <a:r>
              <a:rPr lang="en-US" dirty="0"/>
              <a:t>	 - Soil Survey Area Boundary Polygon</a:t>
            </a:r>
          </a:p>
          <a:p>
            <a:pPr marL="285750" indent="-285750">
              <a:lnSpc>
                <a:spcPct val="150000"/>
              </a:lnSpc>
              <a:buFont typeface="Arial" panose="020B0604020202020204" pitchFamily="34" charset="0"/>
              <a:buChar char="•"/>
            </a:pPr>
            <a:r>
              <a:rPr lang="en-US" dirty="0"/>
              <a:t>          </a:t>
            </a:r>
            <a:r>
              <a:rPr lang="en-US" dirty="0" err="1"/>
              <a:t>soilmu_a</a:t>
            </a:r>
            <a:r>
              <a:rPr lang="en-US" dirty="0"/>
              <a:t>_*.</a:t>
            </a:r>
            <a:r>
              <a:rPr lang="en-US" dirty="0" err="1"/>
              <a:t>shp</a:t>
            </a:r>
            <a:r>
              <a:rPr lang="en-US" dirty="0"/>
              <a:t>	 - Map Unit Polygons (where available)</a:t>
            </a:r>
          </a:p>
          <a:p>
            <a:pPr marL="285750" indent="-285750">
              <a:lnSpc>
                <a:spcPct val="150000"/>
              </a:lnSpc>
              <a:buFont typeface="Arial" panose="020B0604020202020204" pitchFamily="34" charset="0"/>
              <a:buChar char="•"/>
            </a:pPr>
            <a:r>
              <a:rPr lang="en-US" dirty="0"/>
              <a:t>          </a:t>
            </a:r>
            <a:r>
              <a:rPr lang="en-US" dirty="0" err="1"/>
              <a:t>soilmu_l</a:t>
            </a:r>
            <a:r>
              <a:rPr lang="en-US" dirty="0"/>
              <a:t>_*.</a:t>
            </a:r>
            <a:r>
              <a:rPr lang="en-US" dirty="0" err="1"/>
              <a:t>shp</a:t>
            </a:r>
            <a:r>
              <a:rPr lang="en-US" dirty="0"/>
              <a:t>	 - Map Unit Lines (where available)</a:t>
            </a:r>
          </a:p>
          <a:p>
            <a:pPr marL="285750" indent="-285750">
              <a:lnSpc>
                <a:spcPct val="150000"/>
              </a:lnSpc>
              <a:buFont typeface="Arial" panose="020B0604020202020204" pitchFamily="34" charset="0"/>
              <a:buChar char="•"/>
            </a:pPr>
            <a:r>
              <a:rPr lang="en-US" dirty="0"/>
              <a:t>          </a:t>
            </a:r>
            <a:r>
              <a:rPr lang="en-US" dirty="0" err="1"/>
              <a:t>soilmu_p</a:t>
            </a:r>
            <a:r>
              <a:rPr lang="en-US" dirty="0"/>
              <a:t>_*.</a:t>
            </a:r>
            <a:r>
              <a:rPr lang="en-US" dirty="0" err="1"/>
              <a:t>shp</a:t>
            </a:r>
            <a:r>
              <a:rPr lang="en-US" dirty="0"/>
              <a:t>	 - Map Unit Points (where available)</a:t>
            </a:r>
          </a:p>
          <a:p>
            <a:pPr marL="285750" indent="-285750">
              <a:lnSpc>
                <a:spcPct val="150000"/>
              </a:lnSpc>
              <a:buFont typeface="Arial" panose="020B0604020202020204" pitchFamily="34" charset="0"/>
              <a:buChar char="•"/>
            </a:pPr>
            <a:r>
              <a:rPr lang="en-US" dirty="0"/>
              <a:t>          </a:t>
            </a:r>
            <a:r>
              <a:rPr lang="en-US" dirty="0" err="1"/>
              <a:t>soilsf_l</a:t>
            </a:r>
            <a:r>
              <a:rPr lang="en-US" dirty="0"/>
              <a:t>_*.</a:t>
            </a:r>
            <a:r>
              <a:rPr lang="en-US" dirty="0" err="1"/>
              <a:t>shp</a:t>
            </a:r>
            <a:r>
              <a:rPr lang="en-US" dirty="0"/>
              <a:t>	 - Special Feature Lines (where available)</a:t>
            </a:r>
          </a:p>
          <a:p>
            <a:pPr marL="285750" indent="-285750">
              <a:lnSpc>
                <a:spcPct val="150000"/>
              </a:lnSpc>
              <a:buFont typeface="Arial" panose="020B0604020202020204" pitchFamily="34" charset="0"/>
              <a:buChar char="•"/>
            </a:pPr>
            <a:r>
              <a:rPr lang="en-US" dirty="0"/>
              <a:t>          </a:t>
            </a:r>
            <a:r>
              <a:rPr lang="en-US" dirty="0" err="1"/>
              <a:t>soilsf_p</a:t>
            </a:r>
            <a:r>
              <a:rPr lang="en-US" dirty="0"/>
              <a:t>_*.</a:t>
            </a:r>
            <a:r>
              <a:rPr lang="en-US" dirty="0" err="1"/>
              <a:t>shp</a:t>
            </a:r>
            <a:r>
              <a:rPr lang="en-US" dirty="0"/>
              <a:t>	 - Special Feature Points (where available)</a:t>
            </a:r>
          </a:p>
          <a:p>
            <a:r>
              <a:rPr lang="en-US" dirty="0"/>
              <a:t>          </a:t>
            </a:r>
          </a:p>
          <a:p>
            <a:pPr marL="285750" indent="-285750">
              <a:buFont typeface="Arial" panose="020B0604020202020204" pitchFamily="34" charset="0"/>
              <a:buChar char="•"/>
            </a:pPr>
            <a:r>
              <a:rPr lang="en-US" i="1" dirty="0"/>
              <a:t>areasymbol (lowercase)</a:t>
            </a:r>
          </a:p>
          <a:p>
            <a:pPr marL="285750" indent="-285750">
              <a:buFont typeface="Arial" panose="020B0604020202020204" pitchFamily="34" charset="0"/>
              <a:buChar char="•"/>
            </a:pPr>
            <a:endParaRPr lang="en-US" i="1" dirty="0"/>
          </a:p>
          <a:p>
            <a:r>
              <a:rPr lang="en-US" i="1" dirty="0"/>
              <a:t>Please note. The soil survey area boundary and map unit polygon shapefiles must always contain at least one record. Data are optional for the other four shapefiles.</a:t>
            </a:r>
          </a:p>
        </p:txBody>
      </p:sp>
      <p:sp>
        <p:nvSpPr>
          <p:cNvPr id="8" name="Slide Number Placeholder 7">
            <a:extLst>
              <a:ext uri="{FF2B5EF4-FFF2-40B4-BE49-F238E27FC236}">
                <a16:creationId xmlns:a16="http://schemas.microsoft.com/office/drawing/2014/main" id="{16FAF701-1A29-4E82-B2FD-93ADF7498A0C}"/>
              </a:ext>
            </a:extLst>
          </p:cNvPr>
          <p:cNvSpPr>
            <a:spLocks noGrp="1"/>
          </p:cNvSpPr>
          <p:nvPr>
            <p:ph type="sldNum" sz="quarter" idx="12"/>
          </p:nvPr>
        </p:nvSpPr>
        <p:spPr/>
        <p:txBody>
          <a:bodyPr/>
          <a:lstStyle/>
          <a:p>
            <a:fld id="{89BE9C9C-841A-41E9-8B8B-362D69E8D8A4}" type="slidenum">
              <a:rPr lang="en-US" smtClean="0"/>
              <a:t>7</a:t>
            </a:fld>
            <a:endParaRPr lang="en-US"/>
          </a:p>
        </p:txBody>
      </p:sp>
    </p:spTree>
    <p:extLst>
      <p:ext uri="{BB962C8B-B14F-4D97-AF65-F5344CB8AC3E}">
        <p14:creationId xmlns:p14="http://schemas.microsoft.com/office/powerpoint/2010/main" val="2022717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571DE8-9C5B-4BFA-94DE-C78622668BD2}"/>
              </a:ext>
            </a:extLst>
          </p:cNvPr>
          <p:cNvSpPr txBox="1"/>
          <p:nvPr/>
        </p:nvSpPr>
        <p:spPr>
          <a:xfrm>
            <a:off x="136071" y="2802233"/>
            <a:ext cx="5780317" cy="3139321"/>
          </a:xfrm>
          <a:prstGeom prst="rect">
            <a:avLst/>
          </a:prstGeom>
          <a:noFill/>
        </p:spPr>
        <p:txBody>
          <a:bodyPr wrap="square" rtlCol="0">
            <a:spAutoFit/>
          </a:bodyPr>
          <a:lstStyle/>
          <a:p>
            <a:r>
              <a:rPr lang="en-US" b="1" dirty="0"/>
              <a:t>SSURGO Data Loader Script Parameters:</a:t>
            </a:r>
          </a:p>
          <a:p>
            <a:pPr marL="342900" indent="-342900">
              <a:buFont typeface="+mj-lt"/>
              <a:buAutoNum type="arabicPeriod"/>
            </a:pPr>
            <a:r>
              <a:rPr lang="en-US" dirty="0"/>
              <a:t>Input SSURGO-SQLite database (</a:t>
            </a:r>
            <a:r>
              <a:rPr lang="en-US" dirty="0">
                <a:solidFill>
                  <a:srgbClr val="FF0000"/>
                </a:solidFill>
              </a:rPr>
              <a:t>if external application</a:t>
            </a:r>
            <a:r>
              <a:rPr lang="en-US" dirty="0"/>
              <a:t>)</a:t>
            </a:r>
          </a:p>
          <a:p>
            <a:pPr marL="342900" indent="-342900">
              <a:buFont typeface="+mj-lt"/>
              <a:buAutoNum type="arabicPeriod"/>
            </a:pPr>
            <a:r>
              <a:rPr lang="en-US" dirty="0"/>
              <a:t>Input Folder (input local folder where unzipped SSURGO downloads reside) </a:t>
            </a:r>
          </a:p>
          <a:p>
            <a:pPr marL="342900" indent="-342900">
              <a:buFont typeface="+mj-lt"/>
              <a:buAutoNum type="arabicPeriod"/>
            </a:pPr>
            <a:r>
              <a:rPr lang="en-US" dirty="0"/>
              <a:t>List of folders containing individual SSURGO downloads</a:t>
            </a:r>
          </a:p>
          <a:p>
            <a:pPr marL="342900" indent="-342900">
              <a:buFont typeface="+mj-lt"/>
              <a:buAutoNum type="arabicPeriod"/>
            </a:pPr>
            <a:r>
              <a:rPr lang="en-US" dirty="0">
                <a:solidFill>
                  <a:srgbClr val="FF0000"/>
                </a:solidFill>
              </a:rPr>
              <a:t>Output SQLite database (Data Picker only)</a:t>
            </a:r>
          </a:p>
          <a:p>
            <a:pPr marL="342900" indent="-342900">
              <a:buFont typeface="+mj-lt"/>
              <a:buAutoNum type="arabicPeriod"/>
            </a:pPr>
            <a:r>
              <a:rPr lang="en-US" dirty="0"/>
              <a:t>Output coordinate system (EPSG Code, CSR Name). A suggested default value would be ‘EPSG:4326’ and for the initial MVP, this would be the only choice offered.</a:t>
            </a:r>
          </a:p>
          <a:p>
            <a:pPr marL="342900" indent="-342900">
              <a:buFont typeface="+mj-lt"/>
              <a:buAutoNum type="arabicPeriod"/>
            </a:pPr>
            <a:r>
              <a:rPr lang="en-US" dirty="0"/>
              <a:t>Survey Areasymbol Filter (</a:t>
            </a:r>
            <a:r>
              <a:rPr lang="en-US" dirty="0">
                <a:solidFill>
                  <a:srgbClr val="FF0000"/>
                </a:solidFill>
              </a:rPr>
              <a:t>Data Picker only</a:t>
            </a:r>
            <a:r>
              <a:rPr lang="en-US" dirty="0"/>
              <a:t>)</a:t>
            </a:r>
          </a:p>
          <a:p>
            <a:pPr marL="285750" indent="-285750">
              <a:buFont typeface="Arial" panose="020B0604020202020204" pitchFamily="34" charset="0"/>
              <a:buChar char="•"/>
            </a:pPr>
            <a:endParaRPr lang="en-US" dirty="0"/>
          </a:p>
        </p:txBody>
      </p:sp>
      <p:sp>
        <p:nvSpPr>
          <p:cNvPr id="8" name="Slide Number Placeholder 7">
            <a:extLst>
              <a:ext uri="{FF2B5EF4-FFF2-40B4-BE49-F238E27FC236}">
                <a16:creationId xmlns:a16="http://schemas.microsoft.com/office/drawing/2014/main" id="{16FAF701-1A29-4E82-B2FD-93ADF7498A0C}"/>
              </a:ext>
            </a:extLst>
          </p:cNvPr>
          <p:cNvSpPr>
            <a:spLocks noGrp="1"/>
          </p:cNvSpPr>
          <p:nvPr>
            <p:ph type="sldNum" sz="quarter" idx="12"/>
          </p:nvPr>
        </p:nvSpPr>
        <p:spPr/>
        <p:txBody>
          <a:bodyPr/>
          <a:lstStyle/>
          <a:p>
            <a:fld id="{89BE9C9C-841A-41E9-8B8B-362D69E8D8A4}" type="slidenum">
              <a:rPr lang="en-US" smtClean="0"/>
              <a:t>8</a:t>
            </a:fld>
            <a:endParaRPr lang="en-US"/>
          </a:p>
        </p:txBody>
      </p:sp>
      <p:grpSp>
        <p:nvGrpSpPr>
          <p:cNvPr id="22" name="Group 21">
            <a:extLst>
              <a:ext uri="{FF2B5EF4-FFF2-40B4-BE49-F238E27FC236}">
                <a16:creationId xmlns:a16="http://schemas.microsoft.com/office/drawing/2014/main" id="{A9EE2878-5FC3-433A-964B-7F40CAA1F2C3}"/>
              </a:ext>
            </a:extLst>
          </p:cNvPr>
          <p:cNvGrpSpPr/>
          <p:nvPr/>
        </p:nvGrpSpPr>
        <p:grpSpPr>
          <a:xfrm>
            <a:off x="5954490" y="2863919"/>
            <a:ext cx="209550" cy="3435315"/>
            <a:chOff x="5954490" y="2526461"/>
            <a:chExt cx="209550" cy="3435315"/>
          </a:xfrm>
        </p:grpSpPr>
        <p:sp>
          <p:nvSpPr>
            <p:cNvPr id="7" name="Oval 6">
              <a:extLst>
                <a:ext uri="{FF2B5EF4-FFF2-40B4-BE49-F238E27FC236}">
                  <a16:creationId xmlns:a16="http://schemas.microsoft.com/office/drawing/2014/main" id="{8B557B9D-531B-4262-9C87-4E706E847CAF}"/>
                </a:ext>
              </a:extLst>
            </p:cNvPr>
            <p:cNvSpPr/>
            <p:nvPr/>
          </p:nvSpPr>
          <p:spPr>
            <a:xfrm>
              <a:off x="5954490" y="2526461"/>
              <a:ext cx="209550" cy="20955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2</a:t>
              </a:r>
            </a:p>
          </p:txBody>
        </p:sp>
        <p:sp>
          <p:nvSpPr>
            <p:cNvPr id="10" name="Oval 9">
              <a:extLst>
                <a:ext uri="{FF2B5EF4-FFF2-40B4-BE49-F238E27FC236}">
                  <a16:creationId xmlns:a16="http://schemas.microsoft.com/office/drawing/2014/main" id="{7093996D-ABA1-47D6-BE7A-1DCE93330936}"/>
                </a:ext>
              </a:extLst>
            </p:cNvPr>
            <p:cNvSpPr/>
            <p:nvPr/>
          </p:nvSpPr>
          <p:spPr>
            <a:xfrm>
              <a:off x="5954490" y="4989738"/>
              <a:ext cx="209550" cy="20955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1</a:t>
              </a:r>
            </a:p>
          </p:txBody>
        </p:sp>
        <p:sp>
          <p:nvSpPr>
            <p:cNvPr id="13" name="Oval 12">
              <a:extLst>
                <a:ext uri="{FF2B5EF4-FFF2-40B4-BE49-F238E27FC236}">
                  <a16:creationId xmlns:a16="http://schemas.microsoft.com/office/drawing/2014/main" id="{BF1EDD8A-C255-4E17-AFC0-03DE5B720522}"/>
                </a:ext>
              </a:extLst>
            </p:cNvPr>
            <p:cNvSpPr/>
            <p:nvPr/>
          </p:nvSpPr>
          <p:spPr>
            <a:xfrm>
              <a:off x="5954490" y="5752226"/>
              <a:ext cx="209550" cy="20955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5</a:t>
              </a:r>
            </a:p>
          </p:txBody>
        </p:sp>
        <p:sp>
          <p:nvSpPr>
            <p:cNvPr id="14" name="Oval 13">
              <a:extLst>
                <a:ext uri="{FF2B5EF4-FFF2-40B4-BE49-F238E27FC236}">
                  <a16:creationId xmlns:a16="http://schemas.microsoft.com/office/drawing/2014/main" id="{B9E77C44-B5C3-4C98-ADF3-BB40251EAB77}"/>
                </a:ext>
              </a:extLst>
            </p:cNvPr>
            <p:cNvSpPr/>
            <p:nvPr/>
          </p:nvSpPr>
          <p:spPr>
            <a:xfrm>
              <a:off x="5954490" y="3221638"/>
              <a:ext cx="209550" cy="20955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3</a:t>
              </a:r>
            </a:p>
          </p:txBody>
        </p:sp>
        <p:sp>
          <p:nvSpPr>
            <p:cNvPr id="15" name="Oval 14">
              <a:extLst>
                <a:ext uri="{FF2B5EF4-FFF2-40B4-BE49-F238E27FC236}">
                  <a16:creationId xmlns:a16="http://schemas.microsoft.com/office/drawing/2014/main" id="{3817704F-F301-464B-8938-14837845C666}"/>
                </a:ext>
              </a:extLst>
            </p:cNvPr>
            <p:cNvSpPr/>
            <p:nvPr/>
          </p:nvSpPr>
          <p:spPr>
            <a:xfrm>
              <a:off x="5954490" y="5381240"/>
              <a:ext cx="209550" cy="20955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4</a:t>
              </a:r>
            </a:p>
          </p:txBody>
        </p:sp>
      </p:grpSp>
      <p:sp>
        <p:nvSpPr>
          <p:cNvPr id="16" name="TextBox 15">
            <a:extLst>
              <a:ext uri="{FF2B5EF4-FFF2-40B4-BE49-F238E27FC236}">
                <a16:creationId xmlns:a16="http://schemas.microsoft.com/office/drawing/2014/main" id="{7DF66E73-F116-4978-B086-1F904F863782}"/>
              </a:ext>
            </a:extLst>
          </p:cNvPr>
          <p:cNvSpPr txBox="1"/>
          <p:nvPr/>
        </p:nvSpPr>
        <p:spPr>
          <a:xfrm>
            <a:off x="6096000" y="92982"/>
            <a:ext cx="5497290" cy="1754326"/>
          </a:xfrm>
          <a:prstGeom prst="rect">
            <a:avLst/>
          </a:prstGeom>
          <a:noFill/>
        </p:spPr>
        <p:txBody>
          <a:bodyPr wrap="square" rtlCol="0">
            <a:spAutoFit/>
          </a:bodyPr>
          <a:lstStyle/>
          <a:p>
            <a:pPr algn="ctr"/>
            <a:r>
              <a:rPr lang="en-US" b="1" dirty="0"/>
              <a:t>SSURGO Data Picker UI </a:t>
            </a:r>
          </a:p>
          <a:p>
            <a:endParaRPr lang="en-US" dirty="0"/>
          </a:p>
          <a:p>
            <a:r>
              <a:rPr lang="en-US" dirty="0"/>
              <a:t>Some of the parameters on the Data Picker such as ‘Survey Areasymbol Filter’ are not passed on to the Data Loader. These type of these ‘other’ filters could vary greatly and require different versions of the Data Picker.</a:t>
            </a:r>
          </a:p>
        </p:txBody>
      </p:sp>
      <p:sp>
        <p:nvSpPr>
          <p:cNvPr id="18" name="Oval 17">
            <a:extLst>
              <a:ext uri="{FF2B5EF4-FFF2-40B4-BE49-F238E27FC236}">
                <a16:creationId xmlns:a16="http://schemas.microsoft.com/office/drawing/2014/main" id="{5833DB02-6AFB-401F-8528-944485A5EB48}"/>
              </a:ext>
            </a:extLst>
          </p:cNvPr>
          <p:cNvSpPr/>
          <p:nvPr/>
        </p:nvSpPr>
        <p:spPr>
          <a:xfrm>
            <a:off x="5954490" y="2472417"/>
            <a:ext cx="209550" cy="20955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6</a:t>
            </a:r>
          </a:p>
        </p:txBody>
      </p:sp>
      <p:pic>
        <p:nvPicPr>
          <p:cNvPr id="20" name="Picture 19">
            <a:extLst>
              <a:ext uri="{FF2B5EF4-FFF2-40B4-BE49-F238E27FC236}">
                <a16:creationId xmlns:a16="http://schemas.microsoft.com/office/drawing/2014/main" id="{EA0E05B6-04C2-43A1-BCD2-9FBDA3DEEF53}"/>
              </a:ext>
            </a:extLst>
          </p:cNvPr>
          <p:cNvPicPr>
            <a:picLocks noChangeAspect="1"/>
          </p:cNvPicPr>
          <p:nvPr/>
        </p:nvPicPr>
        <p:blipFill>
          <a:blip r:embed="rId2"/>
          <a:stretch>
            <a:fillRect/>
          </a:stretch>
        </p:blipFill>
        <p:spPr>
          <a:xfrm>
            <a:off x="6164040" y="1919969"/>
            <a:ext cx="5429250" cy="4943475"/>
          </a:xfrm>
          <a:prstGeom prst="rect">
            <a:avLst/>
          </a:prstGeom>
        </p:spPr>
      </p:pic>
      <p:sp>
        <p:nvSpPr>
          <p:cNvPr id="23" name="TextBox 22">
            <a:extLst>
              <a:ext uri="{FF2B5EF4-FFF2-40B4-BE49-F238E27FC236}">
                <a16:creationId xmlns:a16="http://schemas.microsoft.com/office/drawing/2014/main" id="{37FC969B-F56D-49E9-9E93-C4EBBDA08072}"/>
              </a:ext>
            </a:extLst>
          </p:cNvPr>
          <p:cNvSpPr txBox="1"/>
          <p:nvPr/>
        </p:nvSpPr>
        <p:spPr>
          <a:xfrm>
            <a:off x="136071" y="180068"/>
            <a:ext cx="5780312" cy="2031325"/>
          </a:xfrm>
          <a:prstGeom prst="rect">
            <a:avLst/>
          </a:prstGeom>
          <a:noFill/>
        </p:spPr>
        <p:txBody>
          <a:bodyPr wrap="square" rtlCol="0">
            <a:spAutoFit/>
          </a:bodyPr>
          <a:lstStyle/>
          <a:p>
            <a:r>
              <a:rPr lang="en-US" dirty="0"/>
              <a:t>The </a:t>
            </a:r>
            <a:r>
              <a:rPr lang="en-US" b="1" i="1" dirty="0"/>
              <a:t>SSURGO Data Picker </a:t>
            </a:r>
            <a:r>
              <a:rPr lang="en-US" dirty="0"/>
              <a:t>would provide the user with a method for assembling the input parameters needed to execute the </a:t>
            </a:r>
            <a:r>
              <a:rPr lang="en-US" b="1" i="1" dirty="0"/>
              <a:t>SSURGO Data Loader</a:t>
            </a:r>
            <a:r>
              <a:rPr lang="en-US" b="1" dirty="0"/>
              <a:t>. </a:t>
            </a:r>
          </a:p>
          <a:p>
            <a:endParaRPr lang="en-US" b="1" dirty="0"/>
          </a:p>
          <a:p>
            <a:r>
              <a:rPr lang="en-US" dirty="0"/>
              <a:t>The </a:t>
            </a:r>
            <a:r>
              <a:rPr lang="en-US" b="1" dirty="0"/>
              <a:t>SSURGO Data Loader </a:t>
            </a:r>
            <a:r>
              <a:rPr lang="en-US" dirty="0"/>
              <a:t>would use information from the </a:t>
            </a:r>
            <a:r>
              <a:rPr lang="en-US" b="1" dirty="0"/>
              <a:t>SSURGO Data Picker </a:t>
            </a:r>
            <a:r>
              <a:rPr lang="en-US" dirty="0"/>
              <a:t>to populate and create a new SSURGO-SQLite database.</a:t>
            </a:r>
          </a:p>
        </p:txBody>
      </p:sp>
      <p:cxnSp>
        <p:nvCxnSpPr>
          <p:cNvPr id="25" name="Straight Connector 24">
            <a:extLst>
              <a:ext uri="{FF2B5EF4-FFF2-40B4-BE49-F238E27FC236}">
                <a16:creationId xmlns:a16="http://schemas.microsoft.com/office/drawing/2014/main" id="{31C226CC-25A0-429A-B5E2-062CCAF87EFC}"/>
              </a:ext>
            </a:extLst>
          </p:cNvPr>
          <p:cNvCxnSpPr/>
          <p:nvPr/>
        </p:nvCxnSpPr>
        <p:spPr>
          <a:xfrm>
            <a:off x="5864678"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9526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CBB709-88E0-48B0-9D7B-5EFB0FEFA1F7}"/>
              </a:ext>
            </a:extLst>
          </p:cNvPr>
          <p:cNvSpPr>
            <a:spLocks noGrp="1"/>
          </p:cNvSpPr>
          <p:nvPr>
            <p:ph type="sldNum" sz="quarter" idx="12"/>
          </p:nvPr>
        </p:nvSpPr>
        <p:spPr/>
        <p:txBody>
          <a:bodyPr/>
          <a:lstStyle/>
          <a:p>
            <a:fld id="{89BE9C9C-841A-41E9-8B8B-362D69E8D8A4}" type="slidenum">
              <a:rPr lang="en-US" smtClean="0"/>
              <a:t>9</a:t>
            </a:fld>
            <a:endParaRPr lang="en-US"/>
          </a:p>
        </p:txBody>
      </p:sp>
      <p:sp>
        <p:nvSpPr>
          <p:cNvPr id="3" name="TextBox 2">
            <a:extLst>
              <a:ext uri="{FF2B5EF4-FFF2-40B4-BE49-F238E27FC236}">
                <a16:creationId xmlns:a16="http://schemas.microsoft.com/office/drawing/2014/main" id="{4F64C3D0-1968-4282-8977-17399ABA0AF8}"/>
              </a:ext>
            </a:extLst>
          </p:cNvPr>
          <p:cNvSpPr txBox="1"/>
          <p:nvPr/>
        </p:nvSpPr>
        <p:spPr>
          <a:xfrm>
            <a:off x="1523999" y="3060800"/>
            <a:ext cx="9829801" cy="707886"/>
          </a:xfrm>
          <a:prstGeom prst="rect">
            <a:avLst/>
          </a:prstGeom>
          <a:noFill/>
        </p:spPr>
        <p:txBody>
          <a:bodyPr wrap="square" rtlCol="0">
            <a:spAutoFit/>
          </a:bodyPr>
          <a:lstStyle/>
          <a:p>
            <a:r>
              <a:rPr lang="en-US" sz="2000" dirty="0"/>
              <a:t>The following slides are optional because they cover SSURGO Downloads that are not part of the current MVP.</a:t>
            </a:r>
          </a:p>
        </p:txBody>
      </p:sp>
    </p:spTree>
    <p:extLst>
      <p:ext uri="{BB962C8B-B14F-4D97-AF65-F5344CB8AC3E}">
        <p14:creationId xmlns:p14="http://schemas.microsoft.com/office/powerpoint/2010/main" val="812217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6823</TotalTime>
  <Words>1296</Words>
  <Application>Microsoft Office PowerPoint</Application>
  <PresentationFormat>Widescreen</PresentationFormat>
  <Paragraphs>93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SSURGO Download Naming Conventions  Background information related to the ‘SSURGO Data Loader’ October 11, 2021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SSURGO Download Naming Conventions 2021</dc:title>
  <dc:creator>Peaslee, Steve - NRCS, Lincoln, NE</dc:creator>
  <cp:lastModifiedBy>Peaslee, Steve - NRCS, Lincoln, NE</cp:lastModifiedBy>
  <cp:revision>86</cp:revision>
  <dcterms:created xsi:type="dcterms:W3CDTF">2021-10-07T18:00:34Z</dcterms:created>
  <dcterms:modified xsi:type="dcterms:W3CDTF">2021-10-15T13:00:52Z</dcterms:modified>
</cp:coreProperties>
</file>