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82" autoAdjust="0"/>
  </p:normalViewPr>
  <p:slideViewPr>
    <p:cSldViewPr snapToGrid="0">
      <p:cViewPr varScale="1">
        <p:scale>
          <a:sx n="89" d="100"/>
          <a:sy n="89" d="100"/>
        </p:scale>
        <p:origin x="235" y="1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167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1D608-1A85-4EC8-B437-98AD3EA0D32F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8509E-AF3C-409F-B9FA-24A3E99C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7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1BD3D-6DCC-4F97-9056-AF575CACC8CD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1F7DF-49B5-4A04-9128-3B6CA2268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1F7DF-49B5-4A04-9128-3B6CA2268A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7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EC3B-A699-432B-8349-19AD54569E2A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4A4-D281-4B18-BED1-9010925AB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8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EC3B-A699-432B-8349-19AD54569E2A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4A4-D281-4B18-BED1-9010925AB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2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EC3B-A699-432B-8349-19AD54569E2A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4A4-D281-4B18-BED1-9010925AB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EC3B-A699-432B-8349-19AD54569E2A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4A4-D281-4B18-BED1-9010925AB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EC3B-A699-432B-8349-19AD54569E2A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4A4-D281-4B18-BED1-9010925AB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EC3B-A699-432B-8349-19AD54569E2A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4A4-D281-4B18-BED1-9010925AB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8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EC3B-A699-432B-8349-19AD54569E2A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4A4-D281-4B18-BED1-9010925AB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0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EC3B-A699-432B-8349-19AD54569E2A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4A4-D281-4B18-BED1-9010925AB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9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EC3B-A699-432B-8349-19AD54569E2A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4A4-D281-4B18-BED1-9010925AB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3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EC3B-A699-432B-8349-19AD54569E2A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4A4-D281-4B18-BED1-9010925AB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5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EC3B-A699-432B-8349-19AD54569E2A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04A4-D281-4B18-BED1-9010925AB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6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EEC3B-A699-432B-8349-19AD54569E2A}" type="datetimeFigureOut">
              <a:rPr lang="en-US" smtClean="0"/>
              <a:t>09/02/2020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F04A4-D281-4B18-BED1-9010925AB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5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47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Sequence of Events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Open Forest – NRM Web Service Development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Complete </a:t>
            </a:r>
            <a:r>
              <a:rPr lang="en-US" dirty="0"/>
              <a:t>Web Service Setup – Open Forest  (Target Completion date, 8/24</a:t>
            </a:r>
            <a:r>
              <a:rPr lang="en-US" dirty="0" smtClean="0"/>
              <a:t>) 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sz="2600" dirty="0" smtClean="0">
                <a:solidFill>
                  <a:srgbClr val="0070C0"/>
                </a:solidFill>
              </a:rPr>
              <a:t>Includes </a:t>
            </a:r>
            <a:r>
              <a:rPr lang="en-US" sz="2600" dirty="0">
                <a:solidFill>
                  <a:srgbClr val="0070C0"/>
                </a:solidFill>
              </a:rPr>
              <a:t>ensuring that ports are open for two way </a:t>
            </a:r>
            <a:r>
              <a:rPr lang="en-US" sz="2600" dirty="0" smtClean="0">
                <a:solidFill>
                  <a:srgbClr val="0070C0"/>
                </a:solidFill>
              </a:rPr>
              <a:t>communication</a:t>
            </a:r>
          </a:p>
          <a:p>
            <a:pPr lvl="3"/>
            <a:r>
              <a:rPr lang="en-US" sz="2000" dirty="0" smtClean="0">
                <a:solidFill>
                  <a:srgbClr val="FF0000"/>
                </a:solidFill>
              </a:rPr>
              <a:t>Done</a:t>
            </a:r>
            <a:endParaRPr lang="en-US" sz="2400" dirty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Test Connectivity to Web Service – NRM (Target Completion date, 8/26</a:t>
            </a:r>
            <a:r>
              <a:rPr lang="en-US" dirty="0" smtClean="0"/>
              <a:t>)</a:t>
            </a:r>
          </a:p>
          <a:p>
            <a:pPr lvl="3"/>
            <a:r>
              <a:rPr lang="en-US" sz="2100" dirty="0" smtClean="0">
                <a:solidFill>
                  <a:srgbClr val="FF0000"/>
                </a:solidFill>
              </a:rPr>
              <a:t>Done</a:t>
            </a:r>
            <a:endParaRPr lang="en-US" sz="21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Determine exceptions in the web service processing and data validations for reporting – NRM (Target Completion date, 8/28</a:t>
            </a:r>
            <a:r>
              <a:rPr lang="en-US" dirty="0" smtClean="0"/>
              <a:t>)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Done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smtClean="0"/>
              <a:t>Review </a:t>
            </a:r>
            <a:r>
              <a:rPr lang="en-US" dirty="0"/>
              <a:t>exceptions and establish expectations - NRM &amp; Open </a:t>
            </a:r>
            <a:r>
              <a:rPr lang="en-US"/>
              <a:t>Forest </a:t>
            </a:r>
            <a:r>
              <a:rPr lang="en-US" smtClean="0"/>
              <a:t>(9/7)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Web Service Provision i.e. develop components to expose data to NRM - Open Forest (??)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Web Service Consumption i.e. develop components to consume data from Open Forest – NRM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4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344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US" sz="2000" b="1" dirty="0"/>
              <a:t>NRM TIM-Open Forest Permit Data Process</a:t>
            </a:r>
            <a:br>
              <a:rPr lang="en-US" sz="2000" b="1" dirty="0"/>
            </a:br>
            <a:r>
              <a:rPr lang="en-US" sz="2000" i="1" dirty="0"/>
              <a:t>TIM-Open Forest Permit Data Sequence Diagram</a:t>
            </a:r>
            <a:r>
              <a:rPr lang="en-US" sz="2000" dirty="0"/>
              <a:t> – The following diagram explains the sequence of events in the </a:t>
            </a:r>
            <a:r>
              <a:rPr lang="en-US" sz="2000" b="1" dirty="0"/>
              <a:t>WEB SERVICE</a:t>
            </a:r>
            <a:r>
              <a:rPr lang="en-US" sz="2000" dirty="0"/>
              <a:t>, to retrieve the permit data from </a:t>
            </a:r>
            <a:r>
              <a:rPr lang="en-US" sz="1800" dirty="0"/>
              <a:t>Open Forest</a:t>
            </a:r>
            <a:endParaRPr lang="en-US" sz="18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5940" y="1500907"/>
            <a:ext cx="9489056" cy="513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65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4" y="0"/>
            <a:ext cx="1519646" cy="531632"/>
          </a:xfrm>
        </p:spPr>
        <p:txBody>
          <a:bodyPr>
            <a:normAutofit/>
          </a:bodyPr>
          <a:lstStyle/>
          <a:p>
            <a:r>
              <a:rPr lang="en-US" sz="1400" dirty="0" smtClean="0"/>
              <a:t>NRM-Open Forest WS Process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2126135" y="666206"/>
            <a:ext cx="5434149" cy="50945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 . NRM calls Open Forest WS (Connect to WS);  </a:t>
            </a:r>
          </a:p>
        </p:txBody>
      </p:sp>
      <p:sp>
        <p:nvSpPr>
          <p:cNvPr id="5" name="Oval 4"/>
          <p:cNvSpPr/>
          <p:nvPr/>
        </p:nvSpPr>
        <p:spPr>
          <a:xfrm>
            <a:off x="4011282" y="39188"/>
            <a:ext cx="1645923" cy="37882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Start</a:t>
            </a:r>
            <a:endParaRPr lang="en-US" sz="1400" dirty="0"/>
          </a:p>
        </p:txBody>
      </p:sp>
      <p:cxnSp>
        <p:nvCxnSpPr>
          <p:cNvPr id="7" name="Straight Arrow Connector 6"/>
          <p:cNvCxnSpPr>
            <a:stCxn id="5" idx="4"/>
            <a:endCxn id="4" idx="0"/>
          </p:cNvCxnSpPr>
          <p:nvPr/>
        </p:nvCxnSpPr>
        <p:spPr>
          <a:xfrm>
            <a:off x="4834244" y="418011"/>
            <a:ext cx="8966" cy="248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3512508" y="1672581"/>
            <a:ext cx="2645228" cy="810530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HTTP Fault/Unable to Connect?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7409703" y="1536736"/>
            <a:ext cx="2448838" cy="10769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Exception Error Message;  Auto send </a:t>
            </a:r>
            <a:r>
              <a:rPr lang="en-US" sz="1400" dirty="0"/>
              <a:t>e</a:t>
            </a:r>
            <a:r>
              <a:rPr lang="en-US" sz="1400" dirty="0" smtClean="0"/>
              <a:t>mail message to Open Forest;</a:t>
            </a:r>
          </a:p>
          <a:p>
            <a:pPr algn="ctr"/>
            <a:r>
              <a:rPr lang="en-US" sz="1400" dirty="0" smtClean="0"/>
              <a:t>Rollback</a:t>
            </a:r>
            <a:endParaRPr lang="en-US" sz="1400" dirty="0"/>
          </a:p>
        </p:txBody>
      </p:sp>
      <p:sp>
        <p:nvSpPr>
          <p:cNvPr id="20" name="Title 1"/>
          <p:cNvSpPr>
            <a:spLocks noGrp="1"/>
          </p:cNvSpPr>
          <p:nvPr/>
        </p:nvSpPr>
        <p:spPr>
          <a:xfrm>
            <a:off x="5982787" y="1622477"/>
            <a:ext cx="372291" cy="4401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Y</a:t>
            </a:r>
            <a:endParaRPr lang="en-US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3512508" y="3148864"/>
            <a:ext cx="2645228" cy="3617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2. Get Data (Status = PENDING?)</a:t>
            </a:r>
          </a:p>
        </p:txBody>
      </p:sp>
      <p:cxnSp>
        <p:nvCxnSpPr>
          <p:cNvPr id="32" name="Straight Arrow Connector 31"/>
          <p:cNvCxnSpPr>
            <a:stCxn id="15" idx="2"/>
            <a:endCxn id="25" idx="0"/>
          </p:cNvCxnSpPr>
          <p:nvPr/>
        </p:nvCxnSpPr>
        <p:spPr>
          <a:xfrm>
            <a:off x="4835122" y="2483111"/>
            <a:ext cx="0" cy="665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le 1"/>
          <p:cNvSpPr>
            <a:spLocks noGrp="1"/>
          </p:cNvSpPr>
          <p:nvPr/>
        </p:nvSpPr>
        <p:spPr>
          <a:xfrm>
            <a:off x="4913813" y="2459973"/>
            <a:ext cx="372291" cy="4401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N</a:t>
            </a:r>
            <a:endParaRPr lang="en-US" sz="1400" dirty="0"/>
          </a:p>
        </p:txBody>
      </p:sp>
      <p:sp>
        <p:nvSpPr>
          <p:cNvPr id="39" name="Diamond 38"/>
          <p:cNvSpPr/>
          <p:nvPr/>
        </p:nvSpPr>
        <p:spPr>
          <a:xfrm>
            <a:off x="3546392" y="3860702"/>
            <a:ext cx="2585465" cy="560986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3. Data </a:t>
            </a:r>
            <a:r>
              <a:rPr lang="en-US" sz="1400" dirty="0" smtClean="0"/>
              <a:t>Found</a:t>
            </a:r>
            <a:endParaRPr lang="en-US" sz="1400" dirty="0"/>
          </a:p>
        </p:txBody>
      </p:sp>
      <p:cxnSp>
        <p:nvCxnSpPr>
          <p:cNvPr id="42" name="Straight Arrow Connector 41"/>
          <p:cNvCxnSpPr>
            <a:stCxn id="25" idx="2"/>
            <a:endCxn id="39" idx="0"/>
          </p:cNvCxnSpPr>
          <p:nvPr/>
        </p:nvCxnSpPr>
        <p:spPr>
          <a:xfrm>
            <a:off x="4835122" y="3510609"/>
            <a:ext cx="4003" cy="350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92249" y="3075316"/>
            <a:ext cx="1711228" cy="4850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 data Found</a:t>
            </a:r>
            <a:endParaRPr lang="en-US" sz="1400" dirty="0"/>
          </a:p>
        </p:txBody>
      </p:sp>
      <p:sp>
        <p:nvSpPr>
          <p:cNvPr id="46" name="Title 1"/>
          <p:cNvSpPr>
            <a:spLocks noGrp="1"/>
          </p:cNvSpPr>
          <p:nvPr/>
        </p:nvSpPr>
        <p:spPr>
          <a:xfrm>
            <a:off x="9085843" y="4874278"/>
            <a:ext cx="300623" cy="27930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N</a:t>
            </a:r>
            <a:endParaRPr lang="en-US" sz="1400" dirty="0"/>
          </a:p>
        </p:txBody>
      </p:sp>
      <p:sp>
        <p:nvSpPr>
          <p:cNvPr id="52" name="Rounded Rectangle 51"/>
          <p:cNvSpPr/>
          <p:nvPr/>
        </p:nvSpPr>
        <p:spPr>
          <a:xfrm>
            <a:off x="3236143" y="4821806"/>
            <a:ext cx="3213462" cy="5617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4. Return Data; 5. Validate Data</a:t>
            </a:r>
            <a:endParaRPr lang="en-US" sz="1400" dirty="0"/>
          </a:p>
        </p:txBody>
      </p:sp>
      <p:cxnSp>
        <p:nvCxnSpPr>
          <p:cNvPr id="54" name="Straight Arrow Connector 53"/>
          <p:cNvCxnSpPr>
            <a:stCxn id="4" idx="2"/>
            <a:endCxn id="15" idx="0"/>
          </p:cNvCxnSpPr>
          <p:nvPr/>
        </p:nvCxnSpPr>
        <p:spPr>
          <a:xfrm flipH="1">
            <a:off x="4835122" y="1175657"/>
            <a:ext cx="8088" cy="496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itle 1"/>
          <p:cNvSpPr>
            <a:spLocks noGrp="1"/>
          </p:cNvSpPr>
          <p:nvPr/>
        </p:nvSpPr>
        <p:spPr>
          <a:xfrm>
            <a:off x="8859210" y="366463"/>
            <a:ext cx="1276747" cy="4095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Fix and Rerun</a:t>
            </a:r>
            <a:endParaRPr lang="en-US" sz="1400" dirty="0"/>
          </a:p>
        </p:txBody>
      </p:sp>
      <p:cxnSp>
        <p:nvCxnSpPr>
          <p:cNvPr id="65" name="Straight Arrow Connector 64"/>
          <p:cNvCxnSpPr>
            <a:stCxn id="39" idx="2"/>
            <a:endCxn id="52" idx="0"/>
          </p:cNvCxnSpPr>
          <p:nvPr/>
        </p:nvCxnSpPr>
        <p:spPr>
          <a:xfrm>
            <a:off x="4839125" y="4421688"/>
            <a:ext cx="3749" cy="400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itle 1"/>
          <p:cNvSpPr>
            <a:spLocks noGrp="1"/>
          </p:cNvSpPr>
          <p:nvPr/>
        </p:nvSpPr>
        <p:spPr>
          <a:xfrm>
            <a:off x="4845009" y="4292603"/>
            <a:ext cx="372291" cy="4401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Y</a:t>
            </a:r>
            <a:endParaRPr lang="en-US" sz="1400" dirty="0"/>
          </a:p>
        </p:txBody>
      </p:sp>
      <p:sp>
        <p:nvSpPr>
          <p:cNvPr id="85" name="Diamond 84"/>
          <p:cNvSpPr/>
          <p:nvPr/>
        </p:nvSpPr>
        <p:spPr>
          <a:xfrm>
            <a:off x="7542805" y="4765679"/>
            <a:ext cx="1497678" cy="647525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6. Success</a:t>
            </a:r>
            <a:endParaRPr lang="en-US" sz="1400" dirty="0"/>
          </a:p>
        </p:txBody>
      </p:sp>
      <p:sp>
        <p:nvSpPr>
          <p:cNvPr id="86" name="Rounded Rectangle 85"/>
          <p:cNvSpPr/>
          <p:nvPr/>
        </p:nvSpPr>
        <p:spPr>
          <a:xfrm>
            <a:off x="3362117" y="5833646"/>
            <a:ext cx="3074777" cy="82305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Populate/Insert into Staging Table. Auto Send Success Response: NRM-PROCESSED message to Open Forest</a:t>
            </a:r>
            <a:endParaRPr lang="en-US" sz="1400" dirty="0"/>
          </a:p>
        </p:txBody>
      </p:sp>
      <p:sp>
        <p:nvSpPr>
          <p:cNvPr id="89" name="Title 1"/>
          <p:cNvSpPr>
            <a:spLocks noGrp="1"/>
          </p:cNvSpPr>
          <p:nvPr/>
        </p:nvSpPr>
        <p:spPr>
          <a:xfrm>
            <a:off x="8182241" y="5508101"/>
            <a:ext cx="372291" cy="4401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Y</a:t>
            </a:r>
            <a:endParaRPr lang="en-US" sz="1400" dirty="0"/>
          </a:p>
        </p:txBody>
      </p:sp>
      <p:cxnSp>
        <p:nvCxnSpPr>
          <p:cNvPr id="95" name="Elbow Connector 94"/>
          <p:cNvCxnSpPr>
            <a:stCxn id="85" idx="2"/>
            <a:endCxn id="86" idx="3"/>
          </p:cNvCxnSpPr>
          <p:nvPr/>
        </p:nvCxnSpPr>
        <p:spPr>
          <a:xfrm rot="5400000">
            <a:off x="6948285" y="4901813"/>
            <a:ext cx="831969" cy="18547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/>
          <p:nvPr/>
        </p:nvCxnSpPr>
        <p:spPr>
          <a:xfrm rot="16200000" flipV="1">
            <a:off x="7789301" y="735045"/>
            <a:ext cx="615804" cy="10738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43" idx="0"/>
            <a:endCxn id="4" idx="1"/>
          </p:cNvCxnSpPr>
          <p:nvPr/>
        </p:nvCxnSpPr>
        <p:spPr>
          <a:xfrm rot="5400000" flipH="1" flipV="1">
            <a:off x="509807" y="1458988"/>
            <a:ext cx="2154384" cy="107827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39" idx="1"/>
          </p:cNvCxnSpPr>
          <p:nvPr/>
        </p:nvCxnSpPr>
        <p:spPr>
          <a:xfrm rot="10800000">
            <a:off x="1912104" y="3279633"/>
            <a:ext cx="1634289" cy="86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85" idx="3"/>
          </p:cNvCxnSpPr>
          <p:nvPr/>
        </p:nvCxnSpPr>
        <p:spPr>
          <a:xfrm flipV="1">
            <a:off x="9040483" y="5089441"/>
            <a:ext cx="5779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1740781" y="5950802"/>
            <a:ext cx="770708" cy="5094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End</a:t>
            </a:r>
            <a:endParaRPr lang="en-US" sz="1400" dirty="0"/>
          </a:p>
        </p:txBody>
      </p:sp>
      <p:cxnSp>
        <p:nvCxnSpPr>
          <p:cNvPr id="117" name="Straight Arrow Connector 116"/>
          <p:cNvCxnSpPr>
            <a:endCxn id="115" idx="6"/>
          </p:cNvCxnSpPr>
          <p:nvPr/>
        </p:nvCxnSpPr>
        <p:spPr>
          <a:xfrm flipH="1" flipV="1">
            <a:off x="2511489" y="6205527"/>
            <a:ext cx="852160" cy="8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5" idx="3"/>
            <a:endCxn id="17" idx="1"/>
          </p:cNvCxnSpPr>
          <p:nvPr/>
        </p:nvCxnSpPr>
        <p:spPr>
          <a:xfrm flipV="1">
            <a:off x="6157736" y="2075227"/>
            <a:ext cx="1251967" cy="2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52" idx="3"/>
            <a:endCxn id="85" idx="1"/>
          </p:cNvCxnSpPr>
          <p:nvPr/>
        </p:nvCxnSpPr>
        <p:spPr>
          <a:xfrm flipV="1">
            <a:off x="6449605" y="5089442"/>
            <a:ext cx="1093200" cy="13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le 1"/>
          <p:cNvSpPr>
            <a:spLocks noGrp="1"/>
          </p:cNvSpPr>
          <p:nvPr/>
        </p:nvSpPr>
        <p:spPr>
          <a:xfrm>
            <a:off x="2789630" y="3581394"/>
            <a:ext cx="300623" cy="27930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N</a:t>
            </a:r>
            <a:endParaRPr lang="en-US" sz="1400" dirty="0"/>
          </a:p>
        </p:txBody>
      </p:sp>
      <p:sp>
        <p:nvSpPr>
          <p:cNvPr id="53" name="Rounded Rectangle 52"/>
          <p:cNvSpPr/>
          <p:nvPr/>
        </p:nvSpPr>
        <p:spPr>
          <a:xfrm>
            <a:off x="9663813" y="4557559"/>
            <a:ext cx="2448838" cy="10769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Exception Error Message;  Auto send NRM-REJECT Message to Open Forest;</a:t>
            </a:r>
          </a:p>
          <a:p>
            <a:pPr algn="ctr"/>
            <a:r>
              <a:rPr lang="en-US" sz="1400" dirty="0" smtClean="0"/>
              <a:t>Rollback</a:t>
            </a:r>
            <a:endParaRPr lang="en-US" sz="1400" dirty="0"/>
          </a:p>
        </p:txBody>
      </p:sp>
      <p:cxnSp>
        <p:nvCxnSpPr>
          <p:cNvPr id="67" name="Elbow Connector 66"/>
          <p:cNvCxnSpPr/>
          <p:nvPr/>
        </p:nvCxnSpPr>
        <p:spPr>
          <a:xfrm rot="16200000" flipV="1">
            <a:off x="7364436" y="970573"/>
            <a:ext cx="3766747" cy="3377535"/>
          </a:xfrm>
          <a:prstGeom prst="bentConnector3">
            <a:avLst>
              <a:gd name="adj1" fmla="val 1001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248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Assumptions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8249"/>
            <a:ext cx="10515600" cy="4856672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Open </a:t>
            </a:r>
            <a:r>
              <a:rPr lang="en-US" sz="2800" dirty="0"/>
              <a:t>Forest will maintain a set of statuses for all transactions so NRM will know what transactions to pull when we access the service.  </a:t>
            </a:r>
          </a:p>
          <a:p>
            <a:pPr lvl="1"/>
            <a:r>
              <a:rPr lang="en-US" sz="2800" dirty="0"/>
              <a:t>Three statuses are proposed so far: </a:t>
            </a:r>
          </a:p>
          <a:p>
            <a:pPr lvl="2"/>
            <a:r>
              <a:rPr lang="en-US" sz="2800" dirty="0"/>
              <a:t>PENDING (Initial Status), </a:t>
            </a:r>
          </a:p>
          <a:p>
            <a:pPr lvl="2"/>
            <a:r>
              <a:rPr lang="en-US" sz="2800" dirty="0"/>
              <a:t>NRM-PROCESSED (Final Status) </a:t>
            </a:r>
          </a:p>
          <a:p>
            <a:pPr lvl="2"/>
            <a:r>
              <a:rPr lang="en-US" sz="2800" dirty="0"/>
              <a:t>NRM-REJECT (Intermediate status)</a:t>
            </a:r>
          </a:p>
          <a:p>
            <a:pPr lvl="1"/>
            <a:r>
              <a:rPr lang="en-US" sz="2800" dirty="0"/>
              <a:t>NRM will use the </a:t>
            </a:r>
            <a:r>
              <a:rPr lang="en-US" sz="2800" dirty="0" err="1"/>
              <a:t>ii_emails</a:t>
            </a:r>
            <a:r>
              <a:rPr lang="en-US" sz="2800" dirty="0"/>
              <a:t> procedure to send messages on connection failures.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97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278</Words>
  <Application>Microsoft Office PowerPoint</Application>
  <PresentationFormat>Widescreen</PresentationFormat>
  <Paragraphs>42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Sequence of Events Open Forest – NRM Web Service Development </vt:lpstr>
      <vt:lpstr>NRM TIM-Open Forest Permit Data Process TIM-Open Forest Permit Data Sequence Diagram – The following diagram explains the sequence of events in the WEB SERVICE, to retrieve the permit data from Open Forest</vt:lpstr>
      <vt:lpstr>NRM-Open Forest WS Process</vt:lpstr>
      <vt:lpstr>Assumptions</vt:lpstr>
    </vt:vector>
  </TitlesOfParts>
  <Company>USDA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Forest WS Process</dc:title>
  <dc:creator>Petrakes, Gary - FS</dc:creator>
  <cp:lastModifiedBy>Grant, Thompson -FS</cp:lastModifiedBy>
  <cp:revision>40</cp:revision>
  <dcterms:created xsi:type="dcterms:W3CDTF">2016-09-16T00:06:44Z</dcterms:created>
  <dcterms:modified xsi:type="dcterms:W3CDTF">2020-09-02T17:58:03Z</dcterms:modified>
</cp:coreProperties>
</file>