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315" r:id="rId4"/>
    <p:sldId id="323" r:id="rId5"/>
    <p:sldId id="279" r:id="rId6"/>
    <p:sldId id="7528" r:id="rId7"/>
    <p:sldId id="320" r:id="rId8"/>
    <p:sldId id="314" r:id="rId9"/>
    <p:sldId id="7527" r:id="rId10"/>
  </p:sldIdLst>
  <p:sldSz cx="12192000" cy="6858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Segoe UI" pitchFamily="34" charset="0"/>
      <p:regular r:id="rId16"/>
      <p:bold r:id="rId17"/>
      <p:italic r:id="rId18"/>
      <p:boldItalic r:id="rId19"/>
    </p:embeddedFont>
    <p:embeddedFont>
      <p:font typeface="等线" pitchFamily="2" charset="-122"/>
      <p:regular r:id="rId20"/>
      <p:bold r:id="rId21"/>
    </p:embeddedFont>
    <p:embeddedFont>
      <p:font typeface="Century Gothic" pitchFamily="34" charset="0"/>
      <p:regular r:id="rId22"/>
      <p:bold r:id="rId23"/>
      <p:italic r:id="rId24"/>
      <p:boldItalic r:id="rId25"/>
    </p:embeddedFont>
    <p:embeddedFont>
      <p:font typeface="等线 Light" pitchFamily="2" charset="-12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1" autoAdjust="0"/>
    <p:restoredTop sz="94614" autoAdjust="0"/>
  </p:normalViewPr>
  <p:slideViewPr>
    <p:cSldViewPr snapToGrid="0">
      <p:cViewPr varScale="1">
        <p:scale>
          <a:sx n="84" d="100"/>
          <a:sy n="84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151C5-21C1-0141-8140-5284F08C5164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81575-B802-BC43-BD00-F204690220FA}">
      <dgm:prSet/>
      <dgm:spPr/>
      <dgm:t>
        <a:bodyPr/>
        <a:lstStyle/>
        <a:p>
          <a:endParaRPr lang="en-US"/>
        </a:p>
      </dgm:t>
    </dgm:pt>
    <dgm:pt modelId="{793BE0AC-93FF-5741-A389-267276961E74}" type="parTrans" cxnId="{E4FE3A7D-F78C-8F4F-B15B-6BF91434DF52}">
      <dgm:prSet/>
      <dgm:spPr/>
      <dgm:t>
        <a:bodyPr/>
        <a:lstStyle/>
        <a:p>
          <a:endParaRPr lang="en-US"/>
        </a:p>
      </dgm:t>
    </dgm:pt>
    <dgm:pt modelId="{0B6C397E-B1F7-5247-99AE-6407E3DA8B71}" type="sibTrans" cxnId="{E4FE3A7D-F78C-8F4F-B15B-6BF91434DF52}">
      <dgm:prSet/>
      <dgm:spPr/>
      <dgm:t>
        <a:bodyPr/>
        <a:lstStyle/>
        <a:p>
          <a:endParaRPr lang="en-US"/>
        </a:p>
      </dgm:t>
    </dgm:pt>
    <dgm:pt modelId="{1DB8AD18-93E6-6F44-AB3F-6B92BDF55906}">
      <dgm:prSet/>
      <dgm:spPr/>
      <dgm:t>
        <a:bodyPr/>
        <a:lstStyle/>
        <a:p>
          <a:endParaRPr lang="en-US"/>
        </a:p>
      </dgm:t>
    </dgm:pt>
    <dgm:pt modelId="{DAA3FEB9-8775-4B43-AC25-4EA142A4993F}" type="parTrans" cxnId="{0BCF08BC-6C39-6441-BD6A-C0A975C996FD}">
      <dgm:prSet/>
      <dgm:spPr/>
      <dgm:t>
        <a:bodyPr/>
        <a:lstStyle/>
        <a:p>
          <a:endParaRPr lang="en-US"/>
        </a:p>
      </dgm:t>
    </dgm:pt>
    <dgm:pt modelId="{55049317-068E-5243-9A0E-D5D4A67EDC5F}" type="sibTrans" cxnId="{0BCF08BC-6C39-6441-BD6A-C0A975C996FD}">
      <dgm:prSet/>
      <dgm:spPr/>
      <dgm:t>
        <a:bodyPr/>
        <a:lstStyle/>
        <a:p>
          <a:endParaRPr lang="en-US"/>
        </a:p>
      </dgm:t>
    </dgm:pt>
    <dgm:pt modelId="{CA247453-C629-5F4B-A1E7-225C43F2C94D}">
      <dgm:prSet/>
      <dgm:spPr/>
      <dgm:t>
        <a:bodyPr/>
        <a:lstStyle/>
        <a:p>
          <a:endParaRPr lang="en-US"/>
        </a:p>
      </dgm:t>
    </dgm:pt>
    <dgm:pt modelId="{BE08E101-A92F-8C4A-8C57-C09CC854A80B}" type="parTrans" cxnId="{99AAE61F-319A-DE47-BA45-620EF20BF82C}">
      <dgm:prSet/>
      <dgm:spPr/>
      <dgm:t>
        <a:bodyPr/>
        <a:lstStyle/>
        <a:p>
          <a:endParaRPr lang="en-US"/>
        </a:p>
      </dgm:t>
    </dgm:pt>
    <dgm:pt modelId="{D79589D5-96F6-E04F-8FD9-AAF3F000161F}" type="sibTrans" cxnId="{99AAE61F-319A-DE47-BA45-620EF20BF82C}">
      <dgm:prSet/>
      <dgm:spPr/>
      <dgm:t>
        <a:bodyPr/>
        <a:lstStyle/>
        <a:p>
          <a:endParaRPr lang="en-US"/>
        </a:p>
      </dgm:t>
    </dgm:pt>
    <dgm:pt modelId="{737340F1-EF03-A743-B011-4713A3774715}" type="pres">
      <dgm:prSet presAssocID="{EEF151C5-21C1-0141-8140-5284F08C516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D663505-8B3E-7948-B146-530ECBA6AB85}" type="pres">
      <dgm:prSet presAssocID="{50381575-B802-BC43-BD00-F204690220FA}" presName="Accent1" presStyleCnt="0"/>
      <dgm:spPr/>
    </dgm:pt>
    <dgm:pt modelId="{9AE41F29-53A0-2642-A1B9-0D2F308182E5}" type="pres">
      <dgm:prSet presAssocID="{50381575-B802-BC43-BD00-F204690220FA}" presName="Accent" presStyleLbl="node1" presStyleIdx="0" presStyleCnt="3"/>
      <dgm:spPr>
        <a:noFill/>
        <a:ln>
          <a:solidFill>
            <a:srgbClr val="17324D"/>
          </a:solidFill>
        </a:ln>
      </dgm:spPr>
    </dgm:pt>
    <dgm:pt modelId="{448E778E-788C-684D-8A1B-6FF88A42F69A}" type="pres">
      <dgm:prSet presAssocID="{50381575-B802-BC43-BD00-F204690220F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437B61-57A2-4440-A301-474D9973C01E}" type="pres">
      <dgm:prSet presAssocID="{1DB8AD18-93E6-6F44-AB3F-6B92BDF55906}" presName="Accent2" presStyleCnt="0"/>
      <dgm:spPr/>
    </dgm:pt>
    <dgm:pt modelId="{59DF8D81-CE33-EC46-ACB4-E185347CD6E7}" type="pres">
      <dgm:prSet presAssocID="{1DB8AD18-93E6-6F44-AB3F-6B92BDF55906}" presName="Accent" presStyleLbl="node1" presStyleIdx="1" presStyleCnt="3"/>
      <dgm:spPr>
        <a:noFill/>
        <a:ln>
          <a:solidFill>
            <a:srgbClr val="17324D"/>
          </a:solidFill>
        </a:ln>
      </dgm:spPr>
    </dgm:pt>
    <dgm:pt modelId="{2FDE7BC7-FCD6-DE41-A6CD-CD28DB3584A2}" type="pres">
      <dgm:prSet presAssocID="{1DB8AD18-93E6-6F44-AB3F-6B92BDF5590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E2137E-C71B-D14A-9389-EC254A8E9B2D}" type="pres">
      <dgm:prSet presAssocID="{CA247453-C629-5F4B-A1E7-225C43F2C94D}" presName="Accent3" presStyleCnt="0"/>
      <dgm:spPr/>
    </dgm:pt>
    <dgm:pt modelId="{64B9B5B3-84FC-1140-9801-172C3CDAECE4}" type="pres">
      <dgm:prSet presAssocID="{CA247453-C629-5F4B-A1E7-225C43F2C94D}" presName="Accent" presStyleLbl="node1" presStyleIdx="2" presStyleCnt="3"/>
      <dgm:spPr>
        <a:noFill/>
        <a:ln>
          <a:solidFill>
            <a:srgbClr val="17324D"/>
          </a:solidFill>
        </a:ln>
      </dgm:spPr>
    </dgm:pt>
    <dgm:pt modelId="{39A966E5-4159-7340-9962-89D60FB662A9}" type="pres">
      <dgm:prSet presAssocID="{CA247453-C629-5F4B-A1E7-225C43F2C94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CF08BC-6C39-6441-BD6A-C0A975C996FD}" srcId="{EEF151C5-21C1-0141-8140-5284F08C5164}" destId="{1DB8AD18-93E6-6F44-AB3F-6B92BDF55906}" srcOrd="1" destOrd="0" parTransId="{DAA3FEB9-8775-4B43-AC25-4EA142A4993F}" sibTransId="{55049317-068E-5243-9A0E-D5D4A67EDC5F}"/>
    <dgm:cxn modelId="{3A5D3B21-9E67-7948-AEA6-496C12019E67}" type="presOf" srcId="{CA247453-C629-5F4B-A1E7-225C43F2C94D}" destId="{39A966E5-4159-7340-9962-89D60FB662A9}" srcOrd="0" destOrd="0" presId="urn:microsoft.com/office/officeart/2009/layout/CircleArrowProcess"/>
    <dgm:cxn modelId="{0D05BB61-78CE-3149-BA61-11DF7A529EBC}" type="presOf" srcId="{50381575-B802-BC43-BD00-F204690220FA}" destId="{448E778E-788C-684D-8A1B-6FF88A42F69A}" srcOrd="0" destOrd="0" presId="urn:microsoft.com/office/officeart/2009/layout/CircleArrowProcess"/>
    <dgm:cxn modelId="{99AAE61F-319A-DE47-BA45-620EF20BF82C}" srcId="{EEF151C5-21C1-0141-8140-5284F08C5164}" destId="{CA247453-C629-5F4B-A1E7-225C43F2C94D}" srcOrd="2" destOrd="0" parTransId="{BE08E101-A92F-8C4A-8C57-C09CC854A80B}" sibTransId="{D79589D5-96F6-E04F-8FD9-AAF3F000161F}"/>
    <dgm:cxn modelId="{E4FE3A7D-F78C-8F4F-B15B-6BF91434DF52}" srcId="{EEF151C5-21C1-0141-8140-5284F08C5164}" destId="{50381575-B802-BC43-BD00-F204690220FA}" srcOrd="0" destOrd="0" parTransId="{793BE0AC-93FF-5741-A389-267276961E74}" sibTransId="{0B6C397E-B1F7-5247-99AE-6407E3DA8B71}"/>
    <dgm:cxn modelId="{45E11FD7-258A-974B-A044-6DC7E248B280}" type="presOf" srcId="{1DB8AD18-93E6-6F44-AB3F-6B92BDF55906}" destId="{2FDE7BC7-FCD6-DE41-A6CD-CD28DB3584A2}" srcOrd="0" destOrd="0" presId="urn:microsoft.com/office/officeart/2009/layout/CircleArrowProcess"/>
    <dgm:cxn modelId="{2E481982-EC9E-2B48-AC3D-57B5459D1AFD}" type="presOf" srcId="{EEF151C5-21C1-0141-8140-5284F08C5164}" destId="{737340F1-EF03-A743-B011-4713A3774715}" srcOrd="0" destOrd="0" presId="urn:microsoft.com/office/officeart/2009/layout/CircleArrowProcess"/>
    <dgm:cxn modelId="{CDA05361-D967-3E4D-84F9-F526505C854C}" type="presParOf" srcId="{737340F1-EF03-A743-B011-4713A3774715}" destId="{2D663505-8B3E-7948-B146-530ECBA6AB85}" srcOrd="0" destOrd="0" presId="urn:microsoft.com/office/officeart/2009/layout/CircleArrowProcess"/>
    <dgm:cxn modelId="{02D96CDA-3448-484F-A115-BE88430931B9}" type="presParOf" srcId="{2D663505-8B3E-7948-B146-530ECBA6AB85}" destId="{9AE41F29-53A0-2642-A1B9-0D2F308182E5}" srcOrd="0" destOrd="0" presId="urn:microsoft.com/office/officeart/2009/layout/CircleArrowProcess"/>
    <dgm:cxn modelId="{6F31FC11-8BAE-414A-A525-78332D8A7181}" type="presParOf" srcId="{737340F1-EF03-A743-B011-4713A3774715}" destId="{448E778E-788C-684D-8A1B-6FF88A42F69A}" srcOrd="1" destOrd="0" presId="urn:microsoft.com/office/officeart/2009/layout/CircleArrowProcess"/>
    <dgm:cxn modelId="{EF81B12E-74F4-6647-AFB3-85A2D4AC5E3C}" type="presParOf" srcId="{737340F1-EF03-A743-B011-4713A3774715}" destId="{DE437B61-57A2-4440-A301-474D9973C01E}" srcOrd="2" destOrd="0" presId="urn:microsoft.com/office/officeart/2009/layout/CircleArrowProcess"/>
    <dgm:cxn modelId="{755F879E-E246-DC48-9861-1BC163E60ACE}" type="presParOf" srcId="{DE437B61-57A2-4440-A301-474D9973C01E}" destId="{59DF8D81-CE33-EC46-ACB4-E185347CD6E7}" srcOrd="0" destOrd="0" presId="urn:microsoft.com/office/officeart/2009/layout/CircleArrowProcess"/>
    <dgm:cxn modelId="{24CC4875-374A-CC40-9BFB-EC31AFAE140B}" type="presParOf" srcId="{737340F1-EF03-A743-B011-4713A3774715}" destId="{2FDE7BC7-FCD6-DE41-A6CD-CD28DB3584A2}" srcOrd="3" destOrd="0" presId="urn:microsoft.com/office/officeart/2009/layout/CircleArrowProcess"/>
    <dgm:cxn modelId="{3A532168-539E-B444-B8F7-4C5DC879BC1F}" type="presParOf" srcId="{737340F1-EF03-A743-B011-4713A3774715}" destId="{70E2137E-C71B-D14A-9389-EC254A8E9B2D}" srcOrd="4" destOrd="0" presId="urn:microsoft.com/office/officeart/2009/layout/CircleArrowProcess"/>
    <dgm:cxn modelId="{A0D37EEE-DABC-D84B-871D-9DF80BEE365C}" type="presParOf" srcId="{70E2137E-C71B-D14A-9389-EC254A8E9B2D}" destId="{64B9B5B3-84FC-1140-9801-172C3CDAECE4}" srcOrd="0" destOrd="0" presId="urn:microsoft.com/office/officeart/2009/layout/CircleArrowProcess"/>
    <dgm:cxn modelId="{EDBB6C9A-AC94-AC4D-804C-274FAFA61F86}" type="presParOf" srcId="{737340F1-EF03-A743-B011-4713A3774715}" destId="{39A966E5-4159-7340-9962-89D60FB662A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41F29-53A0-2642-A1B9-0D2F308182E5}">
      <dsp:nvSpPr>
        <dsp:cNvPr id="0" name=""/>
        <dsp:cNvSpPr/>
      </dsp:nvSpPr>
      <dsp:spPr>
        <a:xfrm>
          <a:off x="1104810" y="302052"/>
          <a:ext cx="1911964" cy="19122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8E778E-788C-684D-8A1B-6FF88A42F69A}">
      <dsp:nvSpPr>
        <dsp:cNvPr id="0" name=""/>
        <dsp:cNvSpPr/>
      </dsp:nvSpPr>
      <dsp:spPr>
        <a:xfrm>
          <a:off x="1527417" y="992435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527417" y="992435"/>
        <a:ext cx="1062441" cy="531093"/>
      </dsp:txXfrm>
    </dsp:sp>
    <dsp:sp modelId="{59DF8D81-CE33-EC46-ACB4-E185347CD6E7}">
      <dsp:nvSpPr>
        <dsp:cNvPr id="0" name=""/>
        <dsp:cNvSpPr/>
      </dsp:nvSpPr>
      <dsp:spPr>
        <a:xfrm>
          <a:off x="573768" y="1400785"/>
          <a:ext cx="1911964" cy="19122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E7BC7-FCD6-DE41-A6CD-CD28DB3584A2}">
      <dsp:nvSpPr>
        <dsp:cNvPr id="0" name=""/>
        <dsp:cNvSpPr/>
      </dsp:nvSpPr>
      <dsp:spPr>
        <a:xfrm>
          <a:off x="998530" y="2097523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998530" y="2097523"/>
        <a:ext cx="1062441" cy="531093"/>
      </dsp:txXfrm>
    </dsp:sp>
    <dsp:sp modelId="{64B9B5B3-84FC-1140-9801-172C3CDAECE4}">
      <dsp:nvSpPr>
        <dsp:cNvPr id="0" name=""/>
        <dsp:cNvSpPr/>
      </dsp:nvSpPr>
      <dsp:spPr>
        <a:xfrm>
          <a:off x="1240892" y="2631000"/>
          <a:ext cx="1642673" cy="16433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966E5-4159-7340-9962-89D60FB662A9}">
      <dsp:nvSpPr>
        <dsp:cNvPr id="0" name=""/>
        <dsp:cNvSpPr/>
      </dsp:nvSpPr>
      <dsp:spPr>
        <a:xfrm>
          <a:off x="1529930" y="3204200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529930" y="3204200"/>
        <a:ext cx="1062441" cy="53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D6AA-A951-4B2E-B868-A2A70BA6CA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2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0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52684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671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DSSS.IO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3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D6000263-E9DD-4AC7-A616-C0C246340DFE}"/>
              </a:ext>
            </a:extLst>
          </p:cNvPr>
          <p:cNvGrpSpPr/>
          <p:nvPr/>
        </p:nvGrpSpPr>
        <p:grpSpPr>
          <a:xfrm>
            <a:off x="3047999" y="1444971"/>
            <a:ext cx="8703081" cy="2427111"/>
            <a:chOff x="1270016" y="2198646"/>
            <a:chExt cx="8703081" cy="2242792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xmlns="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270016" y="3518108"/>
              <a:ext cx="87030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54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USDi</a:t>
              </a:r>
              <a:r>
                <a:rPr lang="zh-TW" altLang="en-US" sz="5400" b="1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：價值穩定的加密貨幣</a:t>
              </a:r>
              <a:endParaRPr lang="zh-TW" altLang="en-US" sz="5400" b="1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xmlns="" id="{15144238-EF41-4A3E-89DB-603B09422A1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9641374" y="2198646"/>
              <a:ext cx="1847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960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703733" y="4628444"/>
            <a:ext cx="228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https://DSSS.IO</a:t>
            </a:r>
            <a:endParaRPr lang="zh-CN" altLang="en-US" sz="2400" b="1">
              <a:solidFill>
                <a:srgbClr val="132E4A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7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30081" y="1662863"/>
            <a:ext cx="9531839" cy="2302696"/>
            <a:chOff x="1464199" y="1662863"/>
            <a:chExt cx="9531839" cy="2302696"/>
          </a:xfrm>
        </p:grpSpPr>
        <p:sp>
          <p:nvSpPr>
            <p:cNvPr id="3" name="TextBox 7"/>
            <p:cNvSpPr txBox="1"/>
            <p:nvPr/>
          </p:nvSpPr>
          <p:spPr>
            <a:xfrm>
              <a:off x="1464199" y="1886385"/>
              <a:ext cx="1480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mtClean="0">
                  <a:latin typeface="等线" panose="02010600030101010101" pitchFamily="2" charset="-122"/>
                  <a:ea typeface="等线" panose="02010600030101010101" pitchFamily="2" charset="-122"/>
                </a:rPr>
                <a:t>去中心化</a:t>
              </a:r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530744" y="2317815"/>
              <a:ext cx="432048" cy="432048"/>
            </a:xfrm>
            <a:prstGeom prst="ellipse">
              <a:avLst/>
            </a:prstGeom>
            <a:noFill/>
            <a:ln w="1270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97709" y="2860890"/>
              <a:ext cx="432048" cy="432048"/>
            </a:xfrm>
            <a:prstGeom prst="ellipse">
              <a:avLst/>
            </a:prstGeom>
            <a:noFill/>
            <a:ln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464674" y="2533839"/>
              <a:ext cx="432048" cy="432048"/>
            </a:xfrm>
            <a:prstGeom prst="ellipse">
              <a:avLst/>
            </a:prstGeom>
            <a:noFill/>
            <a:ln w="1270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431639" y="3044614"/>
              <a:ext cx="432048" cy="432048"/>
            </a:xfrm>
            <a:prstGeom prst="ellipse">
              <a:avLst/>
            </a:prstGeom>
            <a:noFill/>
            <a:ln w="1270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88748" y="2644866"/>
              <a:ext cx="432048" cy="432048"/>
            </a:xfrm>
            <a:prstGeom prst="ellipse">
              <a:avLst/>
            </a:prstGeom>
            <a:noFill/>
            <a:ln w="1270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65569" y="2428842"/>
              <a:ext cx="432048" cy="432048"/>
            </a:xfrm>
            <a:prstGeom prst="ellipse">
              <a:avLst/>
            </a:prstGeom>
            <a:noFill/>
            <a:ln w="1270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310850" y="2122003"/>
              <a:ext cx="432048" cy="432048"/>
            </a:xfrm>
            <a:prstGeom prst="ellipse">
              <a:avLst/>
            </a:prstGeom>
            <a:noFill/>
            <a:ln w="1270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9299496" y="2647562"/>
              <a:ext cx="432048" cy="432048"/>
            </a:xfrm>
            <a:prstGeom prst="ellipse">
              <a:avLst/>
            </a:prstGeom>
            <a:noFill/>
            <a:ln w="1270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2602752" y="234293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3567083" y="291101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1" name="TextBox 25"/>
            <p:cNvSpPr txBox="1"/>
            <p:nvPr/>
          </p:nvSpPr>
          <p:spPr>
            <a:xfrm>
              <a:off x="4548689" y="259082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2" name="TextBox 26"/>
            <p:cNvSpPr txBox="1"/>
            <p:nvPr/>
          </p:nvSpPr>
          <p:spPr>
            <a:xfrm>
              <a:off x="5493791" y="306653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6470612" y="267892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5</a:t>
              </a:r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7437577" y="24628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6</a:t>
              </a:r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5" name="TextBox 29"/>
            <p:cNvSpPr txBox="1"/>
            <p:nvPr/>
          </p:nvSpPr>
          <p:spPr>
            <a:xfrm>
              <a:off x="8382858" y="2125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7</a:t>
              </a:r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9371504" y="2702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8</a:t>
              </a:r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12" idx="2"/>
            </p:cNvCxnSpPr>
            <p:nvPr/>
          </p:nvCxnSpPr>
          <p:spPr>
            <a:xfrm>
              <a:off x="2899520" y="2686591"/>
              <a:ext cx="598189" cy="390323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3929757" y="2749863"/>
              <a:ext cx="534917" cy="216024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3" idx="6"/>
              <a:endCxn id="14" idx="2"/>
            </p:cNvCxnSpPr>
            <p:nvPr/>
          </p:nvCxnSpPr>
          <p:spPr>
            <a:xfrm>
              <a:off x="4896722" y="2749863"/>
              <a:ext cx="534917" cy="510775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6"/>
              <a:endCxn id="15" idx="2"/>
            </p:cNvCxnSpPr>
            <p:nvPr/>
          </p:nvCxnSpPr>
          <p:spPr>
            <a:xfrm flipV="1">
              <a:off x="5863687" y="2860890"/>
              <a:ext cx="525061" cy="399748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5" idx="7"/>
              <a:endCxn id="16" idx="2"/>
            </p:cNvCxnSpPr>
            <p:nvPr/>
          </p:nvCxnSpPr>
          <p:spPr>
            <a:xfrm flipV="1">
              <a:off x="6757524" y="2644866"/>
              <a:ext cx="608045" cy="63272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7" idx="2"/>
            </p:cNvCxnSpPr>
            <p:nvPr/>
          </p:nvCxnSpPr>
          <p:spPr>
            <a:xfrm flipV="1">
              <a:off x="7797617" y="2338027"/>
              <a:ext cx="513233" cy="216025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7" idx="6"/>
            </p:cNvCxnSpPr>
            <p:nvPr/>
          </p:nvCxnSpPr>
          <p:spPr>
            <a:xfrm>
              <a:off x="8742898" y="2338027"/>
              <a:ext cx="556598" cy="411836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7"/>
            <p:cNvSpPr txBox="1"/>
            <p:nvPr/>
          </p:nvSpPr>
          <p:spPr>
            <a:xfrm>
              <a:off x="2806433" y="3320462"/>
              <a:ext cx="1709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latin typeface="等线" panose="02010600030101010101" pitchFamily="2" charset="-122"/>
                  <a:ea typeface="等线" panose="02010600030101010101" pitchFamily="2" charset="-122"/>
                </a:rPr>
                <a:t>財產完全掌控</a:t>
              </a:r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8" name="TextBox 7"/>
            <p:cNvSpPr txBox="1"/>
            <p:nvPr/>
          </p:nvSpPr>
          <p:spPr>
            <a:xfrm>
              <a:off x="3533675" y="2152040"/>
              <a:ext cx="1480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mtClean="0">
                  <a:latin typeface="等线" panose="02010600030101010101" pitchFamily="2" charset="-122"/>
                  <a:ea typeface="等线" panose="02010600030101010101" pitchFamily="2" charset="-122"/>
                </a:rPr>
                <a:t>無國界</a:t>
              </a:r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4887268" y="3565449"/>
              <a:ext cx="1480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mtClean="0">
                  <a:latin typeface="等线" panose="02010600030101010101" pitchFamily="2" charset="-122"/>
                  <a:ea typeface="等线" panose="02010600030101010101" pitchFamily="2" charset="-122"/>
                </a:rPr>
                <a:t>免費轉帳</a:t>
              </a:r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0" name="TextBox 7"/>
            <p:cNvSpPr txBox="1"/>
            <p:nvPr/>
          </p:nvSpPr>
          <p:spPr>
            <a:xfrm>
              <a:off x="5360818" y="2266478"/>
              <a:ext cx="1480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mtClean="0">
                  <a:latin typeface="等线" panose="02010600030101010101" pitchFamily="2" charset="-122"/>
                  <a:ea typeface="等线" panose="02010600030101010101" pitchFamily="2" charset="-122"/>
                </a:rPr>
                <a:t>即時到賬</a:t>
              </a:r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1" name="TextBox 7"/>
            <p:cNvSpPr txBox="1"/>
            <p:nvPr/>
          </p:nvSpPr>
          <p:spPr>
            <a:xfrm>
              <a:off x="7108467" y="2912579"/>
              <a:ext cx="1480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latin typeface="等线" panose="02010600030101010101" pitchFamily="2" charset="-122"/>
                  <a:ea typeface="等线" panose="02010600030101010101" pitchFamily="2" charset="-122"/>
                </a:rPr>
                <a:t>價值穩定</a:t>
              </a:r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" name="TextBox 7"/>
            <p:cNvSpPr txBox="1"/>
            <p:nvPr/>
          </p:nvSpPr>
          <p:spPr>
            <a:xfrm>
              <a:off x="8059570" y="1662863"/>
              <a:ext cx="1480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latin typeface="等线" panose="02010600030101010101" pitchFamily="2" charset="-122"/>
                  <a:ea typeface="等线" panose="02010600030101010101" pitchFamily="2" charset="-122"/>
                </a:rPr>
                <a:t>高</a:t>
              </a:r>
              <a:r>
                <a:rPr lang="en-US" altLang="zh-CN" sz="20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TPS</a:t>
              </a:r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" name="TextBox 7"/>
            <p:cNvSpPr txBox="1"/>
            <p:nvPr/>
          </p:nvSpPr>
          <p:spPr>
            <a:xfrm>
              <a:off x="9110134" y="3163609"/>
              <a:ext cx="1885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latin typeface="等线" panose="02010600030101010101" pitchFamily="2" charset="-122"/>
                  <a:ea typeface="等线" panose="02010600030101010101" pitchFamily="2" charset="-122"/>
                </a:rPr>
                <a:t>不依賴流動性</a:t>
              </a:r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69530"/>
            <a:ext cx="11887200" cy="215444"/>
            <a:chOff x="143922" y="821980"/>
            <a:chExt cx="11887200" cy="215444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821980"/>
              <a:ext cx="2751619" cy="215444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USDi</a:t>
              </a:r>
              <a:r>
                <a:rPr lang="zh-TW" altLang="en-US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：價值穩定的加密貨幣</a:t>
              </a: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DSSS.IO</a:t>
            </a:r>
            <a:endParaRPr lang="zh-CN" altLang="en-US"/>
          </a:p>
        </p:txBody>
      </p:sp>
      <p:sp>
        <p:nvSpPr>
          <p:cNvPr id="41" name="内容占位符 4"/>
          <p:cNvSpPr txBox="1">
            <a:spLocks/>
          </p:cNvSpPr>
          <p:nvPr/>
        </p:nvSpPr>
        <p:spPr>
          <a:xfrm>
            <a:off x="1981200" y="4368386"/>
            <a:ext cx="8229600" cy="1343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USDi</a:t>
            </a:r>
            <a:r>
              <a:rPr lang="zh-CN" altLang="en-US" smtClean="0"/>
              <a:t>的誕生，改進了以</a:t>
            </a:r>
            <a:r>
              <a:rPr lang="en-US" altLang="zh-CN" dirty="0" smtClean="0"/>
              <a:t>BTC</a:t>
            </a:r>
            <a:r>
              <a:rPr lang="zh-CN" altLang="en-US" smtClean="0"/>
              <a:t>為代表的這類加密貨幣的不足，實現了加密貨幣價值的穩定，使得加密貨幣可以成為真正的貨幣。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4422638" y="974261"/>
            <a:ext cx="3346725" cy="507410"/>
            <a:chOff x="3875315" y="2070078"/>
            <a:chExt cx="4295962" cy="1246299"/>
          </a:xfrm>
        </p:grpSpPr>
        <p:sp>
          <p:nvSpPr>
            <p:cNvPr id="42" name="TextBox 2"/>
            <p:cNvSpPr txBox="1"/>
            <p:nvPr/>
          </p:nvSpPr>
          <p:spPr>
            <a:xfrm>
              <a:off x="4656667" y="2070078"/>
              <a:ext cx="2878667" cy="523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Myriad Pro Light" pitchFamily="34" charset="0"/>
                </a:rPr>
                <a:t>USDi</a:t>
              </a:r>
              <a:r>
                <a:rPr lang="zh-CN" altLang="en-US" sz="2800">
                  <a:latin typeface="Myriad Pro Light" pitchFamily="34" charset="0"/>
                </a:rPr>
                <a:t>的意義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875315" y="2331685"/>
              <a:ext cx="4295962" cy="984692"/>
              <a:chOff x="2906486" y="1748765"/>
              <a:chExt cx="3221971" cy="738519"/>
            </a:xfrm>
          </p:grpSpPr>
          <p:cxnSp>
            <p:nvCxnSpPr>
              <p:cNvPr id="44" name="肘形连接符 43"/>
              <p:cNvCxnSpPr>
                <a:cxnSpLocks/>
                <a:stCxn id="42" idx="3"/>
              </p:cNvCxnSpPr>
              <p:nvPr/>
            </p:nvCxnSpPr>
            <p:spPr>
              <a:xfrm>
                <a:off x="5651499" y="1748765"/>
                <a:ext cx="476958" cy="738519"/>
              </a:xfrm>
              <a:prstGeom prst="bentConnector3">
                <a:avLst>
                  <a:gd name="adj1" fmla="val 135947"/>
                </a:avLst>
              </a:prstGeom>
              <a:ln>
                <a:solidFill>
                  <a:srgbClr val="132E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肘形连接符 44"/>
              <p:cNvCxnSpPr>
                <a:cxnSpLocks/>
                <a:stCxn id="42" idx="1"/>
              </p:cNvCxnSpPr>
              <p:nvPr/>
            </p:nvCxnSpPr>
            <p:spPr>
              <a:xfrm rot="10800000" flipV="1">
                <a:off x="2906486" y="1748765"/>
                <a:ext cx="586015" cy="738519"/>
              </a:xfrm>
              <a:prstGeom prst="bentConnector3">
                <a:avLst>
                  <a:gd name="adj1" fmla="val 129257"/>
                </a:avLst>
              </a:prstGeom>
              <a:ln>
                <a:solidFill>
                  <a:srgbClr val="132E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980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arrow"/>
          <p:cNvSpPr/>
          <p:nvPr/>
        </p:nvSpPr>
        <p:spPr bwMode="auto">
          <a:xfrm>
            <a:off x="2952272" y="1538888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132E4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/>
          <a:lstStyle/>
          <a:p>
            <a:pPr defTabSz="913765"/>
            <a:r>
              <a:rPr lang="en-US" altLang="zh-CN" sz="2400" kern="0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BTC</a:t>
            </a:r>
          </a:p>
        </p:txBody>
      </p:sp>
      <p:sp>
        <p:nvSpPr>
          <p:cNvPr id="3" name="Oval 20"/>
          <p:cNvSpPr/>
          <p:nvPr/>
        </p:nvSpPr>
        <p:spPr bwMode="auto">
          <a:xfrm>
            <a:off x="1643059" y="1289451"/>
            <a:ext cx="1554956" cy="15549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132E4A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" name="3 arrow"/>
          <p:cNvSpPr/>
          <p:nvPr/>
        </p:nvSpPr>
        <p:spPr bwMode="auto">
          <a:xfrm>
            <a:off x="2952272" y="3105296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132E4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/>
          <a:lstStyle/>
          <a:p>
            <a:pPr defTabSz="913765"/>
            <a:r>
              <a:rPr lang="en-US" altLang="zh-CN" sz="2400" kern="0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USD</a:t>
            </a:r>
          </a:p>
        </p:txBody>
      </p:sp>
      <p:sp>
        <p:nvSpPr>
          <p:cNvPr id="7" name="Oval 24"/>
          <p:cNvSpPr/>
          <p:nvPr/>
        </p:nvSpPr>
        <p:spPr bwMode="auto">
          <a:xfrm>
            <a:off x="1643059" y="2855859"/>
            <a:ext cx="1554956" cy="15549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132E4A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9" name="3 arrow"/>
          <p:cNvSpPr/>
          <p:nvPr/>
        </p:nvSpPr>
        <p:spPr bwMode="auto">
          <a:xfrm>
            <a:off x="2952272" y="4688048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132E4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/>
          <a:lstStyle/>
          <a:p>
            <a:pPr defTabSz="913765"/>
            <a:r>
              <a:rPr lang="en-US" altLang="zh-CN" sz="2400" kern="0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USDi</a:t>
            </a:r>
          </a:p>
        </p:txBody>
      </p:sp>
      <p:sp>
        <p:nvSpPr>
          <p:cNvPr id="10" name="Oval 30"/>
          <p:cNvSpPr/>
          <p:nvPr/>
        </p:nvSpPr>
        <p:spPr bwMode="auto">
          <a:xfrm>
            <a:off x="1643059" y="4438611"/>
            <a:ext cx="1554956" cy="15549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132E4A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8298" y="1632164"/>
            <a:ext cx="4120400" cy="913515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完全由持有者掌控的私有財</a:t>
            </a:r>
            <a:r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產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不足：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價值波動</a:t>
            </a:r>
            <a:r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巨大</a:t>
            </a: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78298" y="3325861"/>
            <a:ext cx="412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通行的世界貨</a:t>
            </a:r>
            <a:r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幣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不足：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監管、制裁、凍結風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險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78298" y="4814068"/>
            <a:ext cx="4120400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結合了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BTC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USD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的特點，規避了它們的不足。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A09460C7-F867-4742-B8C8-AB641940A8D1}"/>
              </a:ext>
            </a:extLst>
          </p:cNvPr>
          <p:cNvGrpSpPr/>
          <p:nvPr/>
        </p:nvGrpSpPr>
        <p:grpSpPr>
          <a:xfrm>
            <a:off x="143922" y="269530"/>
            <a:ext cx="11887200" cy="215444"/>
            <a:chOff x="143922" y="821980"/>
            <a:chExt cx="11887200" cy="215444"/>
          </a:xfrm>
        </p:grpSpPr>
        <p:sp>
          <p:nvSpPr>
            <p:cNvPr id="18" name="MH_Entry_1">
              <a:extLst>
                <a:ext uri="{FF2B5EF4-FFF2-40B4-BE49-F238E27FC236}">
                  <a16:creationId xmlns:a16="http://schemas.microsoft.com/office/drawing/2014/main" xmlns="" id="{F6BB0210-52EA-4ED2-A2B7-BD53170E3EC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821980"/>
              <a:ext cx="2751619" cy="215444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USDi</a:t>
              </a:r>
              <a:r>
                <a:rPr lang="zh-TW" altLang="en-US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：價值穩定的加密貨幣</a:t>
              </a:r>
            </a:p>
          </p:txBody>
        </p:sp>
        <p:cxnSp>
          <p:nvCxnSpPr>
            <p:cNvPr id="19" name="直接连接符 3">
              <a:extLst>
                <a:ext uri="{FF2B5EF4-FFF2-40B4-BE49-F238E27FC236}">
                  <a16:creationId xmlns:a16="http://schemas.microsoft.com/office/drawing/2014/main" xmlns="" id="{3697D20A-D448-444C-A70C-D922A730A259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>
              <a:extLst>
                <a:ext uri="{FF2B5EF4-FFF2-40B4-BE49-F238E27FC236}">
                  <a16:creationId xmlns:a16="http://schemas.microsoft.com/office/drawing/2014/main" xmlns="" id="{C35814F0-EF7C-46FC-8207-3834EF87FB7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DSSS.IO</a:t>
            </a:r>
            <a:endParaRPr lang="zh-CN" altLang="en-US"/>
          </a:p>
        </p:txBody>
      </p:sp>
      <p:pic>
        <p:nvPicPr>
          <p:cNvPr id="21" name="图形 5" descr="靶心">
            <a:extLst>
              <a:ext uri="{FF2B5EF4-FFF2-40B4-BE49-F238E27FC236}">
                <a16:creationId xmlns:a16="http://schemas.microsoft.com/office/drawing/2014/main" xmlns="" id="{30E0FA29-F4E3-4408-B566-D245B0F5E6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31248" y="4834972"/>
            <a:ext cx="778577" cy="778577"/>
          </a:xfrm>
          <a:prstGeom prst="rect">
            <a:avLst/>
          </a:prstGeom>
        </p:spPr>
      </p:pic>
      <p:pic>
        <p:nvPicPr>
          <p:cNvPr id="25" name="图形 7" descr="标记">
            <a:extLst>
              <a:ext uri="{FF2B5EF4-FFF2-40B4-BE49-F238E27FC236}">
                <a16:creationId xmlns:a16="http://schemas.microsoft.com/office/drawing/2014/main" xmlns="" id="{F709645F-44CF-4E7F-9AD6-CC4A1F2B663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55004" y="3267804"/>
            <a:ext cx="731065" cy="731065"/>
          </a:xfrm>
          <a:prstGeom prst="rect">
            <a:avLst/>
          </a:prstGeom>
        </p:spPr>
      </p:pic>
      <p:pic>
        <p:nvPicPr>
          <p:cNvPr id="29" name="图形 3" descr="灯泡">
            <a:extLst>
              <a:ext uri="{FF2B5EF4-FFF2-40B4-BE49-F238E27FC236}">
                <a16:creationId xmlns:a16="http://schemas.microsoft.com/office/drawing/2014/main" xmlns="" id="{F91CF3FD-5E88-4979-82F5-88CCD48F239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46854" y="1719313"/>
            <a:ext cx="739215" cy="7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C48EB1AC-3C3B-48AE-912D-30682FD04CA4}"/>
              </a:ext>
            </a:extLst>
          </p:cNvPr>
          <p:cNvGrpSpPr/>
          <p:nvPr/>
        </p:nvGrpSpPr>
        <p:grpSpPr>
          <a:xfrm>
            <a:off x="143922" y="269530"/>
            <a:ext cx="11887200" cy="215444"/>
            <a:chOff x="143922" y="821980"/>
            <a:chExt cx="11887200" cy="215444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xmlns="" id="{65CB1994-18A4-40CC-84C6-E1A439B6496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821980"/>
              <a:ext cx="2751619" cy="215444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USDi</a:t>
              </a:r>
              <a:r>
                <a:rPr lang="zh-TW" altLang="en-US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：價值穩定的加密貨幣</a:t>
              </a:r>
            </a:p>
          </p:txBody>
        </p:sp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xmlns="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xmlns="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DSSS.IO</a:t>
            </a:r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48035"/>
              </p:ext>
            </p:extLst>
          </p:nvPr>
        </p:nvGraphicFramePr>
        <p:xfrm>
          <a:off x="1775520" y="2071704"/>
          <a:ext cx="864096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  <a:gridCol w="1728192"/>
              </a:tblGrid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穩定幣類別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穩定機制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抵押資產舉例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不足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法定資產抵押型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與中心化資產錨定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美元、黃金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effectLst/>
                          <a:latin typeface="+mn-ea"/>
                          <a:ea typeface="+mn-ea"/>
                        </a:rPr>
                        <a:t>USDT、DGD、TUSD</a:t>
                      </a: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400" smtClean="0">
                          <a:effectLst/>
                          <a:latin typeface="+mn-ea"/>
                          <a:ea typeface="+mn-ea"/>
                        </a:rPr>
                        <a:t>GUSD</a:t>
                      </a: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400" smtClean="0">
                          <a:effectLst/>
                          <a:latin typeface="+mn-ea"/>
                          <a:ea typeface="+mn-ea"/>
                        </a:rPr>
                        <a:t>WIT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中心化風險、銀行審查、流動性不足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加密資產抵押型</a:t>
                      </a:r>
                    </a:p>
                    <a:p>
                      <a:pPr algn="ctr"/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使用加密資產抵押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比特股、乙太幣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effectLst/>
                          <a:latin typeface="+mn-ea"/>
                          <a:ea typeface="+mn-ea"/>
                        </a:rPr>
                        <a:t>BitCNY、DAI</a:t>
                      </a:r>
                    </a:p>
                    <a:p>
                      <a:pPr algn="ctr"/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抵押資產價值急劇波動風險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無資產抵押型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effectLst/>
                          <a:latin typeface="+mn-ea"/>
                          <a:ea typeface="+mn-ea"/>
                        </a:rPr>
                        <a:t>由演算法控制貨幣價值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無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err="1" smtClean="0">
                          <a:effectLst/>
                          <a:latin typeface="+mn-ea"/>
                          <a:ea typeface="+mn-ea"/>
                        </a:rPr>
                        <a:t>Seignorage</a:t>
                      </a:r>
                      <a:r>
                        <a:rPr lang="en-US" altLang="zh-CN" sz="14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err="1" smtClean="0">
                          <a:effectLst/>
                          <a:latin typeface="+mn-ea"/>
                          <a:ea typeface="+mn-ea"/>
                        </a:rPr>
                        <a:t>Shares、Basis</a:t>
                      </a:r>
                      <a:endParaRPr lang="en-US" altLang="zh-CN" sz="140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無法滿足穩定性</a:t>
                      </a:r>
                      <a:endParaRPr lang="en-US" altLang="zh-CN" sz="110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價值轉換型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通過</a:t>
                      </a:r>
                      <a:r>
                        <a:rPr lang="en-US" altLang="zh-CN" sz="1400" smtClean="0">
                          <a:latin typeface="+mn-ea"/>
                          <a:ea typeface="+mn-ea"/>
                        </a:rPr>
                        <a:t>POI</a:t>
                      </a:r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altLang="zh-CN" sz="1400" smtClean="0">
                          <a:latin typeface="+mn-ea"/>
                          <a:ea typeface="+mn-ea"/>
                        </a:rPr>
                        <a:t>DCA</a:t>
                      </a:r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實現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無需抵押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err="1" smtClean="0">
                          <a:latin typeface="+mn-ea"/>
                          <a:ea typeface="+mn-ea"/>
                        </a:rPr>
                        <a:t>USDi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起步階段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940756" y="1009132"/>
            <a:ext cx="6310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smtClean="0">
                <a:latin typeface="+mn-ea"/>
              </a:rPr>
              <a:t>USDi</a:t>
            </a:r>
            <a:r>
              <a:rPr lang="zh-CN" altLang="en-US" sz="3200" b="1" smtClean="0">
                <a:latin typeface="+mn-ea"/>
              </a:rPr>
              <a:t>和其它穩定幣的對比</a:t>
            </a:r>
            <a:endParaRPr lang="zh-CN" altLang="en-US" sz="3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9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3489" y="2572401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96384" y="2572400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19279" y="2572399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42174" y="2572398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71118" y="3408579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13" name="椭圆 12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99700" y="3408579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22" name="椭圆 21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3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16908" y="3408579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25" name="椭圆 24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61885" y="3306025"/>
            <a:ext cx="1710393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法幣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/</a:t>
            </a:r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其它加密貨幣</a:t>
            </a:r>
          </a:p>
        </p:txBody>
      </p:sp>
      <p:sp>
        <p:nvSpPr>
          <p:cNvPr id="31" name="矩形 30"/>
          <p:cNvSpPr/>
          <p:nvPr/>
        </p:nvSpPr>
        <p:spPr>
          <a:xfrm>
            <a:off x="3667727" y="3452918"/>
            <a:ext cx="17412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DSS Token</a:t>
            </a:r>
          </a:p>
        </p:txBody>
      </p:sp>
      <p:sp>
        <p:nvSpPr>
          <p:cNvPr id="33" name="矩形 32"/>
          <p:cNvSpPr/>
          <p:nvPr/>
        </p:nvSpPr>
        <p:spPr>
          <a:xfrm>
            <a:off x="6682094" y="3185542"/>
            <a:ext cx="1710393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DSS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網路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虛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擬交易所</a:t>
            </a:r>
          </a:p>
          <a:p>
            <a:pPr algn="ctr">
              <a:lnSpc>
                <a:spcPct val="150000"/>
              </a:lnSpc>
            </a:pP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POI+DCA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51501" y="3475373"/>
            <a:ext cx="1710393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USDi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B2CE8C46-D5C1-4A16-A186-A8186E3B8A5B}"/>
              </a:ext>
            </a:extLst>
          </p:cNvPr>
          <p:cNvGrpSpPr/>
          <p:nvPr/>
        </p:nvGrpSpPr>
        <p:grpSpPr>
          <a:xfrm>
            <a:off x="143922" y="269530"/>
            <a:ext cx="11887200" cy="215444"/>
            <a:chOff x="143922" y="821980"/>
            <a:chExt cx="11887200" cy="215444"/>
          </a:xfrm>
        </p:grpSpPr>
        <p:sp>
          <p:nvSpPr>
            <p:cNvPr id="29" name="MH_Entry_1">
              <a:extLst>
                <a:ext uri="{FF2B5EF4-FFF2-40B4-BE49-F238E27FC236}">
                  <a16:creationId xmlns:a16="http://schemas.microsoft.com/office/drawing/2014/main" xmlns="" id="{667EF567-9670-48E8-B147-92A7B271A0E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821980"/>
              <a:ext cx="2751619" cy="215444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USDi</a:t>
              </a:r>
              <a:r>
                <a:rPr lang="zh-TW" altLang="en-US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：價值穩定的加密貨幣</a:t>
              </a:r>
            </a:p>
          </p:txBody>
        </p:sp>
        <p:cxnSp>
          <p:nvCxnSpPr>
            <p:cNvPr id="30" name="直接连接符 3">
              <a:extLst>
                <a:ext uri="{FF2B5EF4-FFF2-40B4-BE49-F238E27FC236}">
                  <a16:creationId xmlns:a16="http://schemas.microsoft.com/office/drawing/2014/main" xmlns="" id="{891DFD81-4528-4844-93F5-8D31908CB142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">
              <a:extLst>
                <a:ext uri="{FF2B5EF4-FFF2-40B4-BE49-F238E27FC236}">
                  <a16:creationId xmlns:a16="http://schemas.microsoft.com/office/drawing/2014/main" xmlns="" id="{90F50355-E38E-4F1D-B68B-0B9255ABAE1A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857483" y="841897"/>
            <a:ext cx="4295964" cy="1538688"/>
            <a:chOff x="3875314" y="2070076"/>
            <a:chExt cx="4295964" cy="1538688"/>
          </a:xfrm>
        </p:grpSpPr>
        <p:sp>
          <p:nvSpPr>
            <p:cNvPr id="41" name="TextBox 2"/>
            <p:cNvSpPr txBox="1"/>
            <p:nvPr/>
          </p:nvSpPr>
          <p:spPr>
            <a:xfrm>
              <a:off x="4656667" y="2070076"/>
              <a:ext cx="28786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latin typeface="Myriad Pro Light" pitchFamily="34" charset="0"/>
                </a:rPr>
                <a:t>USDi</a:t>
              </a:r>
              <a:r>
                <a:rPr lang="zh-CN" altLang="en-US" sz="2800">
                  <a:latin typeface="Myriad Pro Light" pitchFamily="34" charset="0"/>
                </a:rPr>
                <a:t>的實現</a:t>
              </a:r>
              <a:endParaRPr lang="zh-CN" altLang="en-US" sz="2800">
                <a:latin typeface="Myriad Pro Light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875314" y="3023989"/>
              <a:ext cx="4295964" cy="5847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zh-CN" altLang="en-US" sz="3200">
                <a:latin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875315" y="2331685"/>
              <a:ext cx="4295963" cy="984692"/>
              <a:chOff x="3875315" y="2331685"/>
              <a:chExt cx="4295963" cy="984692"/>
            </a:xfrm>
          </p:grpSpPr>
          <p:cxnSp>
            <p:nvCxnSpPr>
              <p:cNvPr id="44" name="肘形连接符 43"/>
              <p:cNvCxnSpPr>
                <a:cxnSpLocks/>
                <a:stCxn id="41" idx="3"/>
                <a:endCxn id="42" idx="3"/>
              </p:cNvCxnSpPr>
              <p:nvPr/>
            </p:nvCxnSpPr>
            <p:spPr>
              <a:xfrm>
                <a:off x="7535334" y="2331686"/>
                <a:ext cx="635944" cy="984691"/>
              </a:xfrm>
              <a:prstGeom prst="bentConnector3">
                <a:avLst>
                  <a:gd name="adj1" fmla="val 135947"/>
                </a:avLst>
              </a:prstGeom>
              <a:ln>
                <a:solidFill>
                  <a:srgbClr val="132E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肘形连接符 44"/>
              <p:cNvCxnSpPr>
                <a:cxnSpLocks/>
                <a:stCxn id="41" idx="1"/>
                <a:endCxn id="42" idx="1"/>
              </p:cNvCxnSpPr>
              <p:nvPr/>
            </p:nvCxnSpPr>
            <p:spPr>
              <a:xfrm rot="10800000" flipV="1">
                <a:off x="3875315" y="2331685"/>
                <a:ext cx="781353" cy="984691"/>
              </a:xfrm>
              <a:prstGeom prst="bentConnector3">
                <a:avLst>
                  <a:gd name="adj1" fmla="val 129257"/>
                </a:avLst>
              </a:prstGeom>
              <a:ln>
                <a:solidFill>
                  <a:srgbClr val="132E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4098813" y="1518811"/>
            <a:ext cx="39943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USDi</a:t>
            </a:r>
            <a:r>
              <a:rPr lang="zh-CN" altLang="en-US" sz="1400"/>
              <a:t>運行於</a:t>
            </a:r>
            <a:r>
              <a:rPr lang="en-US" altLang="zh-CN" sz="1400"/>
              <a:t>DSS</a:t>
            </a:r>
            <a:r>
              <a:rPr lang="zh-CN" altLang="en-US" sz="1400"/>
              <a:t>網路，虛擬交易所是</a:t>
            </a:r>
            <a:r>
              <a:rPr lang="en-US" altLang="zh-CN" sz="1400"/>
              <a:t>DSS</a:t>
            </a:r>
            <a:r>
              <a:rPr lang="zh-CN" altLang="en-US" sz="1400"/>
              <a:t>網路中的一個高性能合約，通過</a:t>
            </a:r>
            <a:r>
              <a:rPr lang="en-US" altLang="zh-CN" sz="1400"/>
              <a:t>POI</a:t>
            </a:r>
            <a:r>
              <a:rPr lang="zh-CN" altLang="en-US" sz="1400"/>
              <a:t>和</a:t>
            </a:r>
            <a:r>
              <a:rPr lang="en-US" altLang="zh-CN" sz="1400" err="1"/>
              <a:t>DCA</a:t>
            </a:r>
            <a:r>
              <a:rPr lang="zh-CN" altLang="en-US" sz="1400"/>
              <a:t>實現</a:t>
            </a:r>
            <a:r>
              <a:rPr lang="en-US" altLang="zh-CN" sz="1400"/>
              <a:t>DSS Token</a:t>
            </a:r>
            <a:r>
              <a:rPr lang="zh-CN" altLang="en-US" sz="1400"/>
              <a:t>和</a:t>
            </a:r>
            <a:r>
              <a:rPr lang="en-US" altLang="zh-CN" sz="1400"/>
              <a:t>USDi</a:t>
            </a:r>
            <a:r>
              <a:rPr lang="zh-CN" altLang="en-US" sz="1400"/>
              <a:t>的兌換。</a:t>
            </a:r>
            <a:r>
              <a:rPr lang="en-US" altLang="zh-CN" sz="1400"/>
              <a:t>USDi</a:t>
            </a:r>
            <a:r>
              <a:rPr lang="zh-CN" altLang="en-US" sz="1400"/>
              <a:t>只能通過虛擬交易所獲得。</a:t>
            </a:r>
          </a:p>
          <a:p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649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7968733" y="1808027"/>
            <a:ext cx="3506421" cy="963559"/>
            <a:chOff x="7523107" y="3331677"/>
            <a:chExt cx="3506421" cy="963559"/>
          </a:xfrm>
        </p:grpSpPr>
        <p:sp>
          <p:nvSpPr>
            <p:cNvPr id="53" name="矩形 52"/>
            <p:cNvSpPr/>
            <p:nvPr/>
          </p:nvSpPr>
          <p:spPr>
            <a:xfrm>
              <a:off x="7523107" y="3331677"/>
              <a:ext cx="3506421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DCA</a:t>
              </a:r>
              <a:r>
                <a:rPr lang="zh-CN" alt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（</a:t>
              </a: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Depth Curves Algorithm</a:t>
              </a:r>
              <a:r>
                <a:rPr lang="zh-CN" alt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23107" y="3641467"/>
              <a:ext cx="3348376" cy="653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DCA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可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以反映資金對價格真實的衝擊，防止價格的失衡。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11446" y="4503985"/>
            <a:ext cx="3020997" cy="893283"/>
            <a:chOff x="7523107" y="3331677"/>
            <a:chExt cx="3020997" cy="893283"/>
          </a:xfrm>
        </p:grpSpPr>
        <p:sp>
          <p:nvSpPr>
            <p:cNvPr id="56" name="矩形 55"/>
            <p:cNvSpPr/>
            <p:nvPr/>
          </p:nvSpPr>
          <p:spPr>
            <a:xfrm>
              <a:off x="7523107" y="3331677"/>
              <a:ext cx="3020997" cy="33855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使用</a:t>
              </a:r>
              <a:r>
                <a:rPr lang="en-US" altLang="zh-CN" sz="1600" smtClean="0"/>
                <a:t>Graphene</a:t>
              </a:r>
              <a:r>
                <a:rPr lang="zh-CN" altLang="en-US" sz="1600" smtClean="0"/>
                <a:t>技術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23107" y="3641467"/>
              <a:ext cx="2885371" cy="58349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這可以實現即時確認和高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TPS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的目標。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93422" y="1080806"/>
            <a:ext cx="3079505" cy="1524994"/>
            <a:chOff x="921884" y="2272171"/>
            <a:chExt cx="3079505" cy="1524994"/>
          </a:xfrm>
        </p:grpSpPr>
        <p:sp>
          <p:nvSpPr>
            <p:cNvPr id="59" name="矩形 58"/>
            <p:cNvSpPr/>
            <p:nvPr/>
          </p:nvSpPr>
          <p:spPr>
            <a:xfrm>
              <a:off x="921884" y="2272171"/>
              <a:ext cx="3079505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POI</a:t>
              </a:r>
              <a:r>
                <a:rPr lang="zh-CN" alt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（</a:t>
              </a:r>
              <a:r>
                <a:rPr lang="en-US" altLang="zh-CN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Proof Of Index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116018" y="2581961"/>
              <a:ext cx="2885371" cy="12152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我們創造了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POI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共識機制。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DSS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指數被引入到虛擬交易所這個合約中，成為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DSS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網路重要的組成部分。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116018" y="4515954"/>
            <a:ext cx="2885371" cy="1618054"/>
            <a:chOff x="7523107" y="3343646"/>
            <a:chExt cx="2885371" cy="1618054"/>
          </a:xfrm>
        </p:grpSpPr>
        <p:sp>
          <p:nvSpPr>
            <p:cNvPr id="63" name="矩形 62"/>
            <p:cNvSpPr/>
            <p:nvPr/>
          </p:nvSpPr>
          <p:spPr>
            <a:xfrm>
              <a:off x="7754103" y="3343646"/>
              <a:ext cx="2372319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銷毀並發行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23107" y="3641467"/>
              <a:ext cx="2885371" cy="13202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虛擬交易所合約銷毀所有收到的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DSS Token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和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USDi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，並發行成交訂單相對應的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USDi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和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DSS Token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。這樣實現了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DSS Token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和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USDi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價值的交換。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72927" y="1808027"/>
            <a:ext cx="4028615" cy="4028613"/>
            <a:chOff x="4072927" y="1808027"/>
            <a:chExt cx="4028615" cy="4028613"/>
          </a:xfrm>
        </p:grpSpPr>
        <p:grpSp>
          <p:nvGrpSpPr>
            <p:cNvPr id="3" name="组合 2"/>
            <p:cNvGrpSpPr/>
            <p:nvPr/>
          </p:nvGrpSpPr>
          <p:grpSpPr>
            <a:xfrm>
              <a:off x="4072927" y="1808027"/>
              <a:ext cx="4028615" cy="4028613"/>
              <a:chOff x="4072927" y="1808027"/>
              <a:chExt cx="4028615" cy="4028613"/>
            </a:xfrm>
          </p:grpSpPr>
          <p:sp>
            <p:nvSpPr>
              <p:cNvPr id="22" name="Shape 10"/>
              <p:cNvSpPr/>
              <p:nvPr/>
            </p:nvSpPr>
            <p:spPr>
              <a:xfrm>
                <a:off x="4298572" y="2225172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18755" y="8290"/>
                    </a:moveTo>
                    <a:lnTo>
                      <a:pt x="13932" y="0"/>
                    </a:lnTo>
                    <a:cubicBezTo>
                      <a:pt x="4453" y="4270"/>
                      <a:pt x="-758" y="12901"/>
                      <a:pt x="90" y="21600"/>
                    </a:cubicBezTo>
                    <a:cubicBezTo>
                      <a:pt x="3767" y="12143"/>
                      <a:pt x="15444" y="13183"/>
                      <a:pt x="17285" y="13675"/>
                    </a:cubicBezTo>
                    <a:cubicBezTo>
                      <a:pt x="18392" y="13854"/>
                      <a:pt x="19594" y="14276"/>
                      <a:pt x="20842" y="15000"/>
                    </a:cubicBezTo>
                    <a:cubicBezTo>
                      <a:pt x="20781" y="13165"/>
                      <a:pt x="19921" y="10282"/>
                      <a:pt x="18755" y="829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3" name="Shape 11"/>
              <p:cNvSpPr/>
              <p:nvPr/>
            </p:nvSpPr>
            <p:spPr>
              <a:xfrm>
                <a:off x="4499789" y="4182255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8290" y="2087"/>
                    </a:moveTo>
                    <a:lnTo>
                      <a:pt x="0" y="6910"/>
                    </a:lnTo>
                    <a:cubicBezTo>
                      <a:pt x="4270" y="16389"/>
                      <a:pt x="12901" y="21600"/>
                      <a:pt x="21600" y="20752"/>
                    </a:cubicBezTo>
                    <a:cubicBezTo>
                      <a:pt x="12143" y="17075"/>
                      <a:pt x="13183" y="5398"/>
                      <a:pt x="13675" y="3557"/>
                    </a:cubicBezTo>
                    <a:cubicBezTo>
                      <a:pt x="13854" y="2450"/>
                      <a:pt x="14276" y="1248"/>
                      <a:pt x="15000" y="0"/>
                    </a:cubicBezTo>
                    <a:cubicBezTo>
                      <a:pt x="13165" y="61"/>
                      <a:pt x="10282" y="921"/>
                      <a:pt x="8290" y="2087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Shape 12"/>
              <p:cNvSpPr/>
              <p:nvPr/>
            </p:nvSpPr>
            <p:spPr>
              <a:xfrm>
                <a:off x="6459829" y="3681931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2087" y="13310"/>
                    </a:moveTo>
                    <a:lnTo>
                      <a:pt x="6910" y="21600"/>
                    </a:lnTo>
                    <a:cubicBezTo>
                      <a:pt x="16389" y="17330"/>
                      <a:pt x="21600" y="8699"/>
                      <a:pt x="20752" y="0"/>
                    </a:cubicBezTo>
                    <a:cubicBezTo>
                      <a:pt x="17075" y="9457"/>
                      <a:pt x="5398" y="8417"/>
                      <a:pt x="3557" y="7925"/>
                    </a:cubicBezTo>
                    <a:cubicBezTo>
                      <a:pt x="2450" y="7746"/>
                      <a:pt x="1248" y="7324"/>
                      <a:pt x="0" y="6600"/>
                    </a:cubicBezTo>
                    <a:cubicBezTo>
                      <a:pt x="61" y="8435"/>
                      <a:pt x="921" y="11318"/>
                      <a:pt x="2087" y="1331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Shape 13"/>
              <p:cNvSpPr/>
              <p:nvPr/>
            </p:nvSpPr>
            <p:spPr>
              <a:xfrm>
                <a:off x="5954560" y="2028813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13310" y="18755"/>
                    </a:moveTo>
                    <a:lnTo>
                      <a:pt x="21600" y="13932"/>
                    </a:lnTo>
                    <a:cubicBezTo>
                      <a:pt x="17330" y="4453"/>
                      <a:pt x="8699" y="-758"/>
                      <a:pt x="0" y="90"/>
                    </a:cubicBezTo>
                    <a:cubicBezTo>
                      <a:pt x="9457" y="3767"/>
                      <a:pt x="8417" y="15444"/>
                      <a:pt x="7925" y="17285"/>
                    </a:cubicBezTo>
                    <a:cubicBezTo>
                      <a:pt x="7746" y="18392"/>
                      <a:pt x="7324" y="19594"/>
                      <a:pt x="6600" y="20842"/>
                    </a:cubicBezTo>
                    <a:cubicBezTo>
                      <a:pt x="8435" y="20781"/>
                      <a:pt x="11318" y="19921"/>
                      <a:pt x="13310" y="18755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072927" y="1808027"/>
                <a:ext cx="4028615" cy="4028613"/>
              </a:xfrm>
              <a:prstGeom prst="ellipse">
                <a:avLst/>
              </a:prstGeom>
              <a:noFill/>
              <a:ln w="12700">
                <a:solidFill>
                  <a:srgbClr val="17324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960292" y="280828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654471" y="2808284"/>
              <a:ext cx="558999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960292" y="442140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6654471" y="442140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Oval 44">
            <a:extLst>
              <a:ext uri="{FF2B5EF4-FFF2-40B4-BE49-F238E27FC236}">
                <a16:creationId xmlns:a16="http://schemas.microsoft.com/office/drawing/2014/main" xmlns="" id="{EB2ECE95-4529-4BCC-B4D0-B64399B5B2A5}"/>
              </a:ext>
            </a:extLst>
          </p:cNvPr>
          <p:cNvSpPr/>
          <p:nvPr/>
        </p:nvSpPr>
        <p:spPr>
          <a:xfrm>
            <a:off x="5772144" y="3504112"/>
            <a:ext cx="603504" cy="556416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rgbClr val="17324D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C48EB1AC-3C3B-48AE-912D-30682FD04CA4}"/>
              </a:ext>
            </a:extLst>
          </p:cNvPr>
          <p:cNvGrpSpPr/>
          <p:nvPr/>
        </p:nvGrpSpPr>
        <p:grpSpPr>
          <a:xfrm>
            <a:off x="143922" y="269531"/>
            <a:ext cx="11887200" cy="215444"/>
            <a:chOff x="143922" y="821981"/>
            <a:chExt cx="11887200" cy="215444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xmlns="" id="{65CB1994-18A4-40CC-84C6-E1A439B6496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821981"/>
              <a:ext cx="2751619" cy="215444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USDi</a:t>
              </a:r>
              <a:r>
                <a:rPr lang="zh-TW" altLang="en-US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：價值穩定的加密貨幣</a:t>
              </a:r>
              <a:endParaRPr lang="zh-TW" altLang="en-US" sz="140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xmlns="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xmlns="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1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29151" y="1140807"/>
            <a:ext cx="8521649" cy="4576386"/>
            <a:chOff x="1929151" y="1613843"/>
            <a:chExt cx="8521649" cy="4576386"/>
          </a:xfrm>
        </p:grpSpPr>
        <p:grpSp>
          <p:nvGrpSpPr>
            <p:cNvPr id="19" name="组合 18"/>
            <p:cNvGrpSpPr/>
            <p:nvPr/>
          </p:nvGrpSpPr>
          <p:grpSpPr>
            <a:xfrm>
              <a:off x="2964180" y="1613843"/>
              <a:ext cx="6263640" cy="4576386"/>
              <a:chOff x="3044952" y="1613843"/>
              <a:chExt cx="6263640" cy="4576386"/>
            </a:xfrm>
          </p:grpSpPr>
          <p:graphicFrame>
            <p:nvGraphicFramePr>
              <p:cNvPr id="5" name="Diagram 4"/>
              <p:cNvGraphicFramePr/>
              <p:nvPr>
                <p:extLst/>
              </p:nvPr>
            </p:nvGraphicFramePr>
            <p:xfrm>
              <a:off x="4154424" y="1613843"/>
              <a:ext cx="3590544" cy="45763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5949696" y="2493138"/>
                <a:ext cx="611144" cy="553998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3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Montserrat Light" charset="0"/>
                    <a:cs typeface="Montserrat Light" charset="0"/>
                  </a:rPr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63896" y="3625037"/>
                <a:ext cx="611144" cy="553998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3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Montserrat Light" charset="0"/>
                    <a:cs typeface="Montserrat Light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39809" y="4795186"/>
                <a:ext cx="611144" cy="553998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3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Montserrat Light" charset="0"/>
                    <a:cs typeface="Montserrat Light" charset="0"/>
                  </a:rPr>
                  <a:t>3</a:t>
                </a: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044952" y="4463073"/>
                <a:ext cx="6254496" cy="1579138"/>
              </a:xfrm>
              <a:custGeom>
                <a:avLst/>
                <a:gdLst>
                  <a:gd name="connsiteX0" fmla="*/ 0 w 6254496"/>
                  <a:gd name="connsiteY0" fmla="*/ 0 h 1828800"/>
                  <a:gd name="connsiteX1" fmla="*/ 0 w 6254496"/>
                  <a:gd name="connsiteY1" fmla="*/ 1828800 h 1828800"/>
                  <a:gd name="connsiteX2" fmla="*/ 475488 w 6254496"/>
                  <a:gd name="connsiteY2" fmla="*/ 1828800 h 1828800"/>
                  <a:gd name="connsiteX3" fmla="*/ 6254496 w 6254496"/>
                  <a:gd name="connsiteY3" fmla="*/ 1828800 h 1828800"/>
                  <a:gd name="connsiteX4" fmla="*/ 6254496 w 6254496"/>
                  <a:gd name="connsiteY4" fmla="*/ 1627632 h 1828800"/>
                  <a:gd name="connsiteX5" fmla="*/ 6254496 w 6254496"/>
                  <a:gd name="connsiteY5" fmla="*/ 118872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54496" h="1828800">
                    <a:moveTo>
                      <a:pt x="0" y="0"/>
                    </a:moveTo>
                    <a:lnTo>
                      <a:pt x="0" y="1828800"/>
                    </a:lnTo>
                    <a:lnTo>
                      <a:pt x="475488" y="1828800"/>
                    </a:lnTo>
                    <a:lnTo>
                      <a:pt x="6254496" y="1828800"/>
                    </a:lnTo>
                    <a:lnTo>
                      <a:pt x="6254496" y="1627632"/>
                    </a:lnTo>
                    <a:lnTo>
                      <a:pt x="6254496" y="1188720"/>
                    </a:lnTo>
                  </a:path>
                </a:pathLst>
              </a:custGeom>
              <a:noFill/>
              <a:ln w="25400">
                <a:solidFill>
                  <a:srgbClr val="17324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9308592" y="3481891"/>
                <a:ext cx="0" cy="877825"/>
              </a:xfrm>
              <a:prstGeom prst="line">
                <a:avLst/>
              </a:prstGeom>
              <a:ln w="25400">
                <a:solidFill>
                  <a:srgbClr val="17324D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>
                <a:off x="3044952" y="1826827"/>
                <a:ext cx="6236208" cy="1197864"/>
              </a:xfrm>
              <a:custGeom>
                <a:avLst/>
                <a:gdLst>
                  <a:gd name="connsiteX0" fmla="*/ 6208776 w 6208776"/>
                  <a:gd name="connsiteY0" fmla="*/ 320040 h 1252728"/>
                  <a:gd name="connsiteX1" fmla="*/ 6208776 w 6208776"/>
                  <a:gd name="connsiteY1" fmla="*/ 0 h 1252728"/>
                  <a:gd name="connsiteX2" fmla="*/ 0 w 6208776"/>
                  <a:gd name="connsiteY2" fmla="*/ 0 h 1252728"/>
                  <a:gd name="connsiteX3" fmla="*/ 0 w 6208776"/>
                  <a:gd name="connsiteY3" fmla="*/ 182880 h 1252728"/>
                  <a:gd name="connsiteX4" fmla="*/ 0 w 6208776"/>
                  <a:gd name="connsiteY4" fmla="*/ 1252728 h 12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8776" h="1252728">
                    <a:moveTo>
                      <a:pt x="6208776" y="320040"/>
                    </a:moveTo>
                    <a:lnTo>
                      <a:pt x="6208776" y="0"/>
                    </a:lnTo>
                    <a:lnTo>
                      <a:pt x="0" y="0"/>
                    </a:lnTo>
                    <a:lnTo>
                      <a:pt x="0" y="182880"/>
                    </a:lnTo>
                    <a:lnTo>
                      <a:pt x="0" y="1252728"/>
                    </a:lnTo>
                  </a:path>
                </a:pathLst>
              </a:custGeom>
              <a:noFill/>
              <a:ln w="25400">
                <a:solidFill>
                  <a:srgbClr val="17324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8208826" y="2655936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獲得</a:t>
              </a:r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DSS Token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178461" y="488780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獲得</a:t>
              </a:r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USDi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29151" y="3560404"/>
              <a:ext cx="2241974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將</a:t>
              </a:r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DSS Token</a:t>
              </a:r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發送到虛擬交易所地址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FBA1232F-4271-4BAD-A036-4EA6A21668C9}"/>
              </a:ext>
            </a:extLst>
          </p:cNvPr>
          <p:cNvGrpSpPr/>
          <p:nvPr/>
        </p:nvGrpSpPr>
        <p:grpSpPr>
          <a:xfrm>
            <a:off x="143922" y="269531"/>
            <a:ext cx="11887200" cy="215444"/>
            <a:chOff x="143922" y="821981"/>
            <a:chExt cx="11887200" cy="215444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xmlns="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821981"/>
              <a:ext cx="2751619" cy="215444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USDi</a:t>
              </a:r>
              <a:r>
                <a:rPr lang="zh-TW" altLang="en-US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：價值穩定的加密貨幣</a:t>
              </a:r>
              <a:endParaRPr lang="zh-TW" altLang="en-US" sz="140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xmlns="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xmlns="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74091" y="2669390"/>
            <a:ext cx="2436375" cy="2437223"/>
          </a:xfrm>
          <a:prstGeom prst="ellipse">
            <a:avLst/>
          </a:prstGeom>
          <a:noFill/>
          <a:ln w="635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380047" y="3606354"/>
            <a:ext cx="29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無論</a:t>
            </a:r>
            <a:r>
              <a:rPr lang="en-US" altLang="zh-CN" smtClean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DSS Token</a:t>
            </a:r>
            <a:r>
              <a:rPr lang="zh-CN" altLang="en-US" smtClean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價格如何波動，</a:t>
            </a:r>
            <a:r>
              <a:rPr lang="en-US" altLang="zh-CN" smtClean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USDi</a:t>
            </a:r>
            <a:r>
              <a:rPr lang="zh-CN" altLang="en-US" smtClean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價值始終穩定。</a:t>
            </a:r>
            <a:endParaRPr lang="zh-CN" altLang="en-US">
              <a:solidFill>
                <a:srgbClr val="132E4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4586" y="2226896"/>
            <a:ext cx="9941310" cy="3390691"/>
            <a:chOff x="773077" y="2235644"/>
            <a:chExt cx="9941310" cy="3390691"/>
          </a:xfrm>
        </p:grpSpPr>
        <p:cxnSp>
          <p:nvCxnSpPr>
            <p:cNvPr id="14" name="直接连接符 13"/>
            <p:cNvCxnSpPr>
              <a:stCxn id="9" idx="6"/>
              <a:endCxn id="37" idx="2"/>
            </p:cNvCxnSpPr>
            <p:nvPr/>
          </p:nvCxnSpPr>
          <p:spPr>
            <a:xfrm>
              <a:off x="2910466" y="3888002"/>
              <a:ext cx="3141645" cy="3586"/>
            </a:xfrm>
            <a:prstGeom prst="line">
              <a:avLst/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8" descr="\\MAGNUM\Projects\Microsoft\Cloud Power FY12\Design\Icons\PNGs\Cross Platform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77" y="2777735"/>
              <a:ext cx="2070990" cy="2220532"/>
            </a:xfrm>
            <a:prstGeom prst="rect">
              <a:avLst/>
            </a:prstGeom>
            <a:noFill/>
          </p:spPr>
        </p:pic>
        <p:grpSp>
          <p:nvGrpSpPr>
            <p:cNvPr id="56" name="组合 55"/>
            <p:cNvGrpSpPr/>
            <p:nvPr/>
          </p:nvGrpSpPr>
          <p:grpSpPr>
            <a:xfrm>
              <a:off x="6052111" y="3550354"/>
              <a:ext cx="682468" cy="682468"/>
              <a:chOff x="8385332" y="3412308"/>
              <a:chExt cx="682468" cy="682468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8385332" y="3412308"/>
                <a:ext cx="682468" cy="682468"/>
              </a:xfrm>
              <a:prstGeom prst="ellipse">
                <a:avLst/>
              </a:prstGeom>
              <a:noFill/>
              <a:ln w="6350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" name="Rounded Rectangle 29"/>
              <p:cNvSpPr/>
              <p:nvPr/>
            </p:nvSpPr>
            <p:spPr bwMode="black">
              <a:xfrm>
                <a:off x="8620552" y="3517340"/>
                <a:ext cx="212027" cy="472403"/>
              </a:xfrm>
              <a:custGeom>
                <a:avLst/>
                <a:gdLst/>
                <a:ahLst/>
                <a:cxnLst/>
                <a:rect l="l" t="t" r="r" b="b"/>
                <a:pathLst>
                  <a:path w="2136009" h="4350877">
                    <a:moveTo>
                      <a:pt x="111238" y="2095565"/>
                    </a:moveTo>
                    <a:cubicBezTo>
                      <a:pt x="168383" y="2095565"/>
                      <a:pt x="215464" y="2138656"/>
                      <a:pt x="221204" y="2194180"/>
                    </a:cubicBezTo>
                    <a:lnTo>
                      <a:pt x="222888" y="2194180"/>
                    </a:lnTo>
                    <a:cubicBezTo>
                      <a:pt x="222888" y="2661471"/>
                      <a:pt x="601700" y="3040283"/>
                      <a:pt x="1068991" y="3040283"/>
                    </a:cubicBezTo>
                    <a:cubicBezTo>
                      <a:pt x="1530017" y="3040283"/>
                      <a:pt x="1904922" y="2671559"/>
                      <a:pt x="1914148" y="2212909"/>
                    </a:cubicBezTo>
                    <a:cubicBezTo>
                      <a:pt x="1913589" y="2210904"/>
                      <a:pt x="1913533" y="2208860"/>
                      <a:pt x="1913533" y="2206803"/>
                    </a:cubicBezTo>
                    <a:cubicBezTo>
                      <a:pt x="1913533" y="2145368"/>
                      <a:pt x="1963336" y="2095565"/>
                      <a:pt x="2024771" y="2095565"/>
                    </a:cubicBezTo>
                    <a:cubicBezTo>
                      <a:pt x="2081917" y="2095565"/>
                      <a:pt x="2128997" y="2138656"/>
                      <a:pt x="2134737" y="2194180"/>
                    </a:cubicBezTo>
                    <a:lnTo>
                      <a:pt x="2136009" y="2194180"/>
                    </a:lnTo>
                    <a:lnTo>
                      <a:pt x="2135585" y="2202590"/>
                    </a:lnTo>
                    <a:cubicBezTo>
                      <a:pt x="2135983" y="2203980"/>
                      <a:pt x="2136009" y="2205388"/>
                      <a:pt x="2136009" y="2206803"/>
                    </a:cubicBezTo>
                    <a:lnTo>
                      <a:pt x="2134732" y="2219472"/>
                    </a:lnTo>
                    <a:cubicBezTo>
                      <a:pt x="2123259" y="2751175"/>
                      <a:pt x="1722042" y="3186685"/>
                      <a:pt x="1205164" y="3251541"/>
                    </a:cubicBezTo>
                    <a:lnTo>
                      <a:pt x="1205164" y="3820541"/>
                    </a:lnTo>
                    <a:lnTo>
                      <a:pt x="1457555" y="3820541"/>
                    </a:lnTo>
                    <a:cubicBezTo>
                      <a:pt x="1604003" y="3820541"/>
                      <a:pt x="1722723" y="3939261"/>
                      <a:pt x="1722723" y="4085709"/>
                    </a:cubicBezTo>
                    <a:lnTo>
                      <a:pt x="1722722" y="4085709"/>
                    </a:lnTo>
                    <a:cubicBezTo>
                      <a:pt x="1722722" y="4232157"/>
                      <a:pt x="1604002" y="4350877"/>
                      <a:pt x="1457554" y="4350877"/>
                    </a:cubicBezTo>
                    <a:lnTo>
                      <a:pt x="678455" y="4350876"/>
                    </a:lnTo>
                    <a:cubicBezTo>
                      <a:pt x="532007" y="4350876"/>
                      <a:pt x="413288" y="4232157"/>
                      <a:pt x="413287" y="4085709"/>
                    </a:cubicBezTo>
                    <a:cubicBezTo>
                      <a:pt x="413288" y="3939261"/>
                      <a:pt x="532007" y="3820541"/>
                      <a:pt x="678455" y="3820541"/>
                    </a:cubicBezTo>
                    <a:lnTo>
                      <a:pt x="930844" y="3820541"/>
                    </a:lnTo>
                    <a:lnTo>
                      <a:pt x="930844" y="3251239"/>
                    </a:lnTo>
                    <a:cubicBezTo>
                      <a:pt x="419935" y="3186221"/>
                      <a:pt x="22536" y="2758927"/>
                      <a:pt x="4029" y="2234922"/>
                    </a:cubicBezTo>
                    <a:cubicBezTo>
                      <a:pt x="1255" y="2226017"/>
                      <a:pt x="0" y="2216556"/>
                      <a:pt x="0" y="2206803"/>
                    </a:cubicBezTo>
                    <a:cubicBezTo>
                      <a:pt x="0" y="2145368"/>
                      <a:pt x="49803" y="2095565"/>
                      <a:pt x="111238" y="2095565"/>
                    </a:cubicBezTo>
                    <a:close/>
                    <a:moveTo>
                      <a:pt x="1050366" y="0"/>
                    </a:moveTo>
                    <a:lnTo>
                      <a:pt x="1085642" y="0"/>
                    </a:lnTo>
                    <a:cubicBezTo>
                      <a:pt x="1458724" y="0"/>
                      <a:pt x="1761980" y="298955"/>
                      <a:pt x="1767734" y="670400"/>
                    </a:cubicBezTo>
                    <a:lnTo>
                      <a:pt x="1582354" y="670400"/>
                    </a:lnTo>
                    <a:cubicBezTo>
                      <a:pt x="1489769" y="670400"/>
                      <a:pt x="1414714" y="745455"/>
                      <a:pt x="1414714" y="838040"/>
                    </a:cubicBezTo>
                    <a:cubicBezTo>
                      <a:pt x="1414714" y="930625"/>
                      <a:pt x="1489769" y="1005680"/>
                      <a:pt x="1582354" y="1005680"/>
                    </a:cubicBezTo>
                    <a:lnTo>
                      <a:pt x="1769044" y="1005680"/>
                    </a:lnTo>
                    <a:lnTo>
                      <a:pt x="1769044" y="1319453"/>
                    </a:lnTo>
                    <a:lnTo>
                      <a:pt x="1582354" y="1319453"/>
                    </a:lnTo>
                    <a:cubicBezTo>
                      <a:pt x="1489769" y="1319453"/>
                      <a:pt x="1414714" y="1394508"/>
                      <a:pt x="1414714" y="1487093"/>
                    </a:cubicBezTo>
                    <a:cubicBezTo>
                      <a:pt x="1414714" y="1579678"/>
                      <a:pt x="1489769" y="1654733"/>
                      <a:pt x="1582354" y="1654733"/>
                    </a:cubicBezTo>
                    <a:lnTo>
                      <a:pt x="1769044" y="1654733"/>
                    </a:lnTo>
                    <a:lnTo>
                      <a:pt x="1769044" y="1968506"/>
                    </a:lnTo>
                    <a:lnTo>
                      <a:pt x="1582354" y="1968506"/>
                    </a:lnTo>
                    <a:cubicBezTo>
                      <a:pt x="1489769" y="1968506"/>
                      <a:pt x="1414714" y="2043561"/>
                      <a:pt x="1414714" y="2136146"/>
                    </a:cubicBezTo>
                    <a:cubicBezTo>
                      <a:pt x="1414714" y="2228731"/>
                      <a:pt x="1489769" y="2303786"/>
                      <a:pt x="1582354" y="2303786"/>
                    </a:cubicBezTo>
                    <a:lnTo>
                      <a:pt x="1758275" y="2303786"/>
                    </a:lnTo>
                    <a:cubicBezTo>
                      <a:pt x="1709241" y="2630669"/>
                      <a:pt x="1426601" y="2880360"/>
                      <a:pt x="1085642" y="2880360"/>
                    </a:cubicBezTo>
                    <a:lnTo>
                      <a:pt x="1050366" y="2880360"/>
                    </a:lnTo>
                    <a:cubicBezTo>
                      <a:pt x="709407" y="2880360"/>
                      <a:pt x="426767" y="2630669"/>
                      <a:pt x="377733" y="2303786"/>
                    </a:cubicBezTo>
                    <a:lnTo>
                      <a:pt x="549845" y="2303786"/>
                    </a:lnTo>
                    <a:cubicBezTo>
                      <a:pt x="642430" y="2303786"/>
                      <a:pt x="717485" y="2228731"/>
                      <a:pt x="717485" y="2136146"/>
                    </a:cubicBezTo>
                    <a:cubicBezTo>
                      <a:pt x="717485" y="2043561"/>
                      <a:pt x="642430" y="1968506"/>
                      <a:pt x="549845" y="1968506"/>
                    </a:cubicBezTo>
                    <a:lnTo>
                      <a:pt x="366964" y="1968506"/>
                    </a:lnTo>
                    <a:lnTo>
                      <a:pt x="366964" y="1654733"/>
                    </a:lnTo>
                    <a:lnTo>
                      <a:pt x="549845" y="1654733"/>
                    </a:lnTo>
                    <a:cubicBezTo>
                      <a:pt x="642430" y="1654733"/>
                      <a:pt x="717485" y="1579678"/>
                      <a:pt x="717485" y="1487093"/>
                    </a:cubicBezTo>
                    <a:cubicBezTo>
                      <a:pt x="717485" y="1394508"/>
                      <a:pt x="642430" y="1319453"/>
                      <a:pt x="549845" y="1319453"/>
                    </a:cubicBezTo>
                    <a:lnTo>
                      <a:pt x="366964" y="1319453"/>
                    </a:lnTo>
                    <a:lnTo>
                      <a:pt x="366964" y="1005680"/>
                    </a:lnTo>
                    <a:lnTo>
                      <a:pt x="549845" y="1005680"/>
                    </a:lnTo>
                    <a:cubicBezTo>
                      <a:pt x="642430" y="1005680"/>
                      <a:pt x="717485" y="930625"/>
                      <a:pt x="717485" y="838040"/>
                    </a:cubicBezTo>
                    <a:cubicBezTo>
                      <a:pt x="717485" y="745455"/>
                      <a:pt x="642430" y="670400"/>
                      <a:pt x="549845" y="670400"/>
                    </a:cubicBezTo>
                    <a:lnTo>
                      <a:pt x="368275" y="670400"/>
                    </a:lnTo>
                    <a:cubicBezTo>
                      <a:pt x="374028" y="298955"/>
                      <a:pt x="677284" y="0"/>
                      <a:pt x="10503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noAutofit/>
              </a:bodyPr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等线" panose="02010600030101010101" pitchFamily="2" charset="-122"/>
                  <a:ea typeface="等线" panose="02010600030101010101" pitchFamily="2" charset="-122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6741932" y="3894412"/>
              <a:ext cx="910168" cy="0"/>
            </a:xfrm>
            <a:prstGeom prst="line">
              <a:avLst/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7655376" y="3550352"/>
              <a:ext cx="682468" cy="682468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66" name="Picture 3" descr="\\MAGNUM\Projects\Microsoft\Cloud Power FY12\Design\Icons\PNGs\Scalable_Elastic_4.png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652" y="3669799"/>
              <a:ext cx="488117" cy="4879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" name="直接连接符 66"/>
            <p:cNvCxnSpPr>
              <a:stCxn id="37" idx="0"/>
              <a:endCxn id="69" idx="3"/>
            </p:cNvCxnSpPr>
            <p:nvPr/>
          </p:nvCxnSpPr>
          <p:spPr>
            <a:xfrm flipV="1">
              <a:off x="6393345" y="2818167"/>
              <a:ext cx="706607" cy="732187"/>
            </a:xfrm>
            <a:prstGeom prst="line">
              <a:avLst/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7000007" y="2235644"/>
              <a:ext cx="682468" cy="682468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 flipV="1">
              <a:off x="6389581" y="4232819"/>
              <a:ext cx="1289130" cy="1356912"/>
              <a:chOff x="9240916" y="4310148"/>
              <a:chExt cx="1289130" cy="1356912"/>
            </a:xfrm>
          </p:grpSpPr>
          <p:cxnSp>
            <p:nvCxnSpPr>
              <p:cNvPr id="75" name="直接连接符 74"/>
              <p:cNvCxnSpPr>
                <a:endCxn id="76" idx="3"/>
              </p:cNvCxnSpPr>
              <p:nvPr/>
            </p:nvCxnSpPr>
            <p:spPr>
              <a:xfrm flipV="1">
                <a:off x="9240916" y="4892671"/>
                <a:ext cx="706607" cy="774389"/>
              </a:xfrm>
              <a:prstGeom prst="line">
                <a:avLst/>
              </a:prstGeom>
              <a:ln>
                <a:solidFill>
                  <a:srgbClr val="132E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椭圆 75"/>
              <p:cNvSpPr/>
              <p:nvPr/>
            </p:nvSpPr>
            <p:spPr>
              <a:xfrm>
                <a:off x="9847578" y="4310148"/>
                <a:ext cx="682468" cy="682468"/>
              </a:xfrm>
              <a:prstGeom prst="ellipse">
                <a:avLst/>
              </a:prstGeom>
              <a:noFill/>
              <a:ln w="6350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78" name="Group 89"/>
            <p:cNvGrpSpPr>
              <a:grpSpLocks noChangeAspect="1"/>
            </p:cNvGrpSpPr>
            <p:nvPr/>
          </p:nvGrpSpPr>
          <p:grpSpPr>
            <a:xfrm>
              <a:off x="7141658" y="2352166"/>
              <a:ext cx="366933" cy="472283"/>
              <a:chOff x="-2773363" y="1651000"/>
              <a:chExt cx="2692401" cy="3448051"/>
            </a:xfrm>
            <a:solidFill>
              <a:schemeClr val="bg1">
                <a:lumMod val="65000"/>
              </a:schemeClr>
            </a:solidFill>
          </p:grpSpPr>
          <p:sp>
            <p:nvSpPr>
              <p:cNvPr id="79" name="Freeform 19"/>
              <p:cNvSpPr>
                <a:spLocks noEditPoints="1"/>
              </p:cNvSpPr>
              <p:nvPr/>
            </p:nvSpPr>
            <p:spPr bwMode="auto">
              <a:xfrm>
                <a:off x="-1908175" y="1798638"/>
                <a:ext cx="641350" cy="641350"/>
              </a:xfrm>
              <a:custGeom>
                <a:avLst/>
                <a:gdLst>
                  <a:gd name="T0" fmla="*/ 171 w 171"/>
                  <a:gd name="T1" fmla="*/ 79 h 171"/>
                  <a:gd name="T2" fmla="*/ 168 w 171"/>
                  <a:gd name="T3" fmla="*/ 77 h 171"/>
                  <a:gd name="T4" fmla="*/ 152 w 171"/>
                  <a:gd name="T5" fmla="*/ 65 h 171"/>
                  <a:gd name="T6" fmla="*/ 165 w 171"/>
                  <a:gd name="T7" fmla="*/ 54 h 171"/>
                  <a:gd name="T8" fmla="*/ 161 w 171"/>
                  <a:gd name="T9" fmla="*/ 52 h 171"/>
                  <a:gd name="T10" fmla="*/ 142 w 171"/>
                  <a:gd name="T11" fmla="*/ 45 h 171"/>
                  <a:gd name="T12" fmla="*/ 152 w 171"/>
                  <a:gd name="T13" fmla="*/ 32 h 171"/>
                  <a:gd name="T14" fmla="*/ 147 w 171"/>
                  <a:gd name="T15" fmla="*/ 30 h 171"/>
                  <a:gd name="T16" fmla="*/ 127 w 171"/>
                  <a:gd name="T17" fmla="*/ 30 h 171"/>
                  <a:gd name="T18" fmla="*/ 132 w 171"/>
                  <a:gd name="T19" fmla="*/ 15 h 171"/>
                  <a:gd name="T20" fmla="*/ 127 w 171"/>
                  <a:gd name="T21" fmla="*/ 14 h 171"/>
                  <a:gd name="T22" fmla="*/ 108 w 171"/>
                  <a:gd name="T23" fmla="*/ 20 h 171"/>
                  <a:gd name="T24" fmla="*/ 108 w 171"/>
                  <a:gd name="T25" fmla="*/ 5 h 171"/>
                  <a:gd name="T26" fmla="*/ 103 w 171"/>
                  <a:gd name="T27" fmla="*/ 4 h 171"/>
                  <a:gd name="T28" fmla="*/ 86 w 171"/>
                  <a:gd name="T29" fmla="*/ 16 h 171"/>
                  <a:gd name="T30" fmla="*/ 79 w 171"/>
                  <a:gd name="T31" fmla="*/ 0 h 171"/>
                  <a:gd name="T32" fmla="*/ 77 w 171"/>
                  <a:gd name="T33" fmla="*/ 3 h 171"/>
                  <a:gd name="T34" fmla="*/ 65 w 171"/>
                  <a:gd name="T35" fmla="*/ 19 h 171"/>
                  <a:gd name="T36" fmla="*/ 53 w 171"/>
                  <a:gd name="T37" fmla="*/ 6 h 171"/>
                  <a:gd name="T38" fmla="*/ 52 w 171"/>
                  <a:gd name="T39" fmla="*/ 10 h 171"/>
                  <a:gd name="T40" fmla="*/ 45 w 171"/>
                  <a:gd name="T41" fmla="*/ 29 h 171"/>
                  <a:gd name="T42" fmla="*/ 30 w 171"/>
                  <a:gd name="T43" fmla="*/ 20 h 171"/>
                  <a:gd name="T44" fmla="*/ 30 w 171"/>
                  <a:gd name="T45" fmla="*/ 24 h 171"/>
                  <a:gd name="T46" fmla="*/ 30 w 171"/>
                  <a:gd name="T47" fmla="*/ 44 h 171"/>
                  <a:gd name="T48" fmla="*/ 13 w 171"/>
                  <a:gd name="T49" fmla="*/ 40 h 171"/>
                  <a:gd name="T50" fmla="*/ 14 w 171"/>
                  <a:gd name="T51" fmla="*/ 44 h 171"/>
                  <a:gd name="T52" fmla="*/ 20 w 171"/>
                  <a:gd name="T53" fmla="*/ 63 h 171"/>
                  <a:gd name="T54" fmla="*/ 2 w 171"/>
                  <a:gd name="T55" fmla="*/ 65 h 171"/>
                  <a:gd name="T56" fmla="*/ 4 w 171"/>
                  <a:gd name="T57" fmla="*/ 68 h 171"/>
                  <a:gd name="T58" fmla="*/ 16 w 171"/>
                  <a:gd name="T59" fmla="*/ 84 h 171"/>
                  <a:gd name="T60" fmla="*/ 0 w 171"/>
                  <a:gd name="T61" fmla="*/ 91 h 171"/>
                  <a:gd name="T62" fmla="*/ 3 w 171"/>
                  <a:gd name="T63" fmla="*/ 94 h 171"/>
                  <a:gd name="T64" fmla="*/ 19 w 171"/>
                  <a:gd name="T65" fmla="*/ 106 h 171"/>
                  <a:gd name="T66" fmla="*/ 6 w 171"/>
                  <a:gd name="T67" fmla="*/ 116 h 171"/>
                  <a:gd name="T68" fmla="*/ 10 w 171"/>
                  <a:gd name="T69" fmla="*/ 119 h 171"/>
                  <a:gd name="T70" fmla="*/ 29 w 171"/>
                  <a:gd name="T71" fmla="*/ 125 h 171"/>
                  <a:gd name="T72" fmla="*/ 19 w 171"/>
                  <a:gd name="T73" fmla="*/ 139 h 171"/>
                  <a:gd name="T74" fmla="*/ 24 w 171"/>
                  <a:gd name="T75" fmla="*/ 141 h 171"/>
                  <a:gd name="T76" fmla="*/ 44 w 171"/>
                  <a:gd name="T77" fmla="*/ 141 h 171"/>
                  <a:gd name="T78" fmla="*/ 39 w 171"/>
                  <a:gd name="T79" fmla="*/ 156 h 171"/>
                  <a:gd name="T80" fmla="*/ 44 w 171"/>
                  <a:gd name="T81" fmla="*/ 157 h 171"/>
                  <a:gd name="T82" fmla="*/ 63 w 171"/>
                  <a:gd name="T83" fmla="*/ 151 h 171"/>
                  <a:gd name="T84" fmla="*/ 63 w 171"/>
                  <a:gd name="T85" fmla="*/ 166 h 171"/>
                  <a:gd name="T86" fmla="*/ 68 w 171"/>
                  <a:gd name="T87" fmla="*/ 166 h 171"/>
                  <a:gd name="T88" fmla="*/ 85 w 171"/>
                  <a:gd name="T89" fmla="*/ 155 h 171"/>
                  <a:gd name="T90" fmla="*/ 91 w 171"/>
                  <a:gd name="T91" fmla="*/ 171 h 171"/>
                  <a:gd name="T92" fmla="*/ 94 w 171"/>
                  <a:gd name="T93" fmla="*/ 168 h 171"/>
                  <a:gd name="T94" fmla="*/ 96 w 171"/>
                  <a:gd name="T95" fmla="*/ 154 h 171"/>
                  <a:gd name="T96" fmla="*/ 114 w 171"/>
                  <a:gd name="T97" fmla="*/ 163 h 171"/>
                  <a:gd name="T98" fmla="*/ 119 w 171"/>
                  <a:gd name="T99" fmla="*/ 162 h 171"/>
                  <a:gd name="T100" fmla="*/ 117 w 171"/>
                  <a:gd name="T101" fmla="*/ 147 h 171"/>
                  <a:gd name="T102" fmla="*/ 137 w 171"/>
                  <a:gd name="T103" fmla="*/ 150 h 171"/>
                  <a:gd name="T104" fmla="*/ 142 w 171"/>
                  <a:gd name="T105" fmla="*/ 149 h 171"/>
                  <a:gd name="T106" fmla="*/ 135 w 171"/>
                  <a:gd name="T107" fmla="*/ 134 h 171"/>
                  <a:gd name="T108" fmla="*/ 154 w 171"/>
                  <a:gd name="T109" fmla="*/ 131 h 171"/>
                  <a:gd name="T110" fmla="*/ 159 w 171"/>
                  <a:gd name="T111" fmla="*/ 129 h 171"/>
                  <a:gd name="T112" fmla="*/ 147 w 171"/>
                  <a:gd name="T113" fmla="*/ 117 h 171"/>
                  <a:gd name="T114" fmla="*/ 165 w 171"/>
                  <a:gd name="T115" fmla="*/ 108 h 171"/>
                  <a:gd name="T116" fmla="*/ 169 w 171"/>
                  <a:gd name="T117" fmla="*/ 105 h 171"/>
                  <a:gd name="T118" fmla="*/ 154 w 171"/>
                  <a:gd name="T119" fmla="*/ 96 h 171"/>
                  <a:gd name="T120" fmla="*/ 168 w 171"/>
                  <a:gd name="T121" fmla="*/ 82 h 171"/>
                  <a:gd name="T122" fmla="*/ 70 w 171"/>
                  <a:gd name="T123" fmla="*/ 85 h 171"/>
                  <a:gd name="T124" fmla="*/ 101 w 171"/>
                  <a:gd name="T125" fmla="*/ 8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" h="171">
                    <a:moveTo>
                      <a:pt x="168" y="82"/>
                    </a:moveTo>
                    <a:cubicBezTo>
                      <a:pt x="170" y="82"/>
                      <a:pt x="171" y="81"/>
                      <a:pt x="171" y="79"/>
                    </a:cubicBezTo>
                    <a:cubicBezTo>
                      <a:pt x="171" y="79"/>
                      <a:pt x="171" y="79"/>
                      <a:pt x="171" y="79"/>
                    </a:cubicBezTo>
                    <a:cubicBezTo>
                      <a:pt x="171" y="78"/>
                      <a:pt x="169" y="77"/>
                      <a:pt x="168" y="77"/>
                    </a:cubicBezTo>
                    <a:cubicBezTo>
                      <a:pt x="154" y="75"/>
                      <a:pt x="154" y="75"/>
                      <a:pt x="154" y="75"/>
                    </a:cubicBezTo>
                    <a:cubicBezTo>
                      <a:pt x="154" y="71"/>
                      <a:pt x="153" y="68"/>
                      <a:pt x="152" y="65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4" y="56"/>
                      <a:pt x="165" y="55"/>
                      <a:pt x="165" y="54"/>
                    </a:cubicBezTo>
                    <a:cubicBezTo>
                      <a:pt x="165" y="54"/>
                      <a:pt x="165" y="53"/>
                      <a:pt x="165" y="53"/>
                    </a:cubicBezTo>
                    <a:cubicBezTo>
                      <a:pt x="164" y="52"/>
                      <a:pt x="163" y="51"/>
                      <a:pt x="161" y="52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6" y="51"/>
                      <a:pt x="144" y="48"/>
                      <a:pt x="142" y="45"/>
                    </a:cubicBezTo>
                    <a:cubicBezTo>
                      <a:pt x="151" y="34"/>
                      <a:pt x="151" y="34"/>
                      <a:pt x="151" y="34"/>
                    </a:cubicBezTo>
                    <a:cubicBezTo>
                      <a:pt x="151" y="34"/>
                      <a:pt x="152" y="33"/>
                      <a:pt x="152" y="32"/>
                    </a:cubicBezTo>
                    <a:cubicBezTo>
                      <a:pt x="152" y="31"/>
                      <a:pt x="151" y="31"/>
                      <a:pt x="151" y="30"/>
                    </a:cubicBezTo>
                    <a:cubicBezTo>
                      <a:pt x="150" y="29"/>
                      <a:pt x="148" y="29"/>
                      <a:pt x="147" y="30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2" y="34"/>
                      <a:pt x="130" y="32"/>
                      <a:pt x="127" y="3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5"/>
                    </a:cubicBezTo>
                    <a:cubicBezTo>
                      <a:pt x="132" y="14"/>
                      <a:pt x="132" y="13"/>
                      <a:pt x="131" y="13"/>
                    </a:cubicBezTo>
                    <a:cubicBezTo>
                      <a:pt x="129" y="12"/>
                      <a:pt x="128" y="12"/>
                      <a:pt x="127" y="1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4" y="22"/>
                      <a:pt x="111" y="21"/>
                      <a:pt x="108" y="20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5"/>
                      <a:pt x="108" y="5"/>
                      <a:pt x="108" y="5"/>
                    </a:cubicBezTo>
                    <a:cubicBezTo>
                      <a:pt x="108" y="4"/>
                      <a:pt x="107" y="3"/>
                      <a:pt x="106" y="2"/>
                    </a:cubicBezTo>
                    <a:cubicBezTo>
                      <a:pt x="105" y="2"/>
                      <a:pt x="103" y="3"/>
                      <a:pt x="103" y="4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3" y="16"/>
                      <a:pt x="90" y="16"/>
                      <a:pt x="86" y="16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ubicBezTo>
                      <a:pt x="78" y="0"/>
                      <a:pt x="77" y="1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1" y="17"/>
                      <a:pt x="68" y="18"/>
                      <a:pt x="65" y="1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6" y="6"/>
                      <a:pt x="55" y="5"/>
                      <a:pt x="53" y="6"/>
                    </a:cubicBezTo>
                    <a:cubicBezTo>
                      <a:pt x="52" y="6"/>
                      <a:pt x="52" y="7"/>
                      <a:pt x="52" y="9"/>
                    </a:cubicBezTo>
                    <a:cubicBezTo>
                      <a:pt x="52" y="9"/>
                      <a:pt x="52" y="9"/>
                      <a:pt x="52" y="10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1" y="25"/>
                      <a:pt x="48" y="27"/>
                      <a:pt x="45" y="2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19"/>
                      <a:pt x="32" y="19"/>
                      <a:pt x="30" y="20"/>
                    </a:cubicBezTo>
                    <a:cubicBezTo>
                      <a:pt x="30" y="20"/>
                      <a:pt x="29" y="21"/>
                      <a:pt x="29" y="22"/>
                    </a:cubicBezTo>
                    <a:cubicBezTo>
                      <a:pt x="29" y="23"/>
                      <a:pt x="30" y="23"/>
                      <a:pt x="30" y="24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4" y="39"/>
                      <a:pt x="32" y="41"/>
                      <a:pt x="30" y="44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5" y="38"/>
                      <a:pt x="14" y="39"/>
                      <a:pt x="13" y="40"/>
                    </a:cubicBezTo>
                    <a:cubicBezTo>
                      <a:pt x="13" y="41"/>
                      <a:pt x="12" y="41"/>
                      <a:pt x="12" y="42"/>
                    </a:cubicBezTo>
                    <a:cubicBezTo>
                      <a:pt x="12" y="42"/>
                      <a:pt x="13" y="43"/>
                      <a:pt x="14" y="4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2" y="57"/>
                      <a:pt x="21" y="60"/>
                      <a:pt x="20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4" y="62"/>
                      <a:pt x="3" y="63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7"/>
                      <a:pt x="3" y="68"/>
                      <a:pt x="4" y="6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6" y="78"/>
                      <a:pt x="16" y="81"/>
                      <a:pt x="16" y="84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1" y="89"/>
                      <a:pt x="0" y="90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2" y="94"/>
                      <a:pt x="3" y="94"/>
                    </a:cubicBezTo>
                    <a:cubicBezTo>
                      <a:pt x="17" y="96"/>
                      <a:pt x="17" y="96"/>
                      <a:pt x="17" y="96"/>
                    </a:cubicBezTo>
                    <a:cubicBezTo>
                      <a:pt x="17" y="99"/>
                      <a:pt x="18" y="103"/>
                      <a:pt x="19" y="106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7" y="114"/>
                      <a:pt x="6" y="115"/>
                      <a:pt x="6" y="116"/>
                    </a:cubicBezTo>
                    <a:cubicBezTo>
                      <a:pt x="6" y="117"/>
                      <a:pt x="6" y="117"/>
                      <a:pt x="6" y="118"/>
                    </a:cubicBezTo>
                    <a:cubicBezTo>
                      <a:pt x="7" y="119"/>
                      <a:pt x="8" y="120"/>
                      <a:pt x="10" y="119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25" y="120"/>
                      <a:pt x="27" y="123"/>
                      <a:pt x="29" y="125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20" y="137"/>
                      <a:pt x="19" y="138"/>
                      <a:pt x="19" y="139"/>
                    </a:cubicBezTo>
                    <a:cubicBezTo>
                      <a:pt x="19" y="139"/>
                      <a:pt x="20" y="140"/>
                      <a:pt x="20" y="140"/>
                    </a:cubicBezTo>
                    <a:cubicBezTo>
                      <a:pt x="21" y="142"/>
                      <a:pt x="23" y="142"/>
                      <a:pt x="24" y="141"/>
                    </a:cubicBezTo>
                    <a:cubicBezTo>
                      <a:pt x="36" y="134"/>
                      <a:pt x="36" y="134"/>
                      <a:pt x="36" y="134"/>
                    </a:cubicBezTo>
                    <a:cubicBezTo>
                      <a:pt x="39" y="137"/>
                      <a:pt x="41" y="139"/>
                      <a:pt x="44" y="141"/>
                    </a:cubicBezTo>
                    <a:cubicBezTo>
                      <a:pt x="39" y="154"/>
                      <a:pt x="39" y="154"/>
                      <a:pt x="39" y="154"/>
                    </a:cubicBezTo>
                    <a:cubicBezTo>
                      <a:pt x="39" y="155"/>
                      <a:pt x="39" y="155"/>
                      <a:pt x="39" y="156"/>
                    </a:cubicBezTo>
                    <a:cubicBezTo>
                      <a:pt x="39" y="157"/>
                      <a:pt x="39" y="157"/>
                      <a:pt x="40" y="158"/>
                    </a:cubicBezTo>
                    <a:cubicBezTo>
                      <a:pt x="42" y="159"/>
                      <a:pt x="43" y="158"/>
                      <a:pt x="44" y="157"/>
                    </a:cubicBezTo>
                    <a:cubicBezTo>
                      <a:pt x="54" y="147"/>
                      <a:pt x="54" y="147"/>
                      <a:pt x="54" y="147"/>
                    </a:cubicBezTo>
                    <a:cubicBezTo>
                      <a:pt x="57" y="149"/>
                      <a:pt x="60" y="150"/>
                      <a:pt x="63" y="151"/>
                    </a:cubicBezTo>
                    <a:cubicBezTo>
                      <a:pt x="63" y="165"/>
                      <a:pt x="63" y="165"/>
                      <a:pt x="63" y="165"/>
                    </a:cubicBezTo>
                    <a:cubicBezTo>
                      <a:pt x="63" y="165"/>
                      <a:pt x="63" y="166"/>
                      <a:pt x="63" y="166"/>
                    </a:cubicBezTo>
                    <a:cubicBezTo>
                      <a:pt x="63" y="167"/>
                      <a:pt x="64" y="168"/>
                      <a:pt x="65" y="168"/>
                    </a:cubicBezTo>
                    <a:cubicBezTo>
                      <a:pt x="66" y="169"/>
                      <a:pt x="68" y="168"/>
                      <a:pt x="68" y="166"/>
                    </a:cubicBezTo>
                    <a:cubicBezTo>
                      <a:pt x="75" y="154"/>
                      <a:pt x="75" y="154"/>
                      <a:pt x="75" y="154"/>
                    </a:cubicBezTo>
                    <a:cubicBezTo>
                      <a:pt x="78" y="154"/>
                      <a:pt x="81" y="155"/>
                      <a:pt x="85" y="155"/>
                    </a:cubicBezTo>
                    <a:cubicBezTo>
                      <a:pt x="89" y="168"/>
                      <a:pt x="89" y="168"/>
                      <a:pt x="89" y="168"/>
                    </a:cubicBezTo>
                    <a:cubicBezTo>
                      <a:pt x="89" y="170"/>
                      <a:pt x="90" y="171"/>
                      <a:pt x="91" y="171"/>
                    </a:cubicBezTo>
                    <a:cubicBezTo>
                      <a:pt x="91" y="171"/>
                      <a:pt x="92" y="171"/>
                      <a:pt x="92" y="171"/>
                    </a:cubicBezTo>
                    <a:cubicBezTo>
                      <a:pt x="93" y="171"/>
                      <a:pt x="94" y="169"/>
                      <a:pt x="94" y="168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100" y="153"/>
                      <a:pt x="103" y="153"/>
                      <a:pt x="106" y="152"/>
                    </a:cubicBezTo>
                    <a:cubicBezTo>
                      <a:pt x="114" y="163"/>
                      <a:pt x="114" y="163"/>
                      <a:pt x="114" y="163"/>
                    </a:cubicBezTo>
                    <a:cubicBezTo>
                      <a:pt x="115" y="165"/>
                      <a:pt x="116" y="165"/>
                      <a:pt x="118" y="165"/>
                    </a:cubicBezTo>
                    <a:cubicBezTo>
                      <a:pt x="119" y="164"/>
                      <a:pt x="119" y="163"/>
                      <a:pt x="119" y="162"/>
                    </a:cubicBezTo>
                    <a:cubicBezTo>
                      <a:pt x="119" y="162"/>
                      <a:pt x="119" y="161"/>
                      <a:pt x="119" y="161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20" y="146"/>
                      <a:pt x="123" y="144"/>
                      <a:pt x="126" y="142"/>
                    </a:cubicBezTo>
                    <a:cubicBezTo>
                      <a:pt x="137" y="150"/>
                      <a:pt x="137" y="150"/>
                      <a:pt x="137" y="150"/>
                    </a:cubicBezTo>
                    <a:cubicBezTo>
                      <a:pt x="138" y="152"/>
                      <a:pt x="139" y="152"/>
                      <a:pt x="141" y="151"/>
                    </a:cubicBezTo>
                    <a:cubicBezTo>
                      <a:pt x="141" y="150"/>
                      <a:pt x="142" y="149"/>
                      <a:pt x="142" y="149"/>
                    </a:cubicBezTo>
                    <a:cubicBezTo>
                      <a:pt x="142" y="148"/>
                      <a:pt x="141" y="147"/>
                      <a:pt x="141" y="147"/>
                    </a:cubicBez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37" y="132"/>
                      <a:pt x="139" y="130"/>
                      <a:pt x="141" y="127"/>
                    </a:cubicBezTo>
                    <a:cubicBezTo>
                      <a:pt x="154" y="131"/>
                      <a:pt x="154" y="131"/>
                      <a:pt x="154" y="131"/>
                    </a:cubicBezTo>
                    <a:cubicBezTo>
                      <a:pt x="156" y="132"/>
                      <a:pt x="157" y="132"/>
                      <a:pt x="158" y="131"/>
                    </a:cubicBezTo>
                    <a:cubicBezTo>
                      <a:pt x="158" y="130"/>
                      <a:pt x="159" y="130"/>
                      <a:pt x="159" y="129"/>
                    </a:cubicBezTo>
                    <a:cubicBezTo>
                      <a:pt x="159" y="128"/>
                      <a:pt x="158" y="127"/>
                      <a:pt x="157" y="127"/>
                    </a:cubicBezTo>
                    <a:cubicBezTo>
                      <a:pt x="147" y="117"/>
                      <a:pt x="147" y="117"/>
                      <a:pt x="147" y="117"/>
                    </a:cubicBezTo>
                    <a:cubicBezTo>
                      <a:pt x="149" y="114"/>
                      <a:pt x="150" y="111"/>
                      <a:pt x="151" y="108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7" y="108"/>
                      <a:pt x="168" y="107"/>
                      <a:pt x="169" y="106"/>
                    </a:cubicBezTo>
                    <a:cubicBezTo>
                      <a:pt x="169" y="106"/>
                      <a:pt x="169" y="105"/>
                      <a:pt x="169" y="105"/>
                    </a:cubicBezTo>
                    <a:cubicBezTo>
                      <a:pt x="169" y="104"/>
                      <a:pt x="168" y="103"/>
                      <a:pt x="167" y="10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5" y="93"/>
                      <a:pt x="155" y="90"/>
                      <a:pt x="155" y="86"/>
                    </a:cubicBezTo>
                    <a:lnTo>
                      <a:pt x="168" y="82"/>
                    </a:lnTo>
                    <a:close/>
                    <a:moveTo>
                      <a:pt x="86" y="101"/>
                    </a:moveTo>
                    <a:cubicBezTo>
                      <a:pt x="77" y="101"/>
                      <a:pt x="70" y="94"/>
                      <a:pt x="70" y="85"/>
                    </a:cubicBezTo>
                    <a:cubicBezTo>
                      <a:pt x="70" y="77"/>
                      <a:pt x="77" y="70"/>
                      <a:pt x="86" y="70"/>
                    </a:cubicBezTo>
                    <a:cubicBezTo>
                      <a:pt x="94" y="70"/>
                      <a:pt x="101" y="77"/>
                      <a:pt x="101" y="85"/>
                    </a:cubicBezTo>
                    <a:cubicBezTo>
                      <a:pt x="101" y="94"/>
                      <a:pt x="94" y="101"/>
                      <a:pt x="8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0" name="Freeform 20"/>
              <p:cNvSpPr>
                <a:spLocks noEditPoints="1"/>
              </p:cNvSpPr>
              <p:nvPr/>
            </p:nvSpPr>
            <p:spPr bwMode="auto">
              <a:xfrm>
                <a:off x="-1333500" y="1651000"/>
                <a:ext cx="454025" cy="454025"/>
              </a:xfrm>
              <a:custGeom>
                <a:avLst/>
                <a:gdLst>
                  <a:gd name="T0" fmla="*/ 121 w 121"/>
                  <a:gd name="T1" fmla="*/ 56 h 121"/>
                  <a:gd name="T2" fmla="*/ 119 w 121"/>
                  <a:gd name="T3" fmla="*/ 54 h 121"/>
                  <a:gd name="T4" fmla="*/ 108 w 121"/>
                  <a:gd name="T5" fmla="*/ 46 h 121"/>
                  <a:gd name="T6" fmla="*/ 117 w 121"/>
                  <a:gd name="T7" fmla="*/ 38 h 121"/>
                  <a:gd name="T8" fmla="*/ 115 w 121"/>
                  <a:gd name="T9" fmla="*/ 37 h 121"/>
                  <a:gd name="T10" fmla="*/ 101 w 121"/>
                  <a:gd name="T11" fmla="*/ 32 h 121"/>
                  <a:gd name="T12" fmla="*/ 108 w 121"/>
                  <a:gd name="T13" fmla="*/ 23 h 121"/>
                  <a:gd name="T14" fmla="*/ 105 w 121"/>
                  <a:gd name="T15" fmla="*/ 21 h 121"/>
                  <a:gd name="T16" fmla="*/ 90 w 121"/>
                  <a:gd name="T17" fmla="*/ 21 h 121"/>
                  <a:gd name="T18" fmla="*/ 94 w 121"/>
                  <a:gd name="T19" fmla="*/ 11 h 121"/>
                  <a:gd name="T20" fmla="*/ 90 w 121"/>
                  <a:gd name="T21" fmla="*/ 10 h 121"/>
                  <a:gd name="T22" fmla="*/ 77 w 121"/>
                  <a:gd name="T23" fmla="*/ 14 h 121"/>
                  <a:gd name="T24" fmla="*/ 77 w 121"/>
                  <a:gd name="T25" fmla="*/ 3 h 121"/>
                  <a:gd name="T26" fmla="*/ 73 w 121"/>
                  <a:gd name="T27" fmla="*/ 3 h 121"/>
                  <a:gd name="T28" fmla="*/ 61 w 121"/>
                  <a:gd name="T29" fmla="*/ 11 h 121"/>
                  <a:gd name="T30" fmla="*/ 56 w 121"/>
                  <a:gd name="T31" fmla="*/ 0 h 121"/>
                  <a:gd name="T32" fmla="*/ 55 w 121"/>
                  <a:gd name="T33" fmla="*/ 2 h 121"/>
                  <a:gd name="T34" fmla="*/ 46 w 121"/>
                  <a:gd name="T35" fmla="*/ 13 h 121"/>
                  <a:gd name="T36" fmla="*/ 38 w 121"/>
                  <a:gd name="T37" fmla="*/ 4 h 121"/>
                  <a:gd name="T38" fmla="*/ 37 w 121"/>
                  <a:gd name="T39" fmla="*/ 7 h 121"/>
                  <a:gd name="T40" fmla="*/ 32 w 121"/>
                  <a:gd name="T41" fmla="*/ 20 h 121"/>
                  <a:gd name="T42" fmla="*/ 22 w 121"/>
                  <a:gd name="T43" fmla="*/ 14 h 121"/>
                  <a:gd name="T44" fmla="*/ 21 w 121"/>
                  <a:gd name="T45" fmla="*/ 17 h 121"/>
                  <a:gd name="T46" fmla="*/ 21 w 121"/>
                  <a:gd name="T47" fmla="*/ 31 h 121"/>
                  <a:gd name="T48" fmla="*/ 9 w 121"/>
                  <a:gd name="T49" fmla="*/ 28 h 121"/>
                  <a:gd name="T50" fmla="*/ 10 w 121"/>
                  <a:gd name="T51" fmla="*/ 31 h 121"/>
                  <a:gd name="T52" fmla="*/ 14 w 121"/>
                  <a:gd name="T53" fmla="*/ 45 h 121"/>
                  <a:gd name="T54" fmla="*/ 2 w 121"/>
                  <a:gd name="T55" fmla="*/ 46 h 121"/>
                  <a:gd name="T56" fmla="*/ 3 w 121"/>
                  <a:gd name="T57" fmla="*/ 48 h 121"/>
                  <a:gd name="T58" fmla="*/ 11 w 121"/>
                  <a:gd name="T59" fmla="*/ 60 h 121"/>
                  <a:gd name="T60" fmla="*/ 0 w 121"/>
                  <a:gd name="T61" fmla="*/ 65 h 121"/>
                  <a:gd name="T62" fmla="*/ 2 w 121"/>
                  <a:gd name="T63" fmla="*/ 67 h 121"/>
                  <a:gd name="T64" fmla="*/ 14 w 121"/>
                  <a:gd name="T65" fmla="*/ 75 h 121"/>
                  <a:gd name="T66" fmla="*/ 4 w 121"/>
                  <a:gd name="T67" fmla="*/ 83 h 121"/>
                  <a:gd name="T68" fmla="*/ 7 w 121"/>
                  <a:gd name="T69" fmla="*/ 84 h 121"/>
                  <a:gd name="T70" fmla="*/ 20 w 121"/>
                  <a:gd name="T71" fmla="*/ 89 h 121"/>
                  <a:gd name="T72" fmla="*/ 14 w 121"/>
                  <a:gd name="T73" fmla="*/ 98 h 121"/>
                  <a:gd name="T74" fmla="*/ 17 w 121"/>
                  <a:gd name="T75" fmla="*/ 100 h 121"/>
                  <a:gd name="T76" fmla="*/ 31 w 121"/>
                  <a:gd name="T77" fmla="*/ 100 h 121"/>
                  <a:gd name="T78" fmla="*/ 28 w 121"/>
                  <a:gd name="T79" fmla="*/ 110 h 121"/>
                  <a:gd name="T80" fmla="*/ 31 w 121"/>
                  <a:gd name="T81" fmla="*/ 112 h 121"/>
                  <a:gd name="T82" fmla="*/ 45 w 121"/>
                  <a:gd name="T83" fmla="*/ 107 h 121"/>
                  <a:gd name="T84" fmla="*/ 45 w 121"/>
                  <a:gd name="T85" fmla="*/ 118 h 121"/>
                  <a:gd name="T86" fmla="*/ 49 w 121"/>
                  <a:gd name="T87" fmla="*/ 118 h 121"/>
                  <a:gd name="T88" fmla="*/ 60 w 121"/>
                  <a:gd name="T89" fmla="*/ 110 h 121"/>
                  <a:gd name="T90" fmla="*/ 65 w 121"/>
                  <a:gd name="T91" fmla="*/ 121 h 121"/>
                  <a:gd name="T92" fmla="*/ 67 w 121"/>
                  <a:gd name="T93" fmla="*/ 119 h 121"/>
                  <a:gd name="T94" fmla="*/ 68 w 121"/>
                  <a:gd name="T95" fmla="*/ 109 h 121"/>
                  <a:gd name="T96" fmla="*/ 81 w 121"/>
                  <a:gd name="T97" fmla="*/ 116 h 121"/>
                  <a:gd name="T98" fmla="*/ 85 w 121"/>
                  <a:gd name="T99" fmla="*/ 115 h 121"/>
                  <a:gd name="T100" fmla="*/ 83 w 121"/>
                  <a:gd name="T101" fmla="*/ 104 h 121"/>
                  <a:gd name="T102" fmla="*/ 97 w 121"/>
                  <a:gd name="T103" fmla="*/ 107 h 121"/>
                  <a:gd name="T104" fmla="*/ 101 w 121"/>
                  <a:gd name="T105" fmla="*/ 106 h 121"/>
                  <a:gd name="T106" fmla="*/ 96 w 121"/>
                  <a:gd name="T107" fmla="*/ 95 h 121"/>
                  <a:gd name="T108" fmla="*/ 110 w 121"/>
                  <a:gd name="T109" fmla="*/ 93 h 121"/>
                  <a:gd name="T110" fmla="*/ 113 w 121"/>
                  <a:gd name="T111" fmla="*/ 92 h 121"/>
                  <a:gd name="T112" fmla="*/ 105 w 121"/>
                  <a:gd name="T113" fmla="*/ 83 h 121"/>
                  <a:gd name="T114" fmla="*/ 117 w 121"/>
                  <a:gd name="T115" fmla="*/ 77 h 121"/>
                  <a:gd name="T116" fmla="*/ 120 w 121"/>
                  <a:gd name="T117" fmla="*/ 75 h 121"/>
                  <a:gd name="T118" fmla="*/ 109 w 121"/>
                  <a:gd name="T119" fmla="*/ 68 h 121"/>
                  <a:gd name="T120" fmla="*/ 120 w 121"/>
                  <a:gd name="T121" fmla="*/ 58 h 121"/>
                  <a:gd name="T122" fmla="*/ 50 w 121"/>
                  <a:gd name="T123" fmla="*/ 61 h 121"/>
                  <a:gd name="T124" fmla="*/ 72 w 121"/>
                  <a:gd name="T125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1" h="121">
                    <a:moveTo>
                      <a:pt x="120" y="58"/>
                    </a:moveTo>
                    <a:cubicBezTo>
                      <a:pt x="121" y="58"/>
                      <a:pt x="121" y="57"/>
                      <a:pt x="121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1" y="55"/>
                      <a:pt x="120" y="54"/>
                      <a:pt x="119" y="54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0"/>
                      <a:pt x="109" y="48"/>
                      <a:pt x="108" y="46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7" y="40"/>
                      <a:pt x="117" y="39"/>
                      <a:pt x="117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7" y="37"/>
                      <a:pt x="116" y="36"/>
                      <a:pt x="115" y="37"/>
                    </a:cubicBezTo>
                    <a:cubicBezTo>
                      <a:pt x="105" y="38"/>
                      <a:pt x="105" y="38"/>
                      <a:pt x="105" y="38"/>
                    </a:cubicBezTo>
                    <a:cubicBezTo>
                      <a:pt x="104" y="36"/>
                      <a:pt x="102" y="34"/>
                      <a:pt x="101" y="32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4"/>
                      <a:pt x="108" y="23"/>
                      <a:pt x="108" y="23"/>
                    </a:cubicBezTo>
                    <a:cubicBezTo>
                      <a:pt x="108" y="22"/>
                      <a:pt x="108" y="22"/>
                      <a:pt x="107" y="21"/>
                    </a:cubicBezTo>
                    <a:cubicBezTo>
                      <a:pt x="107" y="21"/>
                      <a:pt x="105" y="20"/>
                      <a:pt x="105" y="21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4" y="24"/>
                      <a:pt x="92" y="22"/>
                      <a:pt x="90" y="21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9"/>
                      <a:pt x="93" y="9"/>
                    </a:cubicBezTo>
                    <a:cubicBezTo>
                      <a:pt x="92" y="8"/>
                      <a:pt x="91" y="9"/>
                      <a:pt x="90" y="1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1" y="15"/>
                      <a:pt x="79" y="15"/>
                      <a:pt x="77" y="1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3"/>
                    </a:cubicBezTo>
                    <a:cubicBezTo>
                      <a:pt x="77" y="2"/>
                      <a:pt x="76" y="2"/>
                      <a:pt x="75" y="1"/>
                    </a:cubicBezTo>
                    <a:cubicBezTo>
                      <a:pt x="74" y="1"/>
                      <a:pt x="73" y="2"/>
                      <a:pt x="73" y="3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6" y="11"/>
                      <a:pt x="64" y="11"/>
                      <a:pt x="61" y="1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1"/>
                      <a:pt x="58" y="0"/>
                      <a:pt x="56" y="0"/>
                    </a:cubicBezTo>
                    <a:cubicBezTo>
                      <a:pt x="55" y="0"/>
                      <a:pt x="55" y="1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1" y="12"/>
                      <a:pt x="48" y="13"/>
                      <a:pt x="46" y="13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39" y="4"/>
                      <a:pt x="38" y="4"/>
                    </a:cubicBezTo>
                    <a:cubicBezTo>
                      <a:pt x="37" y="4"/>
                      <a:pt x="37" y="5"/>
                      <a:pt x="37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6" y="18"/>
                      <a:pt x="34" y="19"/>
                      <a:pt x="32" y="2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2" y="13"/>
                      <a:pt x="22" y="14"/>
                    </a:cubicBezTo>
                    <a:cubicBezTo>
                      <a:pt x="21" y="14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7"/>
                      <a:pt x="23" y="29"/>
                      <a:pt x="21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7"/>
                      <a:pt x="10" y="27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40"/>
                      <a:pt x="15" y="42"/>
                      <a:pt x="14" y="45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4"/>
                      <a:pt x="2" y="45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7"/>
                      <a:pt x="2" y="48"/>
                      <a:pt x="3" y="48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5"/>
                      <a:pt x="11" y="57"/>
                      <a:pt x="11" y="60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63"/>
                      <a:pt x="0" y="64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1" y="67"/>
                      <a:pt x="2" y="67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71"/>
                      <a:pt x="13" y="73"/>
                      <a:pt x="14" y="7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4" y="82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5" y="84"/>
                      <a:pt x="6" y="85"/>
                      <a:pt x="7" y="84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5"/>
                      <a:pt x="19" y="87"/>
                      <a:pt x="20" y="89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8"/>
                      <a:pt x="14" y="98"/>
                    </a:cubicBezTo>
                    <a:cubicBezTo>
                      <a:pt x="14" y="99"/>
                      <a:pt x="14" y="99"/>
                      <a:pt x="14" y="100"/>
                    </a:cubicBezTo>
                    <a:cubicBezTo>
                      <a:pt x="15" y="100"/>
                      <a:pt x="16" y="101"/>
                      <a:pt x="17" y="100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8" y="97"/>
                      <a:pt x="29" y="99"/>
                      <a:pt x="31" y="100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1"/>
                      <a:pt x="28" y="112"/>
                      <a:pt x="29" y="112"/>
                    </a:cubicBezTo>
                    <a:cubicBezTo>
                      <a:pt x="30" y="113"/>
                      <a:pt x="31" y="112"/>
                      <a:pt x="31" y="112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40" y="106"/>
                      <a:pt x="43" y="106"/>
                      <a:pt x="45" y="107"/>
                    </a:cubicBezTo>
                    <a:cubicBezTo>
                      <a:pt x="45" y="117"/>
                      <a:pt x="45" y="117"/>
                      <a:pt x="45" y="117"/>
                    </a:cubicBezTo>
                    <a:cubicBezTo>
                      <a:pt x="45" y="117"/>
                      <a:pt x="45" y="117"/>
                      <a:pt x="45" y="118"/>
                    </a:cubicBezTo>
                    <a:cubicBezTo>
                      <a:pt x="45" y="119"/>
                      <a:pt x="45" y="119"/>
                      <a:pt x="46" y="120"/>
                    </a:cubicBezTo>
                    <a:cubicBezTo>
                      <a:pt x="47" y="120"/>
                      <a:pt x="48" y="119"/>
                      <a:pt x="49" y="118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5" y="110"/>
                      <a:pt x="58" y="110"/>
                      <a:pt x="60" y="110"/>
                    </a:cubicBezTo>
                    <a:cubicBezTo>
                      <a:pt x="63" y="119"/>
                      <a:pt x="63" y="119"/>
                      <a:pt x="63" y="119"/>
                    </a:cubicBezTo>
                    <a:cubicBezTo>
                      <a:pt x="63" y="120"/>
                      <a:pt x="64" y="121"/>
                      <a:pt x="65" y="121"/>
                    </a:cubicBezTo>
                    <a:cubicBezTo>
                      <a:pt x="65" y="121"/>
                      <a:pt x="65" y="121"/>
                      <a:pt x="65" y="121"/>
                    </a:cubicBezTo>
                    <a:cubicBezTo>
                      <a:pt x="66" y="121"/>
                      <a:pt x="67" y="120"/>
                      <a:pt x="67" y="119"/>
                    </a:cubicBezTo>
                    <a:cubicBezTo>
                      <a:pt x="67" y="119"/>
                      <a:pt x="67" y="119"/>
                      <a:pt x="67" y="119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71" y="109"/>
                      <a:pt x="73" y="108"/>
                      <a:pt x="75" y="108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82" y="117"/>
                      <a:pt x="83" y="117"/>
                      <a:pt x="84" y="117"/>
                    </a:cubicBezTo>
                    <a:cubicBezTo>
                      <a:pt x="84" y="117"/>
                      <a:pt x="85" y="116"/>
                      <a:pt x="85" y="115"/>
                    </a:cubicBezTo>
                    <a:cubicBezTo>
                      <a:pt x="85" y="115"/>
                      <a:pt x="85" y="115"/>
                      <a:pt x="85" y="11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5" y="103"/>
                      <a:pt x="87" y="102"/>
                      <a:pt x="89" y="101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8" y="108"/>
                      <a:pt x="99" y="108"/>
                      <a:pt x="100" y="107"/>
                    </a:cubicBezTo>
                    <a:cubicBezTo>
                      <a:pt x="100" y="107"/>
                      <a:pt x="101" y="106"/>
                      <a:pt x="101" y="106"/>
                    </a:cubicBezTo>
                    <a:cubicBezTo>
                      <a:pt x="101" y="105"/>
                      <a:pt x="100" y="105"/>
                      <a:pt x="100" y="104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7" y="94"/>
                      <a:pt x="99" y="92"/>
                      <a:pt x="100" y="90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1" y="94"/>
                      <a:pt x="112" y="94"/>
                      <a:pt x="112" y="93"/>
                    </a:cubicBezTo>
                    <a:cubicBezTo>
                      <a:pt x="113" y="92"/>
                      <a:pt x="113" y="92"/>
                      <a:pt x="113" y="92"/>
                    </a:cubicBezTo>
                    <a:cubicBezTo>
                      <a:pt x="113" y="91"/>
                      <a:pt x="112" y="90"/>
                      <a:pt x="112" y="90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1"/>
                      <a:pt x="107" y="79"/>
                      <a:pt x="107" y="76"/>
                    </a:cubicBezTo>
                    <a:cubicBezTo>
                      <a:pt x="117" y="77"/>
                      <a:pt x="117" y="77"/>
                      <a:pt x="117" y="77"/>
                    </a:cubicBezTo>
                    <a:cubicBezTo>
                      <a:pt x="118" y="77"/>
                      <a:pt x="120" y="76"/>
                      <a:pt x="120" y="75"/>
                    </a:cubicBezTo>
                    <a:cubicBezTo>
                      <a:pt x="120" y="75"/>
                      <a:pt x="120" y="75"/>
                      <a:pt x="120" y="75"/>
                    </a:cubicBezTo>
                    <a:cubicBezTo>
                      <a:pt x="120" y="74"/>
                      <a:pt x="119" y="73"/>
                      <a:pt x="118" y="73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10" y="66"/>
                      <a:pt x="110" y="64"/>
                      <a:pt x="110" y="61"/>
                    </a:cubicBezTo>
                    <a:lnTo>
                      <a:pt x="120" y="58"/>
                    </a:lnTo>
                    <a:close/>
                    <a:moveTo>
                      <a:pt x="61" y="72"/>
                    </a:moveTo>
                    <a:cubicBezTo>
                      <a:pt x="55" y="72"/>
                      <a:pt x="50" y="67"/>
                      <a:pt x="50" y="61"/>
                    </a:cubicBezTo>
                    <a:cubicBezTo>
                      <a:pt x="50" y="54"/>
                      <a:pt x="55" y="49"/>
                      <a:pt x="61" y="49"/>
                    </a:cubicBezTo>
                    <a:cubicBezTo>
                      <a:pt x="67" y="49"/>
                      <a:pt x="72" y="54"/>
                      <a:pt x="72" y="61"/>
                    </a:cubicBezTo>
                    <a:cubicBezTo>
                      <a:pt x="72" y="67"/>
                      <a:pt x="67" y="72"/>
                      <a:pt x="61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1" name="Oval 21"/>
              <p:cNvSpPr>
                <a:spLocks noChangeArrowheads="1"/>
              </p:cNvSpPr>
              <p:nvPr/>
            </p:nvSpPr>
            <p:spPr bwMode="auto">
              <a:xfrm>
                <a:off x="-1055688" y="2462213"/>
                <a:ext cx="171450" cy="171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2" name="Oval 22"/>
              <p:cNvSpPr>
                <a:spLocks noChangeArrowheads="1"/>
              </p:cNvSpPr>
              <p:nvPr/>
            </p:nvSpPr>
            <p:spPr bwMode="auto">
              <a:xfrm>
                <a:off x="-1776413" y="2792413"/>
                <a:ext cx="115888" cy="119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3" name="Freeform 23"/>
              <p:cNvSpPr>
                <a:spLocks noEditPoints="1"/>
              </p:cNvSpPr>
              <p:nvPr/>
            </p:nvSpPr>
            <p:spPr bwMode="auto">
              <a:xfrm>
                <a:off x="-2773363" y="2439988"/>
                <a:ext cx="2692401" cy="2659063"/>
              </a:xfrm>
              <a:custGeom>
                <a:avLst/>
                <a:gdLst>
                  <a:gd name="T0" fmla="*/ 605 w 718"/>
                  <a:gd name="T1" fmla="*/ 20 h 709"/>
                  <a:gd name="T2" fmla="*/ 602 w 718"/>
                  <a:gd name="T3" fmla="*/ 58 h 709"/>
                  <a:gd name="T4" fmla="*/ 587 w 718"/>
                  <a:gd name="T5" fmla="*/ 93 h 709"/>
                  <a:gd name="T6" fmla="*/ 563 w 718"/>
                  <a:gd name="T7" fmla="*/ 121 h 709"/>
                  <a:gd name="T8" fmla="*/ 530 w 718"/>
                  <a:gd name="T9" fmla="*/ 141 h 709"/>
                  <a:gd name="T10" fmla="*/ 493 w 718"/>
                  <a:gd name="T11" fmla="*/ 149 h 709"/>
                  <a:gd name="T12" fmla="*/ 456 w 718"/>
                  <a:gd name="T13" fmla="*/ 147 h 709"/>
                  <a:gd name="T14" fmla="*/ 420 w 718"/>
                  <a:gd name="T15" fmla="*/ 134 h 709"/>
                  <a:gd name="T16" fmla="*/ 391 w 718"/>
                  <a:gd name="T17" fmla="*/ 110 h 709"/>
                  <a:gd name="T18" fmla="*/ 371 w 718"/>
                  <a:gd name="T19" fmla="*/ 78 h 709"/>
                  <a:gd name="T20" fmla="*/ 361 w 718"/>
                  <a:gd name="T21" fmla="*/ 42 h 709"/>
                  <a:gd name="T22" fmla="*/ 363 w 718"/>
                  <a:gd name="T23" fmla="*/ 4 h 709"/>
                  <a:gd name="T24" fmla="*/ 68 w 718"/>
                  <a:gd name="T25" fmla="*/ 221 h 709"/>
                  <a:gd name="T26" fmla="*/ 162 w 718"/>
                  <a:gd name="T27" fmla="*/ 514 h 709"/>
                  <a:gd name="T28" fmla="*/ 334 w 718"/>
                  <a:gd name="T29" fmla="*/ 176 h 709"/>
                  <a:gd name="T30" fmla="*/ 311 w 718"/>
                  <a:gd name="T31" fmla="*/ 189 h 709"/>
                  <a:gd name="T32" fmla="*/ 288 w 718"/>
                  <a:gd name="T33" fmla="*/ 197 h 709"/>
                  <a:gd name="T34" fmla="*/ 258 w 718"/>
                  <a:gd name="T35" fmla="*/ 192 h 709"/>
                  <a:gd name="T36" fmla="*/ 234 w 718"/>
                  <a:gd name="T37" fmla="*/ 181 h 709"/>
                  <a:gd name="T38" fmla="*/ 214 w 718"/>
                  <a:gd name="T39" fmla="*/ 164 h 709"/>
                  <a:gd name="T40" fmla="*/ 201 w 718"/>
                  <a:gd name="T41" fmla="*/ 141 h 709"/>
                  <a:gd name="T42" fmla="*/ 195 w 718"/>
                  <a:gd name="T43" fmla="*/ 116 h 709"/>
                  <a:gd name="T44" fmla="*/ 197 w 718"/>
                  <a:gd name="T45" fmla="*/ 89 h 709"/>
                  <a:gd name="T46" fmla="*/ 207 w 718"/>
                  <a:gd name="T47" fmla="*/ 64 h 709"/>
                  <a:gd name="T48" fmla="*/ 225 w 718"/>
                  <a:gd name="T49" fmla="*/ 43 h 709"/>
                  <a:gd name="T50" fmla="*/ 249 w 718"/>
                  <a:gd name="T51" fmla="*/ 29 h 709"/>
                  <a:gd name="T52" fmla="*/ 275 w 718"/>
                  <a:gd name="T53" fmla="*/ 23 h 709"/>
                  <a:gd name="T54" fmla="*/ 305 w 718"/>
                  <a:gd name="T55" fmla="*/ 28 h 709"/>
                  <a:gd name="T56" fmla="*/ 329 w 718"/>
                  <a:gd name="T57" fmla="*/ 38 h 709"/>
                  <a:gd name="T58" fmla="*/ 349 w 718"/>
                  <a:gd name="T59" fmla="*/ 55 h 709"/>
                  <a:gd name="T60" fmla="*/ 362 w 718"/>
                  <a:gd name="T61" fmla="*/ 78 h 709"/>
                  <a:gd name="T62" fmla="*/ 368 w 718"/>
                  <a:gd name="T63" fmla="*/ 104 h 709"/>
                  <a:gd name="T64" fmla="*/ 366 w 718"/>
                  <a:gd name="T65" fmla="*/ 131 h 709"/>
                  <a:gd name="T66" fmla="*/ 356 w 718"/>
                  <a:gd name="T67" fmla="*/ 156 h 709"/>
                  <a:gd name="T68" fmla="*/ 338 w 718"/>
                  <a:gd name="T69" fmla="*/ 176 h 709"/>
                  <a:gd name="T70" fmla="*/ 451 w 718"/>
                  <a:gd name="T71" fmla="*/ 208 h 709"/>
                  <a:gd name="T72" fmla="*/ 444 w 718"/>
                  <a:gd name="T73" fmla="*/ 224 h 709"/>
                  <a:gd name="T74" fmla="*/ 433 w 718"/>
                  <a:gd name="T75" fmla="*/ 237 h 709"/>
                  <a:gd name="T76" fmla="*/ 418 w 718"/>
                  <a:gd name="T77" fmla="*/ 247 h 709"/>
                  <a:gd name="T78" fmla="*/ 401 w 718"/>
                  <a:gd name="T79" fmla="*/ 251 h 709"/>
                  <a:gd name="T80" fmla="*/ 383 w 718"/>
                  <a:gd name="T81" fmla="*/ 250 h 709"/>
                  <a:gd name="T82" fmla="*/ 367 w 718"/>
                  <a:gd name="T83" fmla="*/ 243 h 709"/>
                  <a:gd name="T84" fmla="*/ 353 w 718"/>
                  <a:gd name="T85" fmla="*/ 232 h 709"/>
                  <a:gd name="T86" fmla="*/ 343 w 718"/>
                  <a:gd name="T87" fmla="*/ 217 h 709"/>
                  <a:gd name="T88" fmla="*/ 339 w 718"/>
                  <a:gd name="T89" fmla="*/ 200 h 709"/>
                  <a:gd name="T90" fmla="*/ 340 w 718"/>
                  <a:gd name="T91" fmla="*/ 183 h 709"/>
                  <a:gd name="T92" fmla="*/ 346 w 718"/>
                  <a:gd name="T93" fmla="*/ 166 h 709"/>
                  <a:gd name="T94" fmla="*/ 357 w 718"/>
                  <a:gd name="T95" fmla="*/ 153 h 709"/>
                  <a:gd name="T96" fmla="*/ 372 w 718"/>
                  <a:gd name="T97" fmla="*/ 143 h 709"/>
                  <a:gd name="T98" fmla="*/ 389 w 718"/>
                  <a:gd name="T99" fmla="*/ 138 h 709"/>
                  <a:gd name="T100" fmla="*/ 407 w 718"/>
                  <a:gd name="T101" fmla="*/ 139 h 709"/>
                  <a:gd name="T102" fmla="*/ 423 w 718"/>
                  <a:gd name="T103" fmla="*/ 146 h 709"/>
                  <a:gd name="T104" fmla="*/ 437 w 718"/>
                  <a:gd name="T105" fmla="*/ 157 h 709"/>
                  <a:gd name="T106" fmla="*/ 446 w 718"/>
                  <a:gd name="T107" fmla="*/ 172 h 709"/>
                  <a:gd name="T108" fmla="*/ 451 w 718"/>
                  <a:gd name="T109" fmla="*/ 18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8" h="709">
                    <a:moveTo>
                      <a:pt x="606" y="330"/>
                    </a:moveTo>
                    <a:cubicBezTo>
                      <a:pt x="718" y="140"/>
                      <a:pt x="627" y="0"/>
                      <a:pt x="627" y="0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579" y="4"/>
                      <a:pt x="580" y="9"/>
                      <a:pt x="581" y="13"/>
                    </a:cubicBezTo>
                    <a:cubicBezTo>
                      <a:pt x="601" y="16"/>
                      <a:pt x="601" y="16"/>
                      <a:pt x="601" y="16"/>
                    </a:cubicBezTo>
                    <a:cubicBezTo>
                      <a:pt x="603" y="16"/>
                      <a:pt x="605" y="18"/>
                      <a:pt x="605" y="20"/>
                    </a:cubicBezTo>
                    <a:cubicBezTo>
                      <a:pt x="605" y="20"/>
                      <a:pt x="605" y="20"/>
                      <a:pt x="605" y="20"/>
                    </a:cubicBezTo>
                    <a:cubicBezTo>
                      <a:pt x="605" y="23"/>
                      <a:pt x="604" y="24"/>
                      <a:pt x="601" y="24"/>
                    </a:cubicBezTo>
                    <a:cubicBezTo>
                      <a:pt x="582" y="30"/>
                      <a:pt x="582" y="30"/>
                      <a:pt x="582" y="30"/>
                    </a:cubicBezTo>
                    <a:cubicBezTo>
                      <a:pt x="582" y="35"/>
                      <a:pt x="581" y="40"/>
                      <a:pt x="581" y="45"/>
                    </a:cubicBezTo>
                    <a:cubicBezTo>
                      <a:pt x="599" y="54"/>
                      <a:pt x="599" y="54"/>
                      <a:pt x="599" y="54"/>
                    </a:cubicBezTo>
                    <a:cubicBezTo>
                      <a:pt x="601" y="55"/>
                      <a:pt x="602" y="56"/>
                      <a:pt x="602" y="58"/>
                    </a:cubicBezTo>
                    <a:cubicBezTo>
                      <a:pt x="602" y="58"/>
                      <a:pt x="602" y="59"/>
                      <a:pt x="602" y="59"/>
                    </a:cubicBezTo>
                    <a:cubicBezTo>
                      <a:pt x="601" y="61"/>
                      <a:pt x="599" y="62"/>
                      <a:pt x="597" y="62"/>
                    </a:cubicBezTo>
                    <a:cubicBezTo>
                      <a:pt x="577" y="62"/>
                      <a:pt x="577" y="62"/>
                      <a:pt x="577" y="62"/>
                    </a:cubicBezTo>
                    <a:cubicBezTo>
                      <a:pt x="575" y="66"/>
                      <a:pt x="573" y="71"/>
                      <a:pt x="571" y="75"/>
                    </a:cubicBezTo>
                    <a:cubicBezTo>
                      <a:pt x="585" y="89"/>
                      <a:pt x="585" y="89"/>
                      <a:pt x="585" y="89"/>
                    </a:cubicBezTo>
                    <a:cubicBezTo>
                      <a:pt x="587" y="90"/>
                      <a:pt x="587" y="91"/>
                      <a:pt x="587" y="93"/>
                    </a:cubicBezTo>
                    <a:cubicBezTo>
                      <a:pt x="587" y="94"/>
                      <a:pt x="587" y="94"/>
                      <a:pt x="587" y="95"/>
                    </a:cubicBezTo>
                    <a:cubicBezTo>
                      <a:pt x="585" y="97"/>
                      <a:pt x="583" y="97"/>
                      <a:pt x="581" y="96"/>
                    </a:cubicBezTo>
                    <a:cubicBezTo>
                      <a:pt x="562" y="90"/>
                      <a:pt x="562" y="90"/>
                      <a:pt x="562" y="90"/>
                    </a:cubicBezTo>
                    <a:cubicBezTo>
                      <a:pt x="559" y="94"/>
                      <a:pt x="556" y="97"/>
                      <a:pt x="552" y="101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62" y="120"/>
                      <a:pt x="563" y="120"/>
                      <a:pt x="563" y="121"/>
                    </a:cubicBezTo>
                    <a:cubicBezTo>
                      <a:pt x="563" y="122"/>
                      <a:pt x="562" y="124"/>
                      <a:pt x="561" y="124"/>
                    </a:cubicBezTo>
                    <a:cubicBezTo>
                      <a:pt x="559" y="126"/>
                      <a:pt x="557" y="126"/>
                      <a:pt x="555" y="124"/>
                    </a:cubicBezTo>
                    <a:cubicBezTo>
                      <a:pt x="539" y="112"/>
                      <a:pt x="539" y="112"/>
                      <a:pt x="539" y="112"/>
                    </a:cubicBezTo>
                    <a:cubicBezTo>
                      <a:pt x="535" y="114"/>
                      <a:pt x="531" y="117"/>
                      <a:pt x="527" y="119"/>
                    </a:cubicBezTo>
                    <a:cubicBezTo>
                      <a:pt x="530" y="139"/>
                      <a:pt x="530" y="139"/>
                      <a:pt x="530" y="139"/>
                    </a:cubicBezTo>
                    <a:cubicBezTo>
                      <a:pt x="530" y="140"/>
                      <a:pt x="530" y="140"/>
                      <a:pt x="530" y="141"/>
                    </a:cubicBezTo>
                    <a:cubicBezTo>
                      <a:pt x="530" y="142"/>
                      <a:pt x="529" y="144"/>
                      <a:pt x="528" y="145"/>
                    </a:cubicBezTo>
                    <a:cubicBezTo>
                      <a:pt x="526" y="145"/>
                      <a:pt x="523" y="144"/>
                      <a:pt x="522" y="142"/>
                    </a:cubicBezTo>
                    <a:cubicBezTo>
                      <a:pt x="511" y="126"/>
                      <a:pt x="511" y="126"/>
                      <a:pt x="511" y="126"/>
                    </a:cubicBezTo>
                    <a:cubicBezTo>
                      <a:pt x="506" y="127"/>
                      <a:pt x="501" y="128"/>
                      <a:pt x="497" y="129"/>
                    </a:cubicBezTo>
                    <a:cubicBezTo>
                      <a:pt x="493" y="149"/>
                      <a:pt x="493" y="149"/>
                      <a:pt x="493" y="149"/>
                    </a:cubicBezTo>
                    <a:cubicBezTo>
                      <a:pt x="493" y="149"/>
                      <a:pt x="493" y="149"/>
                      <a:pt x="493" y="149"/>
                    </a:cubicBezTo>
                    <a:cubicBezTo>
                      <a:pt x="493" y="151"/>
                      <a:pt x="492" y="153"/>
                      <a:pt x="490" y="153"/>
                    </a:cubicBezTo>
                    <a:cubicBezTo>
                      <a:pt x="490" y="153"/>
                      <a:pt x="490" y="153"/>
                      <a:pt x="489" y="153"/>
                    </a:cubicBezTo>
                    <a:cubicBezTo>
                      <a:pt x="487" y="153"/>
                      <a:pt x="486" y="152"/>
                      <a:pt x="485" y="150"/>
                    </a:cubicBezTo>
                    <a:cubicBezTo>
                      <a:pt x="479" y="130"/>
                      <a:pt x="479" y="130"/>
                      <a:pt x="479" y="130"/>
                    </a:cubicBezTo>
                    <a:cubicBezTo>
                      <a:pt x="475" y="130"/>
                      <a:pt x="470" y="130"/>
                      <a:pt x="465" y="129"/>
                    </a:cubicBezTo>
                    <a:cubicBezTo>
                      <a:pt x="456" y="147"/>
                      <a:pt x="456" y="147"/>
                      <a:pt x="456" y="147"/>
                    </a:cubicBezTo>
                    <a:cubicBezTo>
                      <a:pt x="455" y="149"/>
                      <a:pt x="453" y="151"/>
                      <a:pt x="451" y="150"/>
                    </a:cubicBezTo>
                    <a:cubicBezTo>
                      <a:pt x="449" y="150"/>
                      <a:pt x="448" y="148"/>
                      <a:pt x="448" y="146"/>
                    </a:cubicBezTo>
                    <a:cubicBezTo>
                      <a:pt x="448" y="146"/>
                      <a:pt x="448" y="146"/>
                      <a:pt x="448" y="145"/>
                    </a:cubicBezTo>
                    <a:cubicBezTo>
                      <a:pt x="448" y="125"/>
                      <a:pt x="448" y="125"/>
                      <a:pt x="448" y="125"/>
                    </a:cubicBezTo>
                    <a:cubicBezTo>
                      <a:pt x="444" y="123"/>
                      <a:pt x="439" y="121"/>
                      <a:pt x="435" y="119"/>
                    </a:cubicBezTo>
                    <a:cubicBezTo>
                      <a:pt x="420" y="134"/>
                      <a:pt x="420" y="134"/>
                      <a:pt x="420" y="134"/>
                    </a:cubicBezTo>
                    <a:cubicBezTo>
                      <a:pt x="419" y="135"/>
                      <a:pt x="417" y="136"/>
                      <a:pt x="415" y="135"/>
                    </a:cubicBezTo>
                    <a:cubicBezTo>
                      <a:pt x="414" y="134"/>
                      <a:pt x="413" y="133"/>
                      <a:pt x="413" y="131"/>
                    </a:cubicBezTo>
                    <a:cubicBezTo>
                      <a:pt x="413" y="131"/>
                      <a:pt x="413" y="130"/>
                      <a:pt x="414" y="129"/>
                    </a:cubicBezTo>
                    <a:cubicBezTo>
                      <a:pt x="420" y="110"/>
                      <a:pt x="420" y="110"/>
                      <a:pt x="420" y="110"/>
                    </a:cubicBezTo>
                    <a:cubicBezTo>
                      <a:pt x="416" y="107"/>
                      <a:pt x="413" y="104"/>
                      <a:pt x="409" y="101"/>
                    </a:cubicBezTo>
                    <a:cubicBezTo>
                      <a:pt x="391" y="110"/>
                      <a:pt x="391" y="110"/>
                      <a:pt x="391" y="110"/>
                    </a:cubicBezTo>
                    <a:cubicBezTo>
                      <a:pt x="389" y="111"/>
                      <a:pt x="387" y="111"/>
                      <a:pt x="386" y="109"/>
                    </a:cubicBezTo>
                    <a:cubicBezTo>
                      <a:pt x="385" y="109"/>
                      <a:pt x="385" y="108"/>
                      <a:pt x="385" y="107"/>
                    </a:cubicBezTo>
                    <a:cubicBezTo>
                      <a:pt x="385" y="106"/>
                      <a:pt x="385" y="104"/>
                      <a:pt x="386" y="104"/>
                    </a:cubicBezTo>
                    <a:cubicBezTo>
                      <a:pt x="398" y="87"/>
                      <a:pt x="398" y="87"/>
                      <a:pt x="398" y="87"/>
                    </a:cubicBezTo>
                    <a:cubicBezTo>
                      <a:pt x="395" y="83"/>
                      <a:pt x="393" y="79"/>
                      <a:pt x="391" y="75"/>
                    </a:cubicBezTo>
                    <a:cubicBezTo>
                      <a:pt x="371" y="78"/>
                      <a:pt x="371" y="78"/>
                      <a:pt x="371" y="78"/>
                    </a:cubicBezTo>
                    <a:cubicBezTo>
                      <a:pt x="369" y="79"/>
                      <a:pt x="366" y="78"/>
                      <a:pt x="365" y="76"/>
                    </a:cubicBezTo>
                    <a:cubicBezTo>
                      <a:pt x="365" y="75"/>
                      <a:pt x="365" y="75"/>
                      <a:pt x="365" y="74"/>
                    </a:cubicBezTo>
                    <a:cubicBezTo>
                      <a:pt x="365" y="73"/>
                      <a:pt x="366" y="71"/>
                      <a:pt x="368" y="71"/>
                    </a:cubicBezTo>
                    <a:cubicBezTo>
                      <a:pt x="384" y="59"/>
                      <a:pt x="384" y="59"/>
                      <a:pt x="384" y="59"/>
                    </a:cubicBezTo>
                    <a:cubicBezTo>
                      <a:pt x="383" y="54"/>
                      <a:pt x="382" y="50"/>
                      <a:pt x="381" y="45"/>
                    </a:cubicBezTo>
                    <a:cubicBezTo>
                      <a:pt x="361" y="42"/>
                      <a:pt x="361" y="42"/>
                      <a:pt x="361" y="42"/>
                    </a:cubicBezTo>
                    <a:cubicBezTo>
                      <a:pt x="359" y="42"/>
                      <a:pt x="357" y="40"/>
                      <a:pt x="357" y="38"/>
                    </a:cubicBezTo>
                    <a:cubicBezTo>
                      <a:pt x="357" y="38"/>
                      <a:pt x="357" y="38"/>
                      <a:pt x="357" y="38"/>
                    </a:cubicBezTo>
                    <a:cubicBezTo>
                      <a:pt x="357" y="36"/>
                      <a:pt x="358" y="34"/>
                      <a:pt x="360" y="34"/>
                    </a:cubicBezTo>
                    <a:cubicBezTo>
                      <a:pt x="380" y="28"/>
                      <a:pt x="380" y="28"/>
                      <a:pt x="380" y="28"/>
                    </a:cubicBezTo>
                    <a:cubicBezTo>
                      <a:pt x="380" y="23"/>
                      <a:pt x="380" y="18"/>
                      <a:pt x="381" y="13"/>
                    </a:cubicBezTo>
                    <a:cubicBezTo>
                      <a:pt x="363" y="4"/>
                      <a:pt x="363" y="4"/>
                      <a:pt x="363" y="4"/>
                    </a:cubicBezTo>
                    <a:cubicBezTo>
                      <a:pt x="361" y="4"/>
                      <a:pt x="360" y="2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3" y="41"/>
                      <a:pt x="83" y="85"/>
                      <a:pt x="83" y="85"/>
                    </a:cubicBezTo>
                    <a:cubicBezTo>
                      <a:pt x="71" y="115"/>
                      <a:pt x="79" y="137"/>
                      <a:pt x="79" y="137"/>
                    </a:cubicBezTo>
                    <a:cubicBezTo>
                      <a:pt x="103" y="178"/>
                      <a:pt x="84" y="200"/>
                      <a:pt x="68" y="221"/>
                    </a:cubicBezTo>
                    <a:cubicBezTo>
                      <a:pt x="53" y="242"/>
                      <a:pt x="0" y="315"/>
                      <a:pt x="51" y="317"/>
                    </a:cubicBezTo>
                    <a:cubicBezTo>
                      <a:pt x="99" y="318"/>
                      <a:pt x="84" y="334"/>
                      <a:pt x="84" y="334"/>
                    </a:cubicBezTo>
                    <a:cubicBezTo>
                      <a:pt x="63" y="380"/>
                      <a:pt x="96" y="381"/>
                      <a:pt x="96" y="381"/>
                    </a:cubicBezTo>
                    <a:cubicBezTo>
                      <a:pt x="81" y="408"/>
                      <a:pt x="103" y="409"/>
                      <a:pt x="103" y="409"/>
                    </a:cubicBezTo>
                    <a:cubicBezTo>
                      <a:pt x="135" y="409"/>
                      <a:pt x="118" y="438"/>
                      <a:pt x="118" y="438"/>
                    </a:cubicBezTo>
                    <a:cubicBezTo>
                      <a:pt x="79" y="481"/>
                      <a:pt x="113" y="524"/>
                      <a:pt x="162" y="514"/>
                    </a:cubicBezTo>
                    <a:cubicBezTo>
                      <a:pt x="259" y="494"/>
                      <a:pt x="309" y="527"/>
                      <a:pt x="286" y="597"/>
                    </a:cubicBezTo>
                    <a:cubicBezTo>
                      <a:pt x="263" y="666"/>
                      <a:pt x="232" y="709"/>
                      <a:pt x="232" y="709"/>
                    </a:cubicBezTo>
                    <a:cubicBezTo>
                      <a:pt x="659" y="709"/>
                      <a:pt x="659" y="709"/>
                      <a:pt x="659" y="709"/>
                    </a:cubicBezTo>
                    <a:cubicBezTo>
                      <a:pt x="568" y="521"/>
                      <a:pt x="568" y="521"/>
                      <a:pt x="568" y="521"/>
                    </a:cubicBezTo>
                    <a:cubicBezTo>
                      <a:pt x="540" y="458"/>
                      <a:pt x="606" y="330"/>
                      <a:pt x="606" y="330"/>
                    </a:cubicBezTo>
                    <a:close/>
                    <a:moveTo>
                      <a:pt x="334" y="176"/>
                    </a:moveTo>
                    <a:cubicBezTo>
                      <a:pt x="322" y="168"/>
                      <a:pt x="322" y="168"/>
                      <a:pt x="322" y="168"/>
                    </a:cubicBezTo>
                    <a:cubicBezTo>
                      <a:pt x="320" y="169"/>
                      <a:pt x="317" y="171"/>
                      <a:pt x="314" y="173"/>
                    </a:cubicBezTo>
                    <a:cubicBezTo>
                      <a:pt x="316" y="187"/>
                      <a:pt x="316" y="187"/>
                      <a:pt x="316" y="187"/>
                    </a:cubicBezTo>
                    <a:cubicBezTo>
                      <a:pt x="316" y="187"/>
                      <a:pt x="316" y="188"/>
                      <a:pt x="316" y="188"/>
                    </a:cubicBezTo>
                    <a:cubicBezTo>
                      <a:pt x="316" y="189"/>
                      <a:pt x="315" y="190"/>
                      <a:pt x="314" y="191"/>
                    </a:cubicBezTo>
                    <a:cubicBezTo>
                      <a:pt x="313" y="191"/>
                      <a:pt x="311" y="190"/>
                      <a:pt x="311" y="189"/>
                    </a:cubicBezTo>
                    <a:cubicBezTo>
                      <a:pt x="302" y="177"/>
                      <a:pt x="302" y="177"/>
                      <a:pt x="302" y="177"/>
                    </a:cubicBezTo>
                    <a:cubicBezTo>
                      <a:pt x="299" y="178"/>
                      <a:pt x="296" y="179"/>
                      <a:pt x="293" y="180"/>
                    </a:cubicBezTo>
                    <a:cubicBezTo>
                      <a:pt x="290" y="194"/>
                      <a:pt x="290" y="194"/>
                      <a:pt x="290" y="194"/>
                    </a:cubicBezTo>
                    <a:cubicBezTo>
                      <a:pt x="290" y="194"/>
                      <a:pt x="290" y="194"/>
                      <a:pt x="290" y="194"/>
                    </a:cubicBezTo>
                    <a:cubicBezTo>
                      <a:pt x="290" y="195"/>
                      <a:pt x="289" y="197"/>
                      <a:pt x="288" y="197"/>
                    </a:cubicBezTo>
                    <a:cubicBezTo>
                      <a:pt x="288" y="197"/>
                      <a:pt x="288" y="197"/>
                      <a:pt x="288" y="197"/>
                    </a:cubicBezTo>
                    <a:cubicBezTo>
                      <a:pt x="286" y="197"/>
                      <a:pt x="285" y="196"/>
                      <a:pt x="285" y="194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77" y="180"/>
                      <a:pt x="274" y="180"/>
                      <a:pt x="270" y="180"/>
                    </a:cubicBezTo>
                    <a:cubicBezTo>
                      <a:pt x="264" y="192"/>
                      <a:pt x="264" y="192"/>
                      <a:pt x="264" y="192"/>
                    </a:cubicBezTo>
                    <a:cubicBezTo>
                      <a:pt x="264" y="194"/>
                      <a:pt x="262" y="195"/>
                      <a:pt x="261" y="194"/>
                    </a:cubicBezTo>
                    <a:cubicBezTo>
                      <a:pt x="259" y="194"/>
                      <a:pt x="258" y="193"/>
                      <a:pt x="258" y="192"/>
                    </a:cubicBezTo>
                    <a:cubicBezTo>
                      <a:pt x="258" y="191"/>
                      <a:pt x="258" y="191"/>
                      <a:pt x="259" y="191"/>
                    </a:cubicBezTo>
                    <a:cubicBezTo>
                      <a:pt x="259" y="177"/>
                      <a:pt x="259" y="177"/>
                      <a:pt x="259" y="177"/>
                    </a:cubicBezTo>
                    <a:cubicBezTo>
                      <a:pt x="255" y="176"/>
                      <a:pt x="252" y="174"/>
                      <a:pt x="249" y="173"/>
                    </a:cubicBezTo>
                    <a:cubicBezTo>
                      <a:pt x="239" y="183"/>
                      <a:pt x="239" y="183"/>
                      <a:pt x="239" y="183"/>
                    </a:cubicBezTo>
                    <a:cubicBezTo>
                      <a:pt x="238" y="184"/>
                      <a:pt x="237" y="185"/>
                      <a:pt x="235" y="184"/>
                    </a:cubicBezTo>
                    <a:cubicBezTo>
                      <a:pt x="235" y="183"/>
                      <a:pt x="234" y="182"/>
                      <a:pt x="234" y="181"/>
                    </a:cubicBezTo>
                    <a:cubicBezTo>
                      <a:pt x="234" y="181"/>
                      <a:pt x="234" y="180"/>
                      <a:pt x="235" y="180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36" y="164"/>
                      <a:pt x="234" y="162"/>
                      <a:pt x="231" y="160"/>
                    </a:cubicBezTo>
                    <a:cubicBezTo>
                      <a:pt x="219" y="166"/>
                      <a:pt x="219" y="166"/>
                      <a:pt x="219" y="166"/>
                    </a:cubicBezTo>
                    <a:cubicBezTo>
                      <a:pt x="218" y="167"/>
                      <a:pt x="216" y="167"/>
                      <a:pt x="215" y="166"/>
                    </a:cubicBezTo>
                    <a:cubicBezTo>
                      <a:pt x="214" y="165"/>
                      <a:pt x="214" y="165"/>
                      <a:pt x="214" y="164"/>
                    </a:cubicBezTo>
                    <a:cubicBezTo>
                      <a:pt x="214" y="163"/>
                      <a:pt x="214" y="163"/>
                      <a:pt x="215" y="162"/>
                    </a:cubicBezTo>
                    <a:cubicBezTo>
                      <a:pt x="224" y="151"/>
                      <a:pt x="224" y="151"/>
                      <a:pt x="224" y="151"/>
                    </a:cubicBezTo>
                    <a:cubicBezTo>
                      <a:pt x="222" y="148"/>
                      <a:pt x="220" y="145"/>
                      <a:pt x="218" y="142"/>
                    </a:cubicBezTo>
                    <a:cubicBezTo>
                      <a:pt x="204" y="144"/>
                      <a:pt x="204" y="144"/>
                      <a:pt x="204" y="144"/>
                    </a:cubicBezTo>
                    <a:cubicBezTo>
                      <a:pt x="203" y="145"/>
                      <a:pt x="201" y="144"/>
                      <a:pt x="201" y="143"/>
                    </a:cubicBezTo>
                    <a:cubicBezTo>
                      <a:pt x="201" y="142"/>
                      <a:pt x="201" y="142"/>
                      <a:pt x="201" y="141"/>
                    </a:cubicBezTo>
                    <a:cubicBezTo>
                      <a:pt x="201" y="140"/>
                      <a:pt x="201" y="139"/>
                      <a:pt x="202" y="139"/>
                    </a:cubicBezTo>
                    <a:cubicBezTo>
                      <a:pt x="214" y="131"/>
                      <a:pt x="214" y="131"/>
                      <a:pt x="214" y="131"/>
                    </a:cubicBezTo>
                    <a:cubicBezTo>
                      <a:pt x="213" y="127"/>
                      <a:pt x="212" y="124"/>
                      <a:pt x="212" y="121"/>
                    </a:cubicBezTo>
                    <a:cubicBezTo>
                      <a:pt x="198" y="119"/>
                      <a:pt x="198" y="119"/>
                      <a:pt x="198" y="119"/>
                    </a:cubicBezTo>
                    <a:cubicBezTo>
                      <a:pt x="196" y="119"/>
                      <a:pt x="195" y="118"/>
                      <a:pt x="195" y="116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5" y="114"/>
                      <a:pt x="196" y="113"/>
                      <a:pt x="197" y="113"/>
                    </a:cubicBezTo>
                    <a:cubicBezTo>
                      <a:pt x="211" y="109"/>
                      <a:pt x="211" y="109"/>
                      <a:pt x="211" y="109"/>
                    </a:cubicBezTo>
                    <a:cubicBezTo>
                      <a:pt x="211" y="105"/>
                      <a:pt x="211" y="102"/>
                      <a:pt x="212" y="99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8" y="92"/>
                      <a:pt x="197" y="91"/>
                      <a:pt x="197" y="89"/>
                    </a:cubicBezTo>
                    <a:cubicBezTo>
                      <a:pt x="197" y="89"/>
                      <a:pt x="197" y="89"/>
                      <a:pt x="197" y="89"/>
                    </a:cubicBezTo>
                    <a:cubicBezTo>
                      <a:pt x="197" y="87"/>
                      <a:pt x="199" y="86"/>
                      <a:pt x="200" y="87"/>
                    </a:cubicBezTo>
                    <a:cubicBezTo>
                      <a:pt x="215" y="87"/>
                      <a:pt x="215" y="87"/>
                      <a:pt x="215" y="87"/>
                    </a:cubicBezTo>
                    <a:cubicBezTo>
                      <a:pt x="216" y="84"/>
                      <a:pt x="217" y="81"/>
                      <a:pt x="218" y="78"/>
                    </a:cubicBezTo>
                    <a:cubicBezTo>
                      <a:pt x="208" y="68"/>
                      <a:pt x="208" y="68"/>
                      <a:pt x="208" y="68"/>
                    </a:cubicBezTo>
                    <a:cubicBezTo>
                      <a:pt x="208" y="67"/>
                      <a:pt x="207" y="66"/>
                      <a:pt x="207" y="65"/>
                    </a:cubicBezTo>
                    <a:cubicBezTo>
                      <a:pt x="207" y="65"/>
                      <a:pt x="207" y="64"/>
                      <a:pt x="207" y="64"/>
                    </a:cubicBezTo>
                    <a:cubicBezTo>
                      <a:pt x="208" y="62"/>
                      <a:pt x="210" y="62"/>
                      <a:pt x="211" y="63"/>
                    </a:cubicBezTo>
                    <a:cubicBezTo>
                      <a:pt x="225" y="67"/>
                      <a:pt x="225" y="67"/>
                      <a:pt x="225" y="67"/>
                    </a:cubicBezTo>
                    <a:cubicBezTo>
                      <a:pt x="227" y="65"/>
                      <a:pt x="229" y="62"/>
                      <a:pt x="232" y="60"/>
                    </a:cubicBezTo>
                    <a:cubicBezTo>
                      <a:pt x="225" y="47"/>
                      <a:pt x="225" y="47"/>
                      <a:pt x="225" y="47"/>
                    </a:cubicBezTo>
                    <a:cubicBezTo>
                      <a:pt x="225" y="46"/>
                      <a:pt x="224" y="46"/>
                      <a:pt x="224" y="45"/>
                    </a:cubicBezTo>
                    <a:cubicBezTo>
                      <a:pt x="224" y="44"/>
                      <a:pt x="225" y="44"/>
                      <a:pt x="225" y="43"/>
                    </a:cubicBezTo>
                    <a:cubicBezTo>
                      <a:pt x="227" y="42"/>
                      <a:pt x="228" y="42"/>
                      <a:pt x="229" y="43"/>
                    </a:cubicBezTo>
                    <a:cubicBezTo>
                      <a:pt x="241" y="52"/>
                      <a:pt x="241" y="52"/>
                      <a:pt x="241" y="52"/>
                    </a:cubicBezTo>
                    <a:cubicBezTo>
                      <a:pt x="243" y="50"/>
                      <a:pt x="246" y="48"/>
                      <a:pt x="249" y="47"/>
                    </a:cubicBezTo>
                    <a:cubicBezTo>
                      <a:pt x="247" y="33"/>
                      <a:pt x="247" y="33"/>
                      <a:pt x="247" y="33"/>
                    </a:cubicBezTo>
                    <a:cubicBezTo>
                      <a:pt x="247" y="32"/>
                      <a:pt x="247" y="32"/>
                      <a:pt x="247" y="32"/>
                    </a:cubicBezTo>
                    <a:cubicBezTo>
                      <a:pt x="247" y="30"/>
                      <a:pt x="248" y="29"/>
                      <a:pt x="249" y="29"/>
                    </a:cubicBezTo>
                    <a:cubicBezTo>
                      <a:pt x="250" y="28"/>
                      <a:pt x="252" y="29"/>
                      <a:pt x="252" y="31"/>
                    </a:cubicBezTo>
                    <a:cubicBezTo>
                      <a:pt x="261" y="42"/>
                      <a:pt x="261" y="42"/>
                      <a:pt x="261" y="42"/>
                    </a:cubicBezTo>
                    <a:cubicBezTo>
                      <a:pt x="264" y="41"/>
                      <a:pt x="267" y="40"/>
                      <a:pt x="270" y="40"/>
                    </a:cubicBezTo>
                    <a:cubicBezTo>
                      <a:pt x="273" y="26"/>
                      <a:pt x="273" y="26"/>
                      <a:pt x="273" y="26"/>
                    </a:cubicBezTo>
                    <a:cubicBezTo>
                      <a:pt x="273" y="26"/>
                      <a:pt x="273" y="26"/>
                      <a:pt x="273" y="26"/>
                    </a:cubicBezTo>
                    <a:cubicBezTo>
                      <a:pt x="273" y="24"/>
                      <a:pt x="274" y="23"/>
                      <a:pt x="275" y="23"/>
                    </a:cubicBezTo>
                    <a:cubicBezTo>
                      <a:pt x="277" y="23"/>
                      <a:pt x="278" y="24"/>
                      <a:pt x="278" y="25"/>
                    </a:cubicBezTo>
                    <a:cubicBezTo>
                      <a:pt x="282" y="39"/>
                      <a:pt x="282" y="39"/>
                      <a:pt x="282" y="39"/>
                    </a:cubicBezTo>
                    <a:cubicBezTo>
                      <a:pt x="286" y="39"/>
                      <a:pt x="289" y="39"/>
                      <a:pt x="293" y="40"/>
                    </a:cubicBezTo>
                    <a:cubicBezTo>
                      <a:pt x="299" y="27"/>
                      <a:pt x="299" y="27"/>
                      <a:pt x="299" y="27"/>
                    </a:cubicBezTo>
                    <a:cubicBezTo>
                      <a:pt x="299" y="26"/>
                      <a:pt x="301" y="25"/>
                      <a:pt x="302" y="25"/>
                    </a:cubicBezTo>
                    <a:cubicBezTo>
                      <a:pt x="304" y="25"/>
                      <a:pt x="305" y="27"/>
                      <a:pt x="305" y="28"/>
                    </a:cubicBezTo>
                    <a:cubicBezTo>
                      <a:pt x="305" y="28"/>
                      <a:pt x="305" y="28"/>
                      <a:pt x="304" y="29"/>
                    </a:cubicBezTo>
                    <a:cubicBezTo>
                      <a:pt x="304" y="43"/>
                      <a:pt x="304" y="43"/>
                      <a:pt x="304" y="43"/>
                    </a:cubicBezTo>
                    <a:cubicBezTo>
                      <a:pt x="308" y="44"/>
                      <a:pt x="311" y="45"/>
                      <a:pt x="314" y="47"/>
                    </a:cubicBezTo>
                    <a:cubicBezTo>
                      <a:pt x="324" y="37"/>
                      <a:pt x="324" y="37"/>
                      <a:pt x="324" y="37"/>
                    </a:cubicBezTo>
                    <a:cubicBezTo>
                      <a:pt x="325" y="35"/>
                      <a:pt x="326" y="35"/>
                      <a:pt x="328" y="36"/>
                    </a:cubicBezTo>
                    <a:cubicBezTo>
                      <a:pt x="328" y="36"/>
                      <a:pt x="329" y="37"/>
                      <a:pt x="329" y="38"/>
                    </a:cubicBezTo>
                    <a:cubicBezTo>
                      <a:pt x="329" y="39"/>
                      <a:pt x="329" y="39"/>
                      <a:pt x="328" y="40"/>
                    </a:cubicBezTo>
                    <a:cubicBezTo>
                      <a:pt x="324" y="53"/>
                      <a:pt x="324" y="53"/>
                      <a:pt x="324" y="53"/>
                    </a:cubicBezTo>
                    <a:cubicBezTo>
                      <a:pt x="327" y="55"/>
                      <a:pt x="329" y="57"/>
                      <a:pt x="332" y="60"/>
                    </a:cubicBezTo>
                    <a:cubicBezTo>
                      <a:pt x="344" y="53"/>
                      <a:pt x="344" y="53"/>
                      <a:pt x="344" y="53"/>
                    </a:cubicBezTo>
                    <a:cubicBezTo>
                      <a:pt x="345" y="52"/>
                      <a:pt x="347" y="52"/>
                      <a:pt x="348" y="54"/>
                    </a:cubicBezTo>
                    <a:cubicBezTo>
                      <a:pt x="349" y="54"/>
                      <a:pt x="349" y="55"/>
                      <a:pt x="349" y="55"/>
                    </a:cubicBezTo>
                    <a:cubicBezTo>
                      <a:pt x="349" y="56"/>
                      <a:pt x="349" y="57"/>
                      <a:pt x="348" y="58"/>
                    </a:cubicBezTo>
                    <a:cubicBezTo>
                      <a:pt x="339" y="69"/>
                      <a:pt x="339" y="69"/>
                      <a:pt x="339" y="69"/>
                    </a:cubicBezTo>
                    <a:cubicBezTo>
                      <a:pt x="341" y="72"/>
                      <a:pt x="343" y="75"/>
                      <a:pt x="345" y="78"/>
                    </a:cubicBezTo>
                    <a:cubicBezTo>
                      <a:pt x="359" y="75"/>
                      <a:pt x="359" y="75"/>
                      <a:pt x="359" y="75"/>
                    </a:cubicBezTo>
                    <a:cubicBezTo>
                      <a:pt x="360" y="75"/>
                      <a:pt x="362" y="76"/>
                      <a:pt x="362" y="77"/>
                    </a:cubicBezTo>
                    <a:cubicBezTo>
                      <a:pt x="362" y="77"/>
                      <a:pt x="362" y="78"/>
                      <a:pt x="362" y="78"/>
                    </a:cubicBezTo>
                    <a:cubicBezTo>
                      <a:pt x="362" y="79"/>
                      <a:pt x="362" y="80"/>
                      <a:pt x="361" y="81"/>
                    </a:cubicBezTo>
                    <a:cubicBezTo>
                      <a:pt x="349" y="89"/>
                      <a:pt x="349" y="89"/>
                      <a:pt x="349" y="89"/>
                    </a:cubicBezTo>
                    <a:cubicBezTo>
                      <a:pt x="350" y="92"/>
                      <a:pt x="351" y="95"/>
                      <a:pt x="351" y="99"/>
                    </a:cubicBezTo>
                    <a:cubicBezTo>
                      <a:pt x="365" y="101"/>
                      <a:pt x="365" y="101"/>
                      <a:pt x="365" y="101"/>
                    </a:cubicBezTo>
                    <a:cubicBezTo>
                      <a:pt x="367" y="101"/>
                      <a:pt x="368" y="102"/>
                      <a:pt x="368" y="104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105"/>
                      <a:pt x="367" y="106"/>
                      <a:pt x="366" y="107"/>
                    </a:cubicBezTo>
                    <a:cubicBezTo>
                      <a:pt x="352" y="111"/>
                      <a:pt x="352" y="111"/>
                      <a:pt x="352" y="111"/>
                    </a:cubicBezTo>
                    <a:cubicBezTo>
                      <a:pt x="352" y="114"/>
                      <a:pt x="352" y="118"/>
                      <a:pt x="351" y="121"/>
                    </a:cubicBezTo>
                    <a:cubicBezTo>
                      <a:pt x="364" y="127"/>
                      <a:pt x="364" y="127"/>
                      <a:pt x="364" y="127"/>
                    </a:cubicBezTo>
                    <a:cubicBezTo>
                      <a:pt x="365" y="128"/>
                      <a:pt x="366" y="129"/>
                      <a:pt x="366" y="130"/>
                    </a:cubicBezTo>
                    <a:cubicBezTo>
                      <a:pt x="366" y="130"/>
                      <a:pt x="366" y="130"/>
                      <a:pt x="366" y="131"/>
                    </a:cubicBezTo>
                    <a:cubicBezTo>
                      <a:pt x="366" y="132"/>
                      <a:pt x="364" y="133"/>
                      <a:pt x="363" y="133"/>
                    </a:cubicBezTo>
                    <a:cubicBezTo>
                      <a:pt x="348" y="133"/>
                      <a:pt x="348" y="133"/>
                      <a:pt x="348" y="133"/>
                    </a:cubicBezTo>
                    <a:cubicBezTo>
                      <a:pt x="347" y="136"/>
                      <a:pt x="346" y="139"/>
                      <a:pt x="345" y="142"/>
                    </a:cubicBezTo>
                    <a:cubicBezTo>
                      <a:pt x="355" y="152"/>
                      <a:pt x="355" y="152"/>
                      <a:pt x="355" y="152"/>
                    </a:cubicBezTo>
                    <a:cubicBezTo>
                      <a:pt x="355" y="153"/>
                      <a:pt x="356" y="153"/>
                      <a:pt x="356" y="154"/>
                    </a:cubicBezTo>
                    <a:cubicBezTo>
                      <a:pt x="356" y="155"/>
                      <a:pt x="356" y="155"/>
                      <a:pt x="356" y="156"/>
                    </a:cubicBezTo>
                    <a:cubicBezTo>
                      <a:pt x="355" y="157"/>
                      <a:pt x="353" y="158"/>
                      <a:pt x="352" y="157"/>
                    </a:cubicBezTo>
                    <a:cubicBezTo>
                      <a:pt x="338" y="152"/>
                      <a:pt x="338" y="152"/>
                      <a:pt x="338" y="152"/>
                    </a:cubicBezTo>
                    <a:cubicBezTo>
                      <a:pt x="336" y="155"/>
                      <a:pt x="334" y="157"/>
                      <a:pt x="331" y="160"/>
                    </a:cubicBezTo>
                    <a:cubicBezTo>
                      <a:pt x="338" y="173"/>
                      <a:pt x="338" y="173"/>
                      <a:pt x="338" y="173"/>
                    </a:cubicBezTo>
                    <a:cubicBezTo>
                      <a:pt x="338" y="173"/>
                      <a:pt x="339" y="174"/>
                      <a:pt x="339" y="174"/>
                    </a:cubicBezTo>
                    <a:cubicBezTo>
                      <a:pt x="339" y="175"/>
                      <a:pt x="338" y="176"/>
                      <a:pt x="338" y="176"/>
                    </a:cubicBezTo>
                    <a:cubicBezTo>
                      <a:pt x="336" y="177"/>
                      <a:pt x="335" y="177"/>
                      <a:pt x="334" y="176"/>
                    </a:cubicBezTo>
                    <a:close/>
                    <a:moveTo>
                      <a:pt x="451" y="192"/>
                    </a:moveTo>
                    <a:cubicBezTo>
                      <a:pt x="442" y="195"/>
                      <a:pt x="442" y="195"/>
                      <a:pt x="442" y="195"/>
                    </a:cubicBezTo>
                    <a:cubicBezTo>
                      <a:pt x="442" y="197"/>
                      <a:pt x="442" y="200"/>
                      <a:pt x="441" y="202"/>
                    </a:cubicBezTo>
                    <a:cubicBezTo>
                      <a:pt x="450" y="206"/>
                      <a:pt x="450" y="206"/>
                      <a:pt x="450" y="206"/>
                    </a:cubicBezTo>
                    <a:cubicBezTo>
                      <a:pt x="451" y="206"/>
                      <a:pt x="451" y="207"/>
                      <a:pt x="451" y="208"/>
                    </a:cubicBezTo>
                    <a:cubicBezTo>
                      <a:pt x="451" y="208"/>
                      <a:pt x="451" y="208"/>
                      <a:pt x="451" y="208"/>
                    </a:cubicBezTo>
                    <a:cubicBezTo>
                      <a:pt x="451" y="209"/>
                      <a:pt x="450" y="210"/>
                      <a:pt x="449" y="210"/>
                    </a:cubicBezTo>
                    <a:cubicBezTo>
                      <a:pt x="439" y="210"/>
                      <a:pt x="439" y="210"/>
                      <a:pt x="439" y="210"/>
                    </a:cubicBezTo>
                    <a:cubicBezTo>
                      <a:pt x="439" y="212"/>
                      <a:pt x="438" y="214"/>
                      <a:pt x="437" y="216"/>
                    </a:cubicBezTo>
                    <a:cubicBezTo>
                      <a:pt x="444" y="223"/>
                      <a:pt x="444" y="223"/>
                      <a:pt x="444" y="223"/>
                    </a:cubicBezTo>
                    <a:cubicBezTo>
                      <a:pt x="444" y="223"/>
                      <a:pt x="444" y="224"/>
                      <a:pt x="444" y="224"/>
                    </a:cubicBezTo>
                    <a:cubicBezTo>
                      <a:pt x="444" y="225"/>
                      <a:pt x="444" y="225"/>
                      <a:pt x="444" y="225"/>
                    </a:cubicBezTo>
                    <a:cubicBezTo>
                      <a:pt x="444" y="226"/>
                      <a:pt x="443" y="226"/>
                      <a:pt x="442" y="226"/>
                    </a:cubicBezTo>
                    <a:cubicBezTo>
                      <a:pt x="433" y="223"/>
                      <a:pt x="433" y="223"/>
                      <a:pt x="433" y="223"/>
                    </a:cubicBezTo>
                    <a:cubicBezTo>
                      <a:pt x="431" y="224"/>
                      <a:pt x="430" y="226"/>
                      <a:pt x="428" y="228"/>
                    </a:cubicBezTo>
                    <a:cubicBezTo>
                      <a:pt x="433" y="236"/>
                      <a:pt x="433" y="236"/>
                      <a:pt x="433" y="236"/>
                    </a:cubicBezTo>
                    <a:cubicBezTo>
                      <a:pt x="433" y="237"/>
                      <a:pt x="433" y="237"/>
                      <a:pt x="433" y="237"/>
                    </a:cubicBezTo>
                    <a:cubicBezTo>
                      <a:pt x="433" y="238"/>
                      <a:pt x="433" y="239"/>
                      <a:pt x="432" y="239"/>
                    </a:cubicBezTo>
                    <a:cubicBezTo>
                      <a:pt x="431" y="240"/>
                      <a:pt x="430" y="239"/>
                      <a:pt x="430" y="239"/>
                    </a:cubicBezTo>
                    <a:cubicBezTo>
                      <a:pt x="422" y="233"/>
                      <a:pt x="422" y="233"/>
                      <a:pt x="422" y="233"/>
                    </a:cubicBezTo>
                    <a:cubicBezTo>
                      <a:pt x="420" y="234"/>
                      <a:pt x="418" y="235"/>
                      <a:pt x="416" y="236"/>
                    </a:cubicBezTo>
                    <a:cubicBezTo>
                      <a:pt x="418" y="246"/>
                      <a:pt x="418" y="246"/>
                      <a:pt x="418" y="246"/>
                    </a:cubicBezTo>
                    <a:cubicBezTo>
                      <a:pt x="418" y="246"/>
                      <a:pt x="418" y="246"/>
                      <a:pt x="418" y="247"/>
                    </a:cubicBezTo>
                    <a:cubicBezTo>
                      <a:pt x="418" y="247"/>
                      <a:pt x="417" y="248"/>
                      <a:pt x="417" y="248"/>
                    </a:cubicBezTo>
                    <a:cubicBezTo>
                      <a:pt x="416" y="249"/>
                      <a:pt x="415" y="248"/>
                      <a:pt x="414" y="247"/>
                    </a:cubicBezTo>
                    <a:cubicBezTo>
                      <a:pt x="409" y="239"/>
                      <a:pt x="409" y="239"/>
                      <a:pt x="409" y="239"/>
                    </a:cubicBezTo>
                    <a:cubicBezTo>
                      <a:pt x="407" y="240"/>
                      <a:pt x="404" y="241"/>
                      <a:pt x="402" y="241"/>
                    </a:cubicBezTo>
                    <a:cubicBezTo>
                      <a:pt x="401" y="250"/>
                      <a:pt x="401" y="250"/>
                      <a:pt x="401" y="250"/>
                    </a:cubicBezTo>
                    <a:cubicBezTo>
                      <a:pt x="401" y="250"/>
                      <a:pt x="401" y="251"/>
                      <a:pt x="401" y="251"/>
                    </a:cubicBezTo>
                    <a:cubicBezTo>
                      <a:pt x="401" y="252"/>
                      <a:pt x="400" y="252"/>
                      <a:pt x="399" y="252"/>
                    </a:cubicBezTo>
                    <a:cubicBezTo>
                      <a:pt x="399" y="252"/>
                      <a:pt x="399" y="252"/>
                      <a:pt x="399" y="252"/>
                    </a:cubicBezTo>
                    <a:cubicBezTo>
                      <a:pt x="398" y="252"/>
                      <a:pt x="397" y="252"/>
                      <a:pt x="397" y="251"/>
                    </a:cubicBezTo>
                    <a:cubicBezTo>
                      <a:pt x="394" y="242"/>
                      <a:pt x="394" y="242"/>
                      <a:pt x="394" y="242"/>
                    </a:cubicBezTo>
                    <a:cubicBezTo>
                      <a:pt x="392" y="242"/>
                      <a:pt x="390" y="241"/>
                      <a:pt x="387" y="241"/>
                    </a:cubicBezTo>
                    <a:cubicBezTo>
                      <a:pt x="383" y="250"/>
                      <a:pt x="383" y="250"/>
                      <a:pt x="383" y="250"/>
                    </a:cubicBezTo>
                    <a:cubicBezTo>
                      <a:pt x="383" y="251"/>
                      <a:pt x="382" y="251"/>
                      <a:pt x="381" y="251"/>
                    </a:cubicBezTo>
                    <a:cubicBezTo>
                      <a:pt x="380" y="251"/>
                      <a:pt x="379" y="250"/>
                      <a:pt x="379" y="249"/>
                    </a:cubicBezTo>
                    <a:cubicBezTo>
                      <a:pt x="379" y="249"/>
                      <a:pt x="379" y="249"/>
                      <a:pt x="379" y="249"/>
                    </a:cubicBezTo>
                    <a:cubicBezTo>
                      <a:pt x="380" y="239"/>
                      <a:pt x="380" y="239"/>
                      <a:pt x="380" y="239"/>
                    </a:cubicBezTo>
                    <a:cubicBezTo>
                      <a:pt x="377" y="238"/>
                      <a:pt x="375" y="237"/>
                      <a:pt x="373" y="236"/>
                    </a:cubicBezTo>
                    <a:cubicBezTo>
                      <a:pt x="367" y="243"/>
                      <a:pt x="367" y="243"/>
                      <a:pt x="367" y="243"/>
                    </a:cubicBezTo>
                    <a:cubicBezTo>
                      <a:pt x="366" y="244"/>
                      <a:pt x="365" y="244"/>
                      <a:pt x="364" y="244"/>
                    </a:cubicBezTo>
                    <a:cubicBezTo>
                      <a:pt x="364" y="243"/>
                      <a:pt x="363" y="243"/>
                      <a:pt x="363" y="242"/>
                    </a:cubicBezTo>
                    <a:cubicBezTo>
                      <a:pt x="363" y="242"/>
                      <a:pt x="363" y="242"/>
                      <a:pt x="364" y="241"/>
                    </a:cubicBezTo>
                    <a:cubicBezTo>
                      <a:pt x="367" y="232"/>
                      <a:pt x="367" y="232"/>
                      <a:pt x="367" y="232"/>
                    </a:cubicBezTo>
                    <a:cubicBezTo>
                      <a:pt x="365" y="231"/>
                      <a:pt x="363" y="229"/>
                      <a:pt x="361" y="228"/>
                    </a:cubicBezTo>
                    <a:cubicBezTo>
                      <a:pt x="353" y="232"/>
                      <a:pt x="353" y="232"/>
                      <a:pt x="353" y="232"/>
                    </a:cubicBezTo>
                    <a:cubicBezTo>
                      <a:pt x="352" y="233"/>
                      <a:pt x="351" y="233"/>
                      <a:pt x="350" y="232"/>
                    </a:cubicBezTo>
                    <a:cubicBezTo>
                      <a:pt x="350" y="232"/>
                      <a:pt x="350" y="231"/>
                      <a:pt x="350" y="231"/>
                    </a:cubicBezTo>
                    <a:cubicBezTo>
                      <a:pt x="350" y="230"/>
                      <a:pt x="350" y="230"/>
                      <a:pt x="351" y="229"/>
                    </a:cubicBezTo>
                    <a:cubicBezTo>
                      <a:pt x="356" y="222"/>
                      <a:pt x="356" y="222"/>
                      <a:pt x="356" y="222"/>
                    </a:cubicBezTo>
                    <a:cubicBezTo>
                      <a:pt x="355" y="220"/>
                      <a:pt x="354" y="218"/>
                      <a:pt x="353" y="216"/>
                    </a:cubicBezTo>
                    <a:cubicBezTo>
                      <a:pt x="343" y="217"/>
                      <a:pt x="343" y="217"/>
                      <a:pt x="343" y="217"/>
                    </a:cubicBezTo>
                    <a:cubicBezTo>
                      <a:pt x="342" y="218"/>
                      <a:pt x="341" y="217"/>
                      <a:pt x="341" y="216"/>
                    </a:cubicBezTo>
                    <a:cubicBezTo>
                      <a:pt x="341" y="216"/>
                      <a:pt x="341" y="216"/>
                      <a:pt x="341" y="216"/>
                    </a:cubicBezTo>
                    <a:cubicBezTo>
                      <a:pt x="341" y="215"/>
                      <a:pt x="341" y="214"/>
                      <a:pt x="342" y="214"/>
                    </a:cubicBezTo>
                    <a:cubicBezTo>
                      <a:pt x="350" y="208"/>
                      <a:pt x="350" y="208"/>
                      <a:pt x="350" y="208"/>
                    </a:cubicBezTo>
                    <a:cubicBezTo>
                      <a:pt x="349" y="206"/>
                      <a:pt x="349" y="204"/>
                      <a:pt x="348" y="202"/>
                    </a:cubicBezTo>
                    <a:cubicBezTo>
                      <a:pt x="339" y="200"/>
                      <a:pt x="339" y="200"/>
                      <a:pt x="339" y="200"/>
                    </a:cubicBezTo>
                    <a:cubicBezTo>
                      <a:pt x="338" y="200"/>
                      <a:pt x="337" y="200"/>
                      <a:pt x="337" y="199"/>
                    </a:cubicBezTo>
                    <a:cubicBezTo>
                      <a:pt x="337" y="199"/>
                      <a:pt x="337" y="198"/>
                      <a:pt x="337" y="198"/>
                    </a:cubicBezTo>
                    <a:cubicBezTo>
                      <a:pt x="337" y="197"/>
                      <a:pt x="338" y="197"/>
                      <a:pt x="339" y="197"/>
                    </a:cubicBezTo>
                    <a:cubicBezTo>
                      <a:pt x="348" y="194"/>
                      <a:pt x="348" y="194"/>
                      <a:pt x="348" y="194"/>
                    </a:cubicBezTo>
                    <a:cubicBezTo>
                      <a:pt x="348" y="191"/>
                      <a:pt x="348" y="189"/>
                      <a:pt x="348" y="187"/>
                    </a:cubicBezTo>
                    <a:cubicBezTo>
                      <a:pt x="340" y="183"/>
                      <a:pt x="340" y="183"/>
                      <a:pt x="340" y="183"/>
                    </a:cubicBezTo>
                    <a:cubicBezTo>
                      <a:pt x="339" y="182"/>
                      <a:pt x="338" y="182"/>
                      <a:pt x="338" y="181"/>
                    </a:cubicBezTo>
                    <a:cubicBezTo>
                      <a:pt x="338" y="181"/>
                      <a:pt x="338" y="181"/>
                      <a:pt x="338" y="180"/>
                    </a:cubicBezTo>
                    <a:cubicBezTo>
                      <a:pt x="339" y="179"/>
                      <a:pt x="340" y="179"/>
                      <a:pt x="341" y="179"/>
                    </a:cubicBezTo>
                    <a:cubicBezTo>
                      <a:pt x="350" y="179"/>
                      <a:pt x="350" y="179"/>
                      <a:pt x="350" y="179"/>
                    </a:cubicBezTo>
                    <a:cubicBezTo>
                      <a:pt x="351" y="177"/>
                      <a:pt x="352" y="175"/>
                      <a:pt x="353" y="173"/>
                    </a:cubicBezTo>
                    <a:cubicBezTo>
                      <a:pt x="346" y="166"/>
                      <a:pt x="346" y="166"/>
                      <a:pt x="346" y="166"/>
                    </a:cubicBezTo>
                    <a:cubicBezTo>
                      <a:pt x="346" y="166"/>
                      <a:pt x="345" y="165"/>
                      <a:pt x="345" y="165"/>
                    </a:cubicBezTo>
                    <a:cubicBezTo>
                      <a:pt x="345" y="164"/>
                      <a:pt x="345" y="164"/>
                      <a:pt x="345" y="164"/>
                    </a:cubicBezTo>
                    <a:cubicBezTo>
                      <a:pt x="346" y="163"/>
                      <a:pt x="347" y="163"/>
                      <a:pt x="348" y="163"/>
                    </a:cubicBezTo>
                    <a:cubicBezTo>
                      <a:pt x="357" y="166"/>
                      <a:pt x="357" y="166"/>
                      <a:pt x="357" y="166"/>
                    </a:cubicBezTo>
                    <a:cubicBezTo>
                      <a:pt x="358" y="164"/>
                      <a:pt x="360" y="163"/>
                      <a:pt x="361" y="161"/>
                    </a:cubicBezTo>
                    <a:cubicBezTo>
                      <a:pt x="357" y="153"/>
                      <a:pt x="357" y="153"/>
                      <a:pt x="357" y="153"/>
                    </a:cubicBezTo>
                    <a:cubicBezTo>
                      <a:pt x="357" y="152"/>
                      <a:pt x="357" y="152"/>
                      <a:pt x="357" y="151"/>
                    </a:cubicBezTo>
                    <a:cubicBezTo>
                      <a:pt x="357" y="151"/>
                      <a:pt x="357" y="150"/>
                      <a:pt x="357" y="150"/>
                    </a:cubicBezTo>
                    <a:cubicBezTo>
                      <a:pt x="358" y="149"/>
                      <a:pt x="359" y="149"/>
                      <a:pt x="360" y="150"/>
                    </a:cubicBezTo>
                    <a:cubicBezTo>
                      <a:pt x="368" y="156"/>
                      <a:pt x="368" y="156"/>
                      <a:pt x="368" y="156"/>
                    </a:cubicBezTo>
                    <a:cubicBezTo>
                      <a:pt x="369" y="155"/>
                      <a:pt x="371" y="153"/>
                      <a:pt x="373" y="152"/>
                    </a:cubicBezTo>
                    <a:cubicBezTo>
                      <a:pt x="372" y="143"/>
                      <a:pt x="372" y="143"/>
                      <a:pt x="372" y="143"/>
                    </a:cubicBezTo>
                    <a:cubicBezTo>
                      <a:pt x="372" y="143"/>
                      <a:pt x="372" y="143"/>
                      <a:pt x="372" y="142"/>
                    </a:cubicBezTo>
                    <a:cubicBezTo>
                      <a:pt x="372" y="142"/>
                      <a:pt x="372" y="141"/>
                      <a:pt x="373" y="141"/>
                    </a:cubicBezTo>
                    <a:cubicBezTo>
                      <a:pt x="374" y="140"/>
                      <a:pt x="375" y="141"/>
                      <a:pt x="375" y="142"/>
                    </a:cubicBezTo>
                    <a:cubicBezTo>
                      <a:pt x="381" y="149"/>
                      <a:pt x="381" y="149"/>
                      <a:pt x="381" y="149"/>
                    </a:cubicBezTo>
                    <a:cubicBezTo>
                      <a:pt x="383" y="149"/>
                      <a:pt x="385" y="148"/>
                      <a:pt x="387" y="148"/>
                    </a:cubicBezTo>
                    <a:cubicBezTo>
                      <a:pt x="389" y="138"/>
                      <a:pt x="389" y="138"/>
                      <a:pt x="389" y="138"/>
                    </a:cubicBezTo>
                    <a:cubicBezTo>
                      <a:pt x="389" y="138"/>
                      <a:pt x="389" y="138"/>
                      <a:pt x="389" y="138"/>
                    </a:cubicBezTo>
                    <a:cubicBezTo>
                      <a:pt x="389" y="137"/>
                      <a:pt x="390" y="136"/>
                      <a:pt x="391" y="136"/>
                    </a:cubicBezTo>
                    <a:cubicBezTo>
                      <a:pt x="392" y="136"/>
                      <a:pt x="393" y="137"/>
                      <a:pt x="393" y="138"/>
                    </a:cubicBezTo>
                    <a:cubicBezTo>
                      <a:pt x="395" y="147"/>
                      <a:pt x="395" y="147"/>
                      <a:pt x="395" y="147"/>
                    </a:cubicBezTo>
                    <a:cubicBezTo>
                      <a:pt x="398" y="147"/>
                      <a:pt x="400" y="147"/>
                      <a:pt x="402" y="148"/>
                    </a:cubicBezTo>
                    <a:cubicBezTo>
                      <a:pt x="407" y="139"/>
                      <a:pt x="407" y="139"/>
                      <a:pt x="407" y="139"/>
                    </a:cubicBezTo>
                    <a:cubicBezTo>
                      <a:pt x="407" y="138"/>
                      <a:pt x="408" y="138"/>
                      <a:pt x="409" y="138"/>
                    </a:cubicBezTo>
                    <a:cubicBezTo>
                      <a:pt x="410" y="138"/>
                      <a:pt x="410" y="139"/>
                      <a:pt x="410" y="140"/>
                    </a:cubicBezTo>
                    <a:cubicBezTo>
                      <a:pt x="410" y="140"/>
                      <a:pt x="410" y="140"/>
                      <a:pt x="410" y="140"/>
                    </a:cubicBezTo>
                    <a:cubicBezTo>
                      <a:pt x="410" y="150"/>
                      <a:pt x="410" y="150"/>
                      <a:pt x="410" y="150"/>
                    </a:cubicBezTo>
                    <a:cubicBezTo>
                      <a:pt x="412" y="150"/>
                      <a:pt x="414" y="151"/>
                      <a:pt x="416" y="152"/>
                    </a:cubicBezTo>
                    <a:cubicBezTo>
                      <a:pt x="423" y="146"/>
                      <a:pt x="423" y="146"/>
                      <a:pt x="423" y="146"/>
                    </a:cubicBezTo>
                    <a:cubicBezTo>
                      <a:pt x="424" y="145"/>
                      <a:pt x="425" y="145"/>
                      <a:pt x="426" y="145"/>
                    </a:cubicBezTo>
                    <a:cubicBezTo>
                      <a:pt x="426" y="145"/>
                      <a:pt x="426" y="146"/>
                      <a:pt x="426" y="147"/>
                    </a:cubicBezTo>
                    <a:cubicBezTo>
                      <a:pt x="426" y="147"/>
                      <a:pt x="426" y="147"/>
                      <a:pt x="426" y="148"/>
                    </a:cubicBezTo>
                    <a:cubicBezTo>
                      <a:pt x="423" y="157"/>
                      <a:pt x="423" y="157"/>
                      <a:pt x="423" y="157"/>
                    </a:cubicBezTo>
                    <a:cubicBezTo>
                      <a:pt x="425" y="158"/>
                      <a:pt x="427" y="159"/>
                      <a:pt x="428" y="161"/>
                    </a:cubicBezTo>
                    <a:cubicBezTo>
                      <a:pt x="437" y="157"/>
                      <a:pt x="437" y="157"/>
                      <a:pt x="437" y="157"/>
                    </a:cubicBezTo>
                    <a:cubicBezTo>
                      <a:pt x="437" y="156"/>
                      <a:pt x="439" y="156"/>
                      <a:pt x="439" y="157"/>
                    </a:cubicBezTo>
                    <a:cubicBezTo>
                      <a:pt x="440" y="157"/>
                      <a:pt x="440" y="158"/>
                      <a:pt x="440" y="158"/>
                    </a:cubicBezTo>
                    <a:cubicBezTo>
                      <a:pt x="440" y="159"/>
                      <a:pt x="440" y="159"/>
                      <a:pt x="439" y="160"/>
                    </a:cubicBezTo>
                    <a:cubicBezTo>
                      <a:pt x="433" y="167"/>
                      <a:pt x="433" y="167"/>
                      <a:pt x="433" y="167"/>
                    </a:cubicBezTo>
                    <a:cubicBezTo>
                      <a:pt x="435" y="169"/>
                      <a:pt x="436" y="171"/>
                      <a:pt x="437" y="173"/>
                    </a:cubicBezTo>
                    <a:cubicBezTo>
                      <a:pt x="446" y="172"/>
                      <a:pt x="446" y="172"/>
                      <a:pt x="446" y="172"/>
                    </a:cubicBezTo>
                    <a:cubicBezTo>
                      <a:pt x="447" y="171"/>
                      <a:pt x="448" y="172"/>
                      <a:pt x="449" y="173"/>
                    </a:cubicBezTo>
                    <a:cubicBezTo>
                      <a:pt x="449" y="173"/>
                      <a:pt x="449" y="173"/>
                      <a:pt x="449" y="173"/>
                    </a:cubicBezTo>
                    <a:cubicBezTo>
                      <a:pt x="449" y="174"/>
                      <a:pt x="448" y="175"/>
                      <a:pt x="448" y="175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41" y="183"/>
                      <a:pt x="441" y="185"/>
                      <a:pt x="441" y="187"/>
                    </a:cubicBezTo>
                    <a:cubicBezTo>
                      <a:pt x="451" y="189"/>
                      <a:pt x="451" y="189"/>
                      <a:pt x="451" y="189"/>
                    </a:cubicBezTo>
                    <a:cubicBezTo>
                      <a:pt x="452" y="188"/>
                      <a:pt x="453" y="189"/>
                      <a:pt x="453" y="190"/>
                    </a:cubicBezTo>
                    <a:cubicBezTo>
                      <a:pt x="453" y="190"/>
                      <a:pt x="453" y="190"/>
                      <a:pt x="453" y="190"/>
                    </a:cubicBezTo>
                    <a:cubicBezTo>
                      <a:pt x="453" y="191"/>
                      <a:pt x="452" y="192"/>
                      <a:pt x="451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4" name="Oval 24"/>
              <p:cNvSpPr>
                <a:spLocks noChangeArrowheads="1"/>
              </p:cNvSpPr>
              <p:nvPr/>
            </p:nvSpPr>
            <p:spPr bwMode="auto">
              <a:xfrm>
                <a:off x="-1333500" y="3128963"/>
                <a:ext cx="77788" cy="793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5" name="Freeform 25"/>
              <p:cNvSpPr/>
              <p:nvPr/>
            </p:nvSpPr>
            <p:spPr bwMode="auto">
              <a:xfrm>
                <a:off x="-1423988" y="2082800"/>
                <a:ext cx="889000" cy="357188"/>
              </a:xfrm>
              <a:custGeom>
                <a:avLst/>
                <a:gdLst>
                  <a:gd name="T0" fmla="*/ 218 w 237"/>
                  <a:gd name="T1" fmla="*/ 95 h 95"/>
                  <a:gd name="T2" fmla="*/ 217 w 237"/>
                  <a:gd name="T3" fmla="*/ 94 h 95"/>
                  <a:gd name="T4" fmla="*/ 234 w 237"/>
                  <a:gd name="T5" fmla="*/ 82 h 95"/>
                  <a:gd name="T6" fmla="*/ 237 w 237"/>
                  <a:gd name="T7" fmla="*/ 79 h 95"/>
                  <a:gd name="T8" fmla="*/ 236 w 237"/>
                  <a:gd name="T9" fmla="*/ 77 h 95"/>
                  <a:gd name="T10" fmla="*/ 231 w 237"/>
                  <a:gd name="T11" fmla="*/ 75 h 95"/>
                  <a:gd name="T12" fmla="*/ 211 w 237"/>
                  <a:gd name="T13" fmla="*/ 78 h 95"/>
                  <a:gd name="T14" fmla="*/ 203 w 237"/>
                  <a:gd name="T15" fmla="*/ 66 h 95"/>
                  <a:gd name="T16" fmla="*/ 216 w 237"/>
                  <a:gd name="T17" fmla="*/ 49 h 95"/>
                  <a:gd name="T18" fmla="*/ 217 w 237"/>
                  <a:gd name="T19" fmla="*/ 46 h 95"/>
                  <a:gd name="T20" fmla="*/ 216 w 237"/>
                  <a:gd name="T21" fmla="*/ 44 h 95"/>
                  <a:gd name="T22" fmla="*/ 211 w 237"/>
                  <a:gd name="T23" fmla="*/ 43 h 95"/>
                  <a:gd name="T24" fmla="*/ 192 w 237"/>
                  <a:gd name="T25" fmla="*/ 53 h 95"/>
                  <a:gd name="T26" fmla="*/ 181 w 237"/>
                  <a:gd name="T27" fmla="*/ 43 h 95"/>
                  <a:gd name="T28" fmla="*/ 188 w 237"/>
                  <a:gd name="T29" fmla="*/ 24 h 95"/>
                  <a:gd name="T30" fmla="*/ 189 w 237"/>
                  <a:gd name="T31" fmla="*/ 22 h 95"/>
                  <a:gd name="T32" fmla="*/ 187 w 237"/>
                  <a:gd name="T33" fmla="*/ 18 h 95"/>
                  <a:gd name="T34" fmla="*/ 181 w 237"/>
                  <a:gd name="T35" fmla="*/ 20 h 95"/>
                  <a:gd name="T36" fmla="*/ 167 w 237"/>
                  <a:gd name="T37" fmla="*/ 34 h 95"/>
                  <a:gd name="T38" fmla="*/ 153 w 237"/>
                  <a:gd name="T39" fmla="*/ 28 h 95"/>
                  <a:gd name="T40" fmla="*/ 154 w 237"/>
                  <a:gd name="T41" fmla="*/ 8 h 95"/>
                  <a:gd name="T42" fmla="*/ 154 w 237"/>
                  <a:gd name="T43" fmla="*/ 7 h 95"/>
                  <a:gd name="T44" fmla="*/ 151 w 237"/>
                  <a:gd name="T45" fmla="*/ 3 h 95"/>
                  <a:gd name="T46" fmla="*/ 146 w 237"/>
                  <a:gd name="T47" fmla="*/ 6 h 95"/>
                  <a:gd name="T48" fmla="*/ 137 w 237"/>
                  <a:gd name="T49" fmla="*/ 24 h 95"/>
                  <a:gd name="T50" fmla="*/ 122 w 237"/>
                  <a:gd name="T51" fmla="*/ 23 h 95"/>
                  <a:gd name="T52" fmla="*/ 116 w 237"/>
                  <a:gd name="T53" fmla="*/ 4 h 95"/>
                  <a:gd name="T54" fmla="*/ 112 w 237"/>
                  <a:gd name="T55" fmla="*/ 0 h 95"/>
                  <a:gd name="T56" fmla="*/ 108 w 237"/>
                  <a:gd name="T57" fmla="*/ 4 h 95"/>
                  <a:gd name="T58" fmla="*/ 108 w 237"/>
                  <a:gd name="T59" fmla="*/ 4 h 95"/>
                  <a:gd name="T60" fmla="*/ 105 w 237"/>
                  <a:gd name="T61" fmla="*/ 24 h 95"/>
                  <a:gd name="T62" fmla="*/ 91 w 237"/>
                  <a:gd name="T63" fmla="*/ 28 h 95"/>
                  <a:gd name="T64" fmla="*/ 79 w 237"/>
                  <a:gd name="T65" fmla="*/ 11 h 95"/>
                  <a:gd name="T66" fmla="*/ 74 w 237"/>
                  <a:gd name="T67" fmla="*/ 9 h 95"/>
                  <a:gd name="T68" fmla="*/ 71 w 237"/>
                  <a:gd name="T69" fmla="*/ 12 h 95"/>
                  <a:gd name="T70" fmla="*/ 72 w 237"/>
                  <a:gd name="T71" fmla="*/ 14 h 95"/>
                  <a:gd name="T72" fmla="*/ 75 w 237"/>
                  <a:gd name="T73" fmla="*/ 34 h 95"/>
                  <a:gd name="T74" fmla="*/ 63 w 237"/>
                  <a:gd name="T75" fmla="*/ 42 h 95"/>
                  <a:gd name="T76" fmla="*/ 46 w 237"/>
                  <a:gd name="T77" fmla="*/ 29 h 95"/>
                  <a:gd name="T78" fmla="*/ 41 w 237"/>
                  <a:gd name="T79" fmla="*/ 29 h 95"/>
                  <a:gd name="T80" fmla="*/ 39 w 237"/>
                  <a:gd name="T81" fmla="*/ 32 h 95"/>
                  <a:gd name="T82" fmla="*/ 40 w 237"/>
                  <a:gd name="T83" fmla="*/ 34 h 95"/>
                  <a:gd name="T84" fmla="*/ 49 w 237"/>
                  <a:gd name="T85" fmla="*/ 53 h 95"/>
                  <a:gd name="T86" fmla="*/ 40 w 237"/>
                  <a:gd name="T87" fmla="*/ 64 h 95"/>
                  <a:gd name="T88" fmla="*/ 21 w 237"/>
                  <a:gd name="T89" fmla="*/ 57 h 95"/>
                  <a:gd name="T90" fmla="*/ 15 w 237"/>
                  <a:gd name="T91" fmla="*/ 58 h 95"/>
                  <a:gd name="T92" fmla="*/ 14 w 237"/>
                  <a:gd name="T93" fmla="*/ 60 h 95"/>
                  <a:gd name="T94" fmla="*/ 16 w 237"/>
                  <a:gd name="T95" fmla="*/ 64 h 95"/>
                  <a:gd name="T96" fmla="*/ 31 w 237"/>
                  <a:gd name="T97" fmla="*/ 78 h 95"/>
                  <a:gd name="T98" fmla="*/ 25 w 237"/>
                  <a:gd name="T99" fmla="*/ 92 h 95"/>
                  <a:gd name="T100" fmla="*/ 5 w 237"/>
                  <a:gd name="T101" fmla="*/ 91 h 95"/>
                  <a:gd name="T102" fmla="*/ 0 w 237"/>
                  <a:gd name="T103" fmla="*/ 94 h 95"/>
                  <a:gd name="T104" fmla="*/ 0 w 237"/>
                  <a:gd name="T105" fmla="*/ 95 h 95"/>
                  <a:gd name="T106" fmla="*/ 218 w 237"/>
                  <a:gd name="T10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7" h="95">
                    <a:moveTo>
                      <a:pt x="218" y="95"/>
                    </a:moveTo>
                    <a:cubicBezTo>
                      <a:pt x="218" y="95"/>
                      <a:pt x="217" y="94"/>
                      <a:pt x="217" y="94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6" y="82"/>
                      <a:pt x="237" y="80"/>
                      <a:pt x="237" y="79"/>
                    </a:cubicBezTo>
                    <a:cubicBezTo>
                      <a:pt x="237" y="78"/>
                      <a:pt x="236" y="78"/>
                      <a:pt x="236" y="77"/>
                    </a:cubicBezTo>
                    <a:cubicBezTo>
                      <a:pt x="235" y="75"/>
                      <a:pt x="233" y="74"/>
                      <a:pt x="231" y="75"/>
                    </a:cubicBezTo>
                    <a:cubicBezTo>
                      <a:pt x="211" y="78"/>
                      <a:pt x="211" y="78"/>
                      <a:pt x="211" y="78"/>
                    </a:cubicBezTo>
                    <a:cubicBezTo>
                      <a:pt x="209" y="74"/>
                      <a:pt x="206" y="70"/>
                      <a:pt x="203" y="66"/>
                    </a:cubicBezTo>
                    <a:cubicBezTo>
                      <a:pt x="216" y="49"/>
                      <a:pt x="216" y="49"/>
                      <a:pt x="216" y="49"/>
                    </a:cubicBezTo>
                    <a:cubicBezTo>
                      <a:pt x="217" y="49"/>
                      <a:pt x="217" y="48"/>
                      <a:pt x="217" y="46"/>
                    </a:cubicBezTo>
                    <a:cubicBezTo>
                      <a:pt x="217" y="46"/>
                      <a:pt x="217" y="45"/>
                      <a:pt x="216" y="44"/>
                    </a:cubicBezTo>
                    <a:cubicBezTo>
                      <a:pt x="215" y="42"/>
                      <a:pt x="212" y="42"/>
                      <a:pt x="211" y="43"/>
                    </a:cubicBezTo>
                    <a:cubicBezTo>
                      <a:pt x="192" y="53"/>
                      <a:pt x="192" y="53"/>
                      <a:pt x="192" y="53"/>
                    </a:cubicBezTo>
                    <a:cubicBezTo>
                      <a:pt x="189" y="49"/>
                      <a:pt x="185" y="46"/>
                      <a:pt x="181" y="43"/>
                    </a:cubicBezTo>
                    <a:cubicBezTo>
                      <a:pt x="188" y="24"/>
                      <a:pt x="188" y="24"/>
                      <a:pt x="188" y="24"/>
                    </a:cubicBezTo>
                    <a:cubicBezTo>
                      <a:pt x="188" y="23"/>
                      <a:pt x="189" y="22"/>
                      <a:pt x="189" y="22"/>
                    </a:cubicBezTo>
                    <a:cubicBezTo>
                      <a:pt x="189" y="20"/>
                      <a:pt x="188" y="19"/>
                      <a:pt x="187" y="18"/>
                    </a:cubicBezTo>
                    <a:cubicBezTo>
                      <a:pt x="185" y="17"/>
                      <a:pt x="182" y="18"/>
                      <a:pt x="181" y="20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2" y="32"/>
                      <a:pt x="158" y="30"/>
                      <a:pt x="153" y="28"/>
                    </a:cubicBezTo>
                    <a:cubicBezTo>
                      <a:pt x="154" y="8"/>
                      <a:pt x="154" y="8"/>
                      <a:pt x="154" y="8"/>
                    </a:cubicBezTo>
                    <a:cubicBezTo>
                      <a:pt x="154" y="8"/>
                      <a:pt x="154" y="7"/>
                      <a:pt x="154" y="7"/>
                    </a:cubicBezTo>
                    <a:cubicBezTo>
                      <a:pt x="154" y="5"/>
                      <a:pt x="153" y="4"/>
                      <a:pt x="151" y="3"/>
                    </a:cubicBezTo>
                    <a:cubicBezTo>
                      <a:pt x="149" y="3"/>
                      <a:pt x="146" y="4"/>
                      <a:pt x="146" y="6"/>
                    </a:cubicBezTo>
                    <a:cubicBezTo>
                      <a:pt x="137" y="24"/>
                      <a:pt x="137" y="24"/>
                      <a:pt x="137" y="24"/>
                    </a:cubicBezTo>
                    <a:cubicBezTo>
                      <a:pt x="132" y="24"/>
                      <a:pt x="127" y="23"/>
                      <a:pt x="122" y="23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1"/>
                      <a:pt x="114" y="0"/>
                      <a:pt x="112" y="0"/>
                    </a:cubicBezTo>
                    <a:cubicBezTo>
                      <a:pt x="110" y="0"/>
                      <a:pt x="108" y="2"/>
                      <a:pt x="108" y="4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100" y="25"/>
                      <a:pt x="95" y="26"/>
                      <a:pt x="91" y="28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9"/>
                      <a:pt x="76" y="8"/>
                      <a:pt x="74" y="9"/>
                    </a:cubicBezTo>
                    <a:cubicBezTo>
                      <a:pt x="72" y="9"/>
                      <a:pt x="71" y="11"/>
                      <a:pt x="71" y="12"/>
                    </a:cubicBezTo>
                    <a:cubicBezTo>
                      <a:pt x="71" y="13"/>
                      <a:pt x="72" y="13"/>
                      <a:pt x="72" y="1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6"/>
                      <a:pt x="66" y="39"/>
                      <a:pt x="63" y="42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5" y="28"/>
                      <a:pt x="42" y="27"/>
                      <a:pt x="41" y="29"/>
                    </a:cubicBezTo>
                    <a:cubicBezTo>
                      <a:pt x="40" y="30"/>
                      <a:pt x="39" y="31"/>
                      <a:pt x="39" y="32"/>
                    </a:cubicBezTo>
                    <a:cubicBezTo>
                      <a:pt x="39" y="33"/>
                      <a:pt x="39" y="34"/>
                      <a:pt x="40" y="34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6" y="56"/>
                      <a:pt x="43" y="60"/>
                      <a:pt x="40" y="6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9" y="56"/>
                      <a:pt x="16" y="56"/>
                      <a:pt x="15" y="58"/>
                    </a:cubicBezTo>
                    <a:cubicBezTo>
                      <a:pt x="15" y="59"/>
                      <a:pt x="14" y="60"/>
                      <a:pt x="14" y="60"/>
                    </a:cubicBezTo>
                    <a:cubicBezTo>
                      <a:pt x="14" y="62"/>
                      <a:pt x="15" y="63"/>
                      <a:pt x="16" y="64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29" y="82"/>
                      <a:pt x="27" y="87"/>
                      <a:pt x="25" y="92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3" y="91"/>
                      <a:pt x="0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lnTo>
                      <a:pt x="21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86" name="Freeform 22"/>
            <p:cNvSpPr>
              <a:spLocks noEditPoints="1"/>
            </p:cNvSpPr>
            <p:nvPr/>
          </p:nvSpPr>
          <p:spPr bwMode="black">
            <a:xfrm>
              <a:off x="7136895" y="5051475"/>
              <a:ext cx="398140" cy="425486"/>
            </a:xfrm>
            <a:custGeom>
              <a:avLst/>
              <a:gdLst>
                <a:gd name="T0" fmla="*/ 300 w 300"/>
                <a:gd name="T1" fmla="*/ 141 h 300"/>
                <a:gd name="T2" fmla="*/ 285 w 300"/>
                <a:gd name="T3" fmla="*/ 141 h 300"/>
                <a:gd name="T4" fmla="*/ 159 w 300"/>
                <a:gd name="T5" fmla="*/ 15 h 300"/>
                <a:gd name="T6" fmla="*/ 159 w 300"/>
                <a:gd name="T7" fmla="*/ 0 h 300"/>
                <a:gd name="T8" fmla="*/ 141 w 300"/>
                <a:gd name="T9" fmla="*/ 0 h 300"/>
                <a:gd name="T10" fmla="*/ 141 w 300"/>
                <a:gd name="T11" fmla="*/ 15 h 300"/>
                <a:gd name="T12" fmla="*/ 15 w 300"/>
                <a:gd name="T13" fmla="*/ 141 h 300"/>
                <a:gd name="T14" fmla="*/ 0 w 300"/>
                <a:gd name="T15" fmla="*/ 141 h 300"/>
                <a:gd name="T16" fmla="*/ 0 w 300"/>
                <a:gd name="T17" fmla="*/ 159 h 300"/>
                <a:gd name="T18" fmla="*/ 15 w 300"/>
                <a:gd name="T19" fmla="*/ 159 h 300"/>
                <a:gd name="T20" fmla="*/ 141 w 300"/>
                <a:gd name="T21" fmla="*/ 285 h 300"/>
                <a:gd name="T22" fmla="*/ 141 w 300"/>
                <a:gd name="T23" fmla="*/ 300 h 300"/>
                <a:gd name="T24" fmla="*/ 159 w 300"/>
                <a:gd name="T25" fmla="*/ 300 h 300"/>
                <a:gd name="T26" fmla="*/ 159 w 300"/>
                <a:gd name="T27" fmla="*/ 285 h 300"/>
                <a:gd name="T28" fmla="*/ 285 w 300"/>
                <a:gd name="T29" fmla="*/ 159 h 300"/>
                <a:gd name="T30" fmla="*/ 300 w 300"/>
                <a:gd name="T31" fmla="*/ 159 h 300"/>
                <a:gd name="T32" fmla="*/ 300 w 300"/>
                <a:gd name="T33" fmla="*/ 141 h 300"/>
                <a:gd name="T34" fmla="*/ 258 w 300"/>
                <a:gd name="T35" fmla="*/ 141 h 300"/>
                <a:gd name="T36" fmla="*/ 230 w 300"/>
                <a:gd name="T37" fmla="*/ 141 h 300"/>
                <a:gd name="T38" fmla="*/ 159 w 300"/>
                <a:gd name="T39" fmla="*/ 70 h 300"/>
                <a:gd name="T40" fmla="*/ 159 w 300"/>
                <a:gd name="T41" fmla="*/ 42 h 300"/>
                <a:gd name="T42" fmla="*/ 258 w 300"/>
                <a:gd name="T43" fmla="*/ 141 h 300"/>
                <a:gd name="T44" fmla="*/ 141 w 300"/>
                <a:gd name="T45" fmla="*/ 125 h 300"/>
                <a:gd name="T46" fmla="*/ 125 w 300"/>
                <a:gd name="T47" fmla="*/ 141 h 300"/>
                <a:gd name="T48" fmla="*/ 97 w 300"/>
                <a:gd name="T49" fmla="*/ 141 h 300"/>
                <a:gd name="T50" fmla="*/ 141 w 300"/>
                <a:gd name="T51" fmla="*/ 97 h 300"/>
                <a:gd name="T52" fmla="*/ 141 w 300"/>
                <a:gd name="T53" fmla="*/ 125 h 300"/>
                <a:gd name="T54" fmla="*/ 125 w 300"/>
                <a:gd name="T55" fmla="*/ 159 h 300"/>
                <a:gd name="T56" fmla="*/ 141 w 300"/>
                <a:gd name="T57" fmla="*/ 175 h 300"/>
                <a:gd name="T58" fmla="*/ 141 w 300"/>
                <a:gd name="T59" fmla="*/ 203 h 300"/>
                <a:gd name="T60" fmla="*/ 97 w 300"/>
                <a:gd name="T61" fmla="*/ 159 h 300"/>
                <a:gd name="T62" fmla="*/ 125 w 300"/>
                <a:gd name="T63" fmla="*/ 159 h 300"/>
                <a:gd name="T64" fmla="*/ 159 w 300"/>
                <a:gd name="T65" fmla="*/ 175 h 300"/>
                <a:gd name="T66" fmla="*/ 175 w 300"/>
                <a:gd name="T67" fmla="*/ 159 h 300"/>
                <a:gd name="T68" fmla="*/ 203 w 300"/>
                <a:gd name="T69" fmla="*/ 159 h 300"/>
                <a:gd name="T70" fmla="*/ 159 w 300"/>
                <a:gd name="T71" fmla="*/ 203 h 300"/>
                <a:gd name="T72" fmla="*/ 159 w 300"/>
                <a:gd name="T73" fmla="*/ 175 h 300"/>
                <a:gd name="T74" fmla="*/ 175 w 300"/>
                <a:gd name="T75" fmla="*/ 141 h 300"/>
                <a:gd name="T76" fmla="*/ 159 w 300"/>
                <a:gd name="T77" fmla="*/ 125 h 300"/>
                <a:gd name="T78" fmla="*/ 159 w 300"/>
                <a:gd name="T79" fmla="*/ 97 h 300"/>
                <a:gd name="T80" fmla="*/ 203 w 300"/>
                <a:gd name="T81" fmla="*/ 141 h 300"/>
                <a:gd name="T82" fmla="*/ 175 w 300"/>
                <a:gd name="T83" fmla="*/ 141 h 300"/>
                <a:gd name="T84" fmla="*/ 141 w 300"/>
                <a:gd name="T85" fmla="*/ 42 h 300"/>
                <a:gd name="T86" fmla="*/ 141 w 300"/>
                <a:gd name="T87" fmla="*/ 70 h 300"/>
                <a:gd name="T88" fmla="*/ 70 w 300"/>
                <a:gd name="T89" fmla="*/ 141 h 300"/>
                <a:gd name="T90" fmla="*/ 42 w 300"/>
                <a:gd name="T91" fmla="*/ 141 h 300"/>
                <a:gd name="T92" fmla="*/ 141 w 300"/>
                <a:gd name="T93" fmla="*/ 42 h 300"/>
                <a:gd name="T94" fmla="*/ 42 w 300"/>
                <a:gd name="T95" fmla="*/ 159 h 300"/>
                <a:gd name="T96" fmla="*/ 70 w 300"/>
                <a:gd name="T97" fmla="*/ 159 h 300"/>
                <a:gd name="T98" fmla="*/ 141 w 300"/>
                <a:gd name="T99" fmla="*/ 230 h 300"/>
                <a:gd name="T100" fmla="*/ 141 w 300"/>
                <a:gd name="T101" fmla="*/ 258 h 300"/>
                <a:gd name="T102" fmla="*/ 42 w 300"/>
                <a:gd name="T103" fmla="*/ 159 h 300"/>
                <a:gd name="T104" fmla="*/ 159 w 300"/>
                <a:gd name="T105" fmla="*/ 258 h 300"/>
                <a:gd name="T106" fmla="*/ 159 w 300"/>
                <a:gd name="T107" fmla="*/ 230 h 300"/>
                <a:gd name="T108" fmla="*/ 230 w 300"/>
                <a:gd name="T109" fmla="*/ 159 h 300"/>
                <a:gd name="T110" fmla="*/ 258 w 300"/>
                <a:gd name="T111" fmla="*/ 159 h 300"/>
                <a:gd name="T112" fmla="*/ 159 w 300"/>
                <a:gd name="T113" fmla="*/ 25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" h="300">
                  <a:moveTo>
                    <a:pt x="300" y="141"/>
                  </a:moveTo>
                  <a:cubicBezTo>
                    <a:pt x="285" y="141"/>
                    <a:pt x="285" y="141"/>
                    <a:pt x="285" y="141"/>
                  </a:cubicBezTo>
                  <a:cubicBezTo>
                    <a:pt x="280" y="74"/>
                    <a:pt x="226" y="20"/>
                    <a:pt x="159" y="15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74" y="20"/>
                    <a:pt x="20" y="74"/>
                    <a:pt x="15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20" y="226"/>
                    <a:pt x="74" y="280"/>
                    <a:pt x="141" y="285"/>
                  </a:cubicBezTo>
                  <a:cubicBezTo>
                    <a:pt x="141" y="300"/>
                    <a:pt x="141" y="300"/>
                    <a:pt x="141" y="300"/>
                  </a:cubicBezTo>
                  <a:cubicBezTo>
                    <a:pt x="159" y="300"/>
                    <a:pt x="159" y="300"/>
                    <a:pt x="159" y="300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226" y="280"/>
                    <a:pt x="280" y="226"/>
                    <a:pt x="285" y="159"/>
                  </a:cubicBezTo>
                  <a:cubicBezTo>
                    <a:pt x="300" y="159"/>
                    <a:pt x="300" y="159"/>
                    <a:pt x="300" y="159"/>
                  </a:cubicBezTo>
                  <a:lnTo>
                    <a:pt x="300" y="141"/>
                  </a:lnTo>
                  <a:close/>
                  <a:moveTo>
                    <a:pt x="258" y="141"/>
                  </a:moveTo>
                  <a:cubicBezTo>
                    <a:pt x="230" y="141"/>
                    <a:pt x="230" y="141"/>
                    <a:pt x="230" y="141"/>
                  </a:cubicBezTo>
                  <a:cubicBezTo>
                    <a:pt x="226" y="103"/>
                    <a:pt x="197" y="74"/>
                    <a:pt x="159" y="7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11" y="47"/>
                    <a:pt x="253" y="89"/>
                    <a:pt x="258" y="141"/>
                  </a:cubicBezTo>
                  <a:close/>
                  <a:moveTo>
                    <a:pt x="141" y="125"/>
                  </a:moveTo>
                  <a:cubicBezTo>
                    <a:pt x="133" y="127"/>
                    <a:pt x="127" y="133"/>
                    <a:pt x="125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1" y="118"/>
                    <a:pt x="118" y="101"/>
                    <a:pt x="141" y="97"/>
                  </a:cubicBezTo>
                  <a:lnTo>
                    <a:pt x="141" y="125"/>
                  </a:lnTo>
                  <a:close/>
                  <a:moveTo>
                    <a:pt x="125" y="159"/>
                  </a:moveTo>
                  <a:cubicBezTo>
                    <a:pt x="127" y="167"/>
                    <a:pt x="133" y="173"/>
                    <a:pt x="141" y="175"/>
                  </a:cubicBezTo>
                  <a:cubicBezTo>
                    <a:pt x="141" y="203"/>
                    <a:pt x="141" y="203"/>
                    <a:pt x="141" y="203"/>
                  </a:cubicBezTo>
                  <a:cubicBezTo>
                    <a:pt x="118" y="199"/>
                    <a:pt x="101" y="182"/>
                    <a:pt x="97" y="159"/>
                  </a:cubicBezTo>
                  <a:lnTo>
                    <a:pt x="125" y="159"/>
                  </a:lnTo>
                  <a:close/>
                  <a:moveTo>
                    <a:pt x="159" y="175"/>
                  </a:moveTo>
                  <a:cubicBezTo>
                    <a:pt x="167" y="173"/>
                    <a:pt x="173" y="167"/>
                    <a:pt x="175" y="159"/>
                  </a:cubicBezTo>
                  <a:cubicBezTo>
                    <a:pt x="203" y="159"/>
                    <a:pt x="203" y="159"/>
                    <a:pt x="203" y="159"/>
                  </a:cubicBezTo>
                  <a:cubicBezTo>
                    <a:pt x="199" y="182"/>
                    <a:pt x="182" y="199"/>
                    <a:pt x="159" y="203"/>
                  </a:cubicBezTo>
                  <a:lnTo>
                    <a:pt x="159" y="175"/>
                  </a:lnTo>
                  <a:close/>
                  <a:moveTo>
                    <a:pt x="175" y="141"/>
                  </a:moveTo>
                  <a:cubicBezTo>
                    <a:pt x="173" y="133"/>
                    <a:pt x="167" y="127"/>
                    <a:pt x="159" y="125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82" y="101"/>
                    <a:pt x="199" y="118"/>
                    <a:pt x="203" y="141"/>
                  </a:cubicBezTo>
                  <a:lnTo>
                    <a:pt x="175" y="141"/>
                  </a:lnTo>
                  <a:close/>
                  <a:moveTo>
                    <a:pt x="141" y="42"/>
                  </a:moveTo>
                  <a:cubicBezTo>
                    <a:pt x="141" y="70"/>
                    <a:pt x="141" y="70"/>
                    <a:pt x="141" y="70"/>
                  </a:cubicBezTo>
                  <a:cubicBezTo>
                    <a:pt x="103" y="74"/>
                    <a:pt x="74" y="103"/>
                    <a:pt x="70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7" y="89"/>
                    <a:pt x="89" y="47"/>
                    <a:pt x="141" y="42"/>
                  </a:cubicBezTo>
                  <a:close/>
                  <a:moveTo>
                    <a:pt x="42" y="159"/>
                  </a:moveTo>
                  <a:cubicBezTo>
                    <a:pt x="70" y="159"/>
                    <a:pt x="70" y="159"/>
                    <a:pt x="70" y="159"/>
                  </a:cubicBezTo>
                  <a:cubicBezTo>
                    <a:pt x="74" y="197"/>
                    <a:pt x="103" y="226"/>
                    <a:pt x="141" y="230"/>
                  </a:cubicBezTo>
                  <a:cubicBezTo>
                    <a:pt x="141" y="258"/>
                    <a:pt x="141" y="258"/>
                    <a:pt x="141" y="258"/>
                  </a:cubicBezTo>
                  <a:cubicBezTo>
                    <a:pt x="89" y="253"/>
                    <a:pt x="47" y="211"/>
                    <a:pt x="42" y="159"/>
                  </a:cubicBezTo>
                  <a:close/>
                  <a:moveTo>
                    <a:pt x="159" y="258"/>
                  </a:moveTo>
                  <a:cubicBezTo>
                    <a:pt x="159" y="230"/>
                    <a:pt x="159" y="230"/>
                    <a:pt x="159" y="230"/>
                  </a:cubicBezTo>
                  <a:cubicBezTo>
                    <a:pt x="197" y="226"/>
                    <a:pt x="226" y="197"/>
                    <a:pt x="230" y="159"/>
                  </a:cubicBezTo>
                  <a:cubicBezTo>
                    <a:pt x="258" y="159"/>
                    <a:pt x="258" y="159"/>
                    <a:pt x="258" y="159"/>
                  </a:cubicBezTo>
                  <a:cubicBezTo>
                    <a:pt x="253" y="211"/>
                    <a:pt x="211" y="253"/>
                    <a:pt x="159" y="25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/>
            <a:lstStyle/>
            <a:p>
              <a:pPr defTabSz="685165"/>
              <a:endParaRPr lang="en-US" sz="12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993353" y="3579815"/>
              <a:ext cx="2975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>
                  <a:solidFill>
                    <a:srgbClr val="132E4A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DSS Token</a:t>
              </a:r>
              <a:r>
                <a:rPr lang="zh-CN" altLang="en-US" b="1" smtClean="0">
                  <a:solidFill>
                    <a:srgbClr val="132E4A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和</a:t>
              </a:r>
              <a:r>
                <a:rPr lang="en-US" altLang="zh-CN" b="1" smtClean="0">
                  <a:solidFill>
                    <a:srgbClr val="132E4A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USDi </a:t>
              </a:r>
            </a:p>
            <a:p>
              <a:pPr algn="ctr"/>
              <a:r>
                <a:rPr lang="zh-CN" altLang="en-US" b="1" smtClean="0">
                  <a:solidFill>
                    <a:srgbClr val="132E4A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自由兌換</a:t>
              </a:r>
              <a:endParaRPr lang="zh-CN" altLang="en-US" b="1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710755" y="2259482"/>
              <a:ext cx="297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solidFill>
                    <a:srgbClr val="132E4A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滿足不同風險偏好</a:t>
              </a:r>
              <a:endParaRPr lang="zh-CN" altLang="en-US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738517" y="4980004"/>
              <a:ext cx="2975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solidFill>
                    <a:srgbClr val="132E4A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在生活和工作中使用加密貨幣成為可能</a:t>
              </a:r>
              <a:endParaRPr lang="zh-CN" altLang="en-US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FEBD5C43-2E0B-451F-896C-3CEBC38C8636}"/>
              </a:ext>
            </a:extLst>
          </p:cNvPr>
          <p:cNvGrpSpPr/>
          <p:nvPr/>
        </p:nvGrpSpPr>
        <p:grpSpPr>
          <a:xfrm>
            <a:off x="143922" y="269531"/>
            <a:ext cx="11887200" cy="215444"/>
            <a:chOff x="143922" y="821981"/>
            <a:chExt cx="11887200" cy="215444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xmlns="" id="{F1526C8B-5CE2-4491-889F-1E8A3B2A0D2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821981"/>
              <a:ext cx="2751619" cy="215444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USDi</a:t>
              </a:r>
              <a:r>
                <a:rPr lang="zh-TW" altLang="en-US" sz="140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：價值穩定的加密貨幣</a:t>
              </a:r>
              <a:endParaRPr lang="zh-TW" altLang="en-US" sz="140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xmlns="" id="{F7283A00-069E-4879-9BF3-96718774EF3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">
              <a:extLst>
                <a:ext uri="{FF2B5EF4-FFF2-40B4-BE49-F238E27FC236}">
                  <a16:creationId xmlns:a16="http://schemas.microsoft.com/office/drawing/2014/main" xmlns="" id="{33977F7D-A58A-4C19-AFEA-9BE510056AB2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DSSS.IO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文本框 11">
            <a:extLst>
              <a:ext uri="{FF2B5EF4-FFF2-40B4-BE49-F238E27FC236}">
                <a16:creationId xmlns:a16="http://schemas.microsoft.com/office/drawing/2014/main" xmlns="" id="{EDB0BCC6-23B9-4791-B4EF-7E4FCE5305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84800" y="2516623"/>
            <a:ext cx="6366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mtClean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rPr>
              <a:t>感謝您的觀看</a:t>
            </a:r>
            <a:endParaRPr lang="zh-CN" altLang="en-US" sz="6000" b="1">
              <a:solidFill>
                <a:srgbClr val="132E4A"/>
              </a:solidFill>
              <a:latin typeface="等线 Light" panose="02010600030101010101" pitchFamily="2" charset="-122"/>
              <a:ea typeface="等线 Light" panose="02010600030101010101" pitchFamily="2" charset="-122"/>
              <a:sym typeface="iekie-Weilaiti" panose="02010601030101010101" pitchFamily="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6467" y="442342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如需瞭解更詳細的資料，請閱讀白皮書：</a:t>
            </a:r>
            <a:endParaRPr lang="en-US" altLang="zh-CN" smtClean="0"/>
          </a:p>
          <a:p>
            <a:r>
              <a:rPr lang="en-US" altLang="zh-CN" smtClean="0"/>
              <a:t>https://github.com/USDi/DSS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664</Words>
  <Application>Microsoft Office PowerPoint</Application>
  <PresentationFormat>自定义</PresentationFormat>
  <Paragraphs>108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Myriad Pro Light</vt:lpstr>
      <vt:lpstr>Calibri</vt:lpstr>
      <vt:lpstr>iekie-Weilaiti</vt:lpstr>
      <vt:lpstr>Segoe UI</vt:lpstr>
      <vt:lpstr>等线</vt:lpstr>
      <vt:lpstr>Montserrat Light</vt:lpstr>
      <vt:lpstr>Century Gothic</vt:lpstr>
      <vt:lpstr>等线 Light</vt:lpstr>
      <vt:lpstr>新細明體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点线商务模板</dc:title>
  <dc:creator>第一PPT</dc:creator>
  <cp:keywords>www.1ppt.com</cp:keywords>
  <dc:description>第一PPT，www.1ppt.com</dc:description>
  <cp:lastModifiedBy>TakeshiTanaka</cp:lastModifiedBy>
  <cp:revision>53</cp:revision>
  <dcterms:created xsi:type="dcterms:W3CDTF">2018-05-08T08:49:27Z</dcterms:created>
  <dcterms:modified xsi:type="dcterms:W3CDTF">2018-09-19T07:53:31Z</dcterms:modified>
</cp:coreProperties>
</file>