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305" y="79"/>
      </p:cViewPr>
      <p:guideLst>
        <p:guide orient="horz" pos="2160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757D-CE69-4A31-BADF-FA3F730B6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5E4CE-82E3-43A5-B647-80DF7C406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7FF22-845C-47DD-A92A-7B151711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4D79C-5FFC-4026-92F2-7D2BB4E4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09933-2A39-46E5-B21B-280153BD2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68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3DB4-D3E2-44EE-95DC-67FC77F3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994AD-1953-49A8-9F0E-4B2F2D99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69304-DE32-4B46-BA20-442E21A0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AA5A-ABE1-4DC9-BDBC-F9E00793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8B90E-7B11-462B-9486-B03194D3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764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8D107-2B55-4A8A-9BBA-594A33784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EFF183-943A-4239-A241-4A688020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591E-9216-4489-9DBF-B9B2901C6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DF3-D4BF-4E29-AA3A-AD442D65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33BB-C94D-40C3-A7D8-A9D3BD9E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4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1579-1DD2-41C6-A2AE-E752EC9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1CA04-01D3-46EF-B3B2-AE48B5693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A960D-8BD2-4B80-B6E3-87CFF2064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B1A7-D623-4586-9FBF-C424DBB3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ED0FA-C97F-4D22-8371-90F1C43FD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8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3E3A-FA93-4DC6-9F7F-9DF6D380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2ADD8-22F1-4F39-8B9B-6EB8B39B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1B3B8-079B-497F-AD30-CB440A23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8B61-09B0-45DE-B97C-6C5DEF50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47738-960A-4B01-A7B1-C13BC865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4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0E8-1DA1-48FB-8455-4690611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73459-9DDE-4A65-AF4F-D99997B1B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F38B5-0E5E-4CD9-B632-638D30F2C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595F-25B8-40F3-BE0A-F046F9F63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A9DC-51D8-46F9-8179-845488F0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754CC-0AA3-4ABC-8548-D7177539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71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0F55-FB7D-4298-938C-95A9A7C3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5DA1B-023B-4DF6-AD29-CC507D870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08C6E-2597-4B30-9B16-6A220D8BB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DB34D-9B60-4D2C-865B-54DDF804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6A885-497B-49F3-9F00-D00173FAE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327DB-31CB-4EFC-83E6-DF5EF8B9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799F1-1A19-4759-8DF6-811F725E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2E9F0-7E67-4761-A18F-BFA884A5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3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0A6C-7348-4DE0-85FE-0EB5E1C3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F0C40-EDF8-4DFC-AC9F-FC4A19FD0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B08801-E334-4F8A-84D4-0A2D4F8F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B0463-62C1-44FF-9982-D6FD1AC1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06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0AC65-F507-4C90-9979-2C5713E9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3079C-13D4-4982-9EDA-592E1713B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4B01A-D75D-4899-B98C-B0C9AEE67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8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446A-87AE-4917-B3DF-97B7C312D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C158-1558-4BE5-A5E7-82D84E065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C06E1-A281-4945-81C3-60935B00F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9D65D-7022-482E-8970-511D8E72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A3A30-BE62-4659-9146-5C528463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7363-C8AE-4E55-AC87-41CADE714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3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A2CDF-6C63-4146-8D29-F7F062F6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4B10F0-5AA3-4094-B632-F2EDC501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3D1BFB-A631-4964-A1A0-5DD351C8B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8EC84-CD48-448D-BC3A-5478F80C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9FEFD-9E02-45A2-B48B-C9533F39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24A66-00DE-496B-85EA-2DDEC0D0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E75D7-2C41-4963-B48D-3F30D1F36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90D37-504B-423A-B153-975C20AB8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D98A-9817-411B-8AC4-4ABC1FC50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FF2DB-2027-4B11-BFBB-B006477F6CC0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49B2D-D37D-441B-8AB8-F53FAECA0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CB337-66E2-4C1E-B4C3-9E3C8B297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A305D-4B90-4F9F-884F-1F13AD4C7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USEPA/VELMA_Public/blob/1a891ccb5f91d47150b1cc409ce7c1797786861c/VELMA%20R10%20projects%20summary_with%20fact%20sheets_updated%203-7-2018_COPY.pdf" TargetMode="External"/><Relationship Id="rId3" Type="http://schemas.openxmlformats.org/officeDocument/2006/relationships/hyperlink" Target="https://github.com/USEPA/VELMA_Public/blob/be12a04899ef1b8446c5bdbb289b49213881f634/Abdelnour%20et%20al%202011_Catchment%20hydrological%20response%20(compressed%20pdf).pdf" TargetMode="External"/><Relationship Id="rId7" Type="http://schemas.openxmlformats.org/officeDocument/2006/relationships/hyperlink" Target="https://github.com/USEPA/VELMA_Public/blob/c4df8b959f684779571673613430b338cf7c418c/VELMA%202.1%20Supplement%20to%20VELMA%202.0%20Users%20Manual_12-30-2021_Final%20Submitted.docx" TargetMode="External"/><Relationship Id="rId2" Type="http://schemas.openxmlformats.org/officeDocument/2006/relationships/hyperlink" Target="https://github.com/USEPA/VELMA_Public/blob/a464522a63b50503de4ad01809ce127fc4d2ee47/Reconciliation%20Memo%20for%20VELMA%201.0%20External%20Review_12.3.10.pdf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USEPA/VELMA_Public/blob/678e6c9d0022f7e7ca6f202007b7b855324fa241/Product%20List_SHC%20PNW%20Task_21Aug2014_updated%207April2015_updated%201Jan2022.pdf" TargetMode="External"/><Relationship Id="rId5" Type="http://schemas.openxmlformats.org/officeDocument/2006/relationships/hyperlink" Target="https://www.epa.gov/water-research/visualizing-ecosystem-land-management-assessments-velma-model-20" TargetMode="External"/><Relationship Id="rId4" Type="http://schemas.openxmlformats.org/officeDocument/2006/relationships/hyperlink" Target="https://github.com/USEPA/VELMA_Public/blob/51053c012f7a5fe399b66c3cd7e65ebb3f2a493d/Abdelnour%20et%20al%202013_WRR_Harvest%20effects%20on%20carbon%20&amp;%20nitrogen.pdf" TargetMode="External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60D76-758E-4796-BBEB-CFF95766AB44}"/>
              </a:ext>
            </a:extLst>
          </p:cNvPr>
          <p:cNvGrpSpPr/>
          <p:nvPr/>
        </p:nvGrpSpPr>
        <p:grpSpPr>
          <a:xfrm>
            <a:off x="670219" y="915236"/>
            <a:ext cx="11253326" cy="463176"/>
            <a:chOff x="670219" y="1476342"/>
            <a:chExt cx="11253326" cy="463176"/>
          </a:xfrm>
        </p:grpSpPr>
        <p:sp>
          <p:nvSpPr>
            <p:cNvPr id="2" name="Rectangle: Diagonal Corners Rounded 1">
              <a:extLst>
                <a:ext uri="{FF2B5EF4-FFF2-40B4-BE49-F238E27FC236}">
                  <a16:creationId xmlns:a16="http://schemas.microsoft.com/office/drawing/2014/main" id="{F3CD1F43-6D5E-423A-9A09-7387F546D683}"/>
                </a:ext>
              </a:extLst>
            </p:cNvPr>
            <p:cNvSpPr/>
            <p:nvPr/>
          </p:nvSpPr>
          <p:spPr>
            <a:xfrm>
              <a:off x="670219" y="1517709"/>
              <a:ext cx="11232566" cy="416257"/>
            </a:xfrm>
            <a:prstGeom prst="round2DiagRect">
              <a:avLst/>
            </a:prstGeom>
            <a:gradFill flip="none" rotWithShape="1">
              <a:gsLst>
                <a:gs pos="100000">
                  <a:srgbClr val="848484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2">
                    <a:lumMod val="50000"/>
                    <a:tint val="44500"/>
                    <a:satMod val="1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7AD13C1-F4A7-4F84-A62F-A8C920E91F5F}"/>
                </a:ext>
              </a:extLst>
            </p:cNvPr>
            <p:cNvSpPr txBox="1"/>
            <p:nvPr/>
          </p:nvSpPr>
          <p:spPr>
            <a:xfrm>
              <a:off x="836472" y="1523265"/>
              <a:ext cx="11087073" cy="369332"/>
            </a:xfrm>
            <a:prstGeom prst="rect">
              <a:avLst/>
            </a:prstGeom>
            <a:ln w="31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pPr defTabSz="2286000">
                <a:tabLst>
                  <a:tab pos="571500" algn="l"/>
                  <a:tab pos="1143000" algn="l"/>
                  <a:tab pos="1714500" algn="l"/>
                  <a:tab pos="2286000" algn="l"/>
                  <a:tab pos="2857500" algn="l"/>
                  <a:tab pos="3429000" algn="l"/>
                  <a:tab pos="4000500" algn="l"/>
                  <a:tab pos="4572000" algn="l"/>
                  <a:tab pos="5143500" algn="l"/>
                  <a:tab pos="5715000" algn="l"/>
                  <a:tab pos="6286500" algn="l"/>
                  <a:tab pos="6858000" algn="l"/>
                  <a:tab pos="7429500" algn="l"/>
                  <a:tab pos="8001000" algn="l"/>
                  <a:tab pos="8572500" algn="l"/>
                  <a:tab pos="9144000" algn="l"/>
                  <a:tab pos="9715500" algn="l"/>
                  <a:tab pos="10287000" algn="l"/>
                </a:tabLst>
              </a:pPr>
              <a:r>
                <a:rPr lang="en-US" b="1" dirty="0">
                  <a:solidFill>
                    <a:schemeClr val="bg1"/>
                  </a:solidFill>
                </a:rPr>
                <a:t>2008		2010		2012		2014		2016		2018		2020		2022		2024		2026 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C7D44E1-71C0-471F-A9E5-319C7933A8C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657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9C0878-CDA2-4776-BC11-68237C6484C0}"/>
                </a:ext>
              </a:extLst>
            </p:cNvPr>
            <p:cNvCxnSpPr>
              <a:cxnSpLocks/>
            </p:cNvCxnSpPr>
            <p:nvPr/>
          </p:nvCxnSpPr>
          <p:spPr>
            <a:xfrm>
              <a:off x="487396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A6BAB1-5B79-4327-AACD-FA9CF6D7CBE3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65A62F-6E10-4B10-9200-C03168EFAF9C}"/>
                </a:ext>
              </a:extLst>
            </p:cNvPr>
            <p:cNvCxnSpPr>
              <a:cxnSpLocks/>
            </p:cNvCxnSpPr>
            <p:nvPr/>
          </p:nvCxnSpPr>
          <p:spPr>
            <a:xfrm>
              <a:off x="316378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00EC201-AC2C-49DD-9D56-DBEFDA6E277E}"/>
                </a:ext>
              </a:extLst>
            </p:cNvPr>
            <p:cNvCxnSpPr>
              <a:cxnSpLocks/>
            </p:cNvCxnSpPr>
            <p:nvPr/>
          </p:nvCxnSpPr>
          <p:spPr>
            <a:xfrm>
              <a:off x="373701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4507A0B-904C-46E6-99DD-A51A64F839E4}"/>
                </a:ext>
              </a:extLst>
            </p:cNvPr>
            <p:cNvCxnSpPr>
              <a:cxnSpLocks/>
            </p:cNvCxnSpPr>
            <p:nvPr/>
          </p:nvCxnSpPr>
          <p:spPr>
            <a:xfrm>
              <a:off x="261133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2B26D2-307E-4D3B-B1A7-9528BD4EFE9B}"/>
                </a:ext>
              </a:extLst>
            </p:cNvPr>
            <p:cNvCxnSpPr>
              <a:cxnSpLocks/>
            </p:cNvCxnSpPr>
            <p:nvPr/>
          </p:nvCxnSpPr>
          <p:spPr>
            <a:xfrm>
              <a:off x="7733194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4CBC1B-DB5B-459F-91AE-DC902F95094F}"/>
                </a:ext>
              </a:extLst>
            </p:cNvPr>
            <p:cNvCxnSpPr>
              <a:cxnSpLocks/>
            </p:cNvCxnSpPr>
            <p:nvPr/>
          </p:nvCxnSpPr>
          <p:spPr>
            <a:xfrm>
              <a:off x="8299500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4E03A-02B3-469B-A43E-7DB2BDC2C97F}"/>
                </a:ext>
              </a:extLst>
            </p:cNvPr>
            <p:cNvCxnSpPr>
              <a:cxnSpLocks/>
            </p:cNvCxnSpPr>
            <p:nvPr/>
          </p:nvCxnSpPr>
          <p:spPr>
            <a:xfrm>
              <a:off x="545498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EAB59E6-E581-4C8D-8944-0EFCD644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589323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9826A1-072C-4539-89F7-81AE06F5E7B8}"/>
                </a:ext>
              </a:extLst>
            </p:cNvPr>
            <p:cNvCxnSpPr>
              <a:cxnSpLocks/>
            </p:cNvCxnSpPr>
            <p:nvPr/>
          </p:nvCxnSpPr>
          <p:spPr>
            <a:xfrm>
              <a:off x="7146968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FDCAF73-91E5-470C-94D1-6079B712AAC7}"/>
                </a:ext>
              </a:extLst>
            </p:cNvPr>
            <p:cNvCxnSpPr>
              <a:cxnSpLocks/>
            </p:cNvCxnSpPr>
            <p:nvPr/>
          </p:nvCxnSpPr>
          <p:spPr>
            <a:xfrm>
              <a:off x="6005701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EC99918-6FF4-4063-B476-52DAC5931BD8}"/>
                </a:ext>
              </a:extLst>
            </p:cNvPr>
            <p:cNvCxnSpPr>
              <a:cxnSpLocks/>
            </p:cNvCxnSpPr>
            <p:nvPr/>
          </p:nvCxnSpPr>
          <p:spPr>
            <a:xfrm>
              <a:off x="11153535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C5A7A46-1ECA-47C5-AEE0-66B0E75F51D7}"/>
                </a:ext>
              </a:extLst>
            </p:cNvPr>
            <p:cNvCxnSpPr>
              <a:cxnSpLocks/>
            </p:cNvCxnSpPr>
            <p:nvPr/>
          </p:nvCxnSpPr>
          <p:spPr>
            <a:xfrm>
              <a:off x="11735426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7408CD4-151F-4D19-B02E-2267307CCE74}"/>
                </a:ext>
              </a:extLst>
            </p:cNvPr>
            <p:cNvCxnSpPr>
              <a:cxnSpLocks/>
            </p:cNvCxnSpPr>
            <p:nvPr/>
          </p:nvCxnSpPr>
          <p:spPr>
            <a:xfrm>
              <a:off x="887532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C7C4FF-CD91-4190-8E8C-568F2B5C37F5}"/>
                </a:ext>
              </a:extLst>
            </p:cNvPr>
            <p:cNvCxnSpPr>
              <a:cxnSpLocks/>
            </p:cNvCxnSpPr>
            <p:nvPr/>
          </p:nvCxnSpPr>
          <p:spPr>
            <a:xfrm>
              <a:off x="999407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4E9FD3-3D23-4DC8-A40B-7E0EFD9E8403}"/>
                </a:ext>
              </a:extLst>
            </p:cNvPr>
            <p:cNvCxnSpPr>
              <a:cxnSpLocks/>
            </p:cNvCxnSpPr>
            <p:nvPr/>
          </p:nvCxnSpPr>
          <p:spPr>
            <a:xfrm>
              <a:off x="10588089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6CE7B39-E622-458A-9125-BB47611CA75E}"/>
                </a:ext>
              </a:extLst>
            </p:cNvPr>
            <p:cNvCxnSpPr>
              <a:cxnSpLocks/>
            </p:cNvCxnSpPr>
            <p:nvPr/>
          </p:nvCxnSpPr>
          <p:spPr>
            <a:xfrm>
              <a:off x="9426042" y="1517709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E5AE13B-A4CC-4354-8DB0-0BBCCA19BF0D}"/>
                </a:ext>
              </a:extLst>
            </p:cNvPr>
            <p:cNvCxnSpPr>
              <a:cxnSpLocks/>
            </p:cNvCxnSpPr>
            <p:nvPr/>
          </p:nvCxnSpPr>
          <p:spPr>
            <a:xfrm>
              <a:off x="1452750" y="1512707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C4894E-F2B5-41F1-AD96-B2B4AAF86012}"/>
                </a:ext>
              </a:extLst>
            </p:cNvPr>
            <p:cNvCxnSpPr>
              <a:cxnSpLocks/>
            </p:cNvCxnSpPr>
            <p:nvPr/>
          </p:nvCxnSpPr>
          <p:spPr>
            <a:xfrm>
              <a:off x="2024249" y="1476342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96451-9A3D-413F-8C03-A84AFCDCC71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77" y="1523264"/>
              <a:ext cx="0" cy="416254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1B4FBB9-B30B-42F2-BBA8-DAACBB803E57}"/>
              </a:ext>
            </a:extLst>
          </p:cNvPr>
          <p:cNvGrpSpPr/>
          <p:nvPr/>
        </p:nvGrpSpPr>
        <p:grpSpPr>
          <a:xfrm>
            <a:off x="888176" y="1439144"/>
            <a:ext cx="1136064" cy="628650"/>
            <a:chOff x="888176" y="1480704"/>
            <a:chExt cx="1136064" cy="62865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6" name="Rectangle: Diagonal Corners Rounded 45">
              <a:extLst>
                <a:ext uri="{FF2B5EF4-FFF2-40B4-BE49-F238E27FC236}">
                  <a16:creationId xmlns:a16="http://schemas.microsoft.com/office/drawing/2014/main" id="{7043B81F-58BB-48BE-8702-1FF2D79CC190}"/>
                </a:ext>
              </a:extLst>
            </p:cNvPr>
            <p:cNvSpPr/>
            <p:nvPr/>
          </p:nvSpPr>
          <p:spPr>
            <a:xfrm>
              <a:off x="888176" y="1480704"/>
              <a:ext cx="1136064" cy="628650"/>
            </a:xfrm>
            <a:prstGeom prst="round2Diag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189271-D8D0-4A8D-8879-26CB27AC281D}"/>
                </a:ext>
              </a:extLst>
            </p:cNvPr>
            <p:cNvSpPr txBox="1"/>
            <p:nvPr/>
          </p:nvSpPr>
          <p:spPr>
            <a:xfrm>
              <a:off x="929735" y="1579585"/>
              <a:ext cx="106012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1.0 </a:t>
              </a:r>
            </a:p>
            <a:p>
              <a:r>
                <a:rPr lang="en-US" sz="1100" dirty="0"/>
                <a:t>Development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37597B2-BE39-4311-BFBC-EFE6745659EB}"/>
              </a:ext>
            </a:extLst>
          </p:cNvPr>
          <p:cNvGrpSpPr/>
          <p:nvPr/>
        </p:nvGrpSpPr>
        <p:grpSpPr>
          <a:xfrm>
            <a:off x="1913664" y="2027386"/>
            <a:ext cx="885215" cy="631469"/>
            <a:chOff x="1898079" y="2131286"/>
            <a:chExt cx="885215" cy="631469"/>
          </a:xfrm>
        </p:grpSpPr>
        <p:sp>
          <p:nvSpPr>
            <p:cNvPr id="49" name="Rectangle: Diagonal Corners Rounded 48">
              <a:extLst>
                <a:ext uri="{FF2B5EF4-FFF2-40B4-BE49-F238E27FC236}">
                  <a16:creationId xmlns:a16="http://schemas.microsoft.com/office/drawing/2014/main" id="{3D931FB3-F1FE-4A1F-8691-1DF35215B6EE}"/>
                </a:ext>
              </a:extLst>
            </p:cNvPr>
            <p:cNvSpPr/>
            <p:nvPr/>
          </p:nvSpPr>
          <p:spPr>
            <a:xfrm>
              <a:off x="1948295" y="2131286"/>
              <a:ext cx="697435" cy="62865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C6AD49E-6093-4C17-A3FF-FF06B9D4A47C}"/>
                </a:ext>
              </a:extLst>
            </p:cNvPr>
            <p:cNvSpPr txBox="1"/>
            <p:nvPr/>
          </p:nvSpPr>
          <p:spPr>
            <a:xfrm>
              <a:off x="1898079" y="2162591"/>
              <a:ext cx="885215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1.0 </a:t>
              </a:r>
            </a:p>
            <a:p>
              <a:r>
                <a:rPr lang="en-US" sz="1100" dirty="0">
                  <a:solidFill>
                    <a:srgbClr val="0066FF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external review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D2A0EB0-CDE3-4D4F-AC4F-2FFD0D3D3A6E}"/>
              </a:ext>
            </a:extLst>
          </p:cNvPr>
          <p:cNvGrpSpPr/>
          <p:nvPr/>
        </p:nvGrpSpPr>
        <p:grpSpPr>
          <a:xfrm>
            <a:off x="2410691" y="2662667"/>
            <a:ext cx="1688793" cy="311679"/>
            <a:chOff x="2622238" y="2823722"/>
            <a:chExt cx="1601932" cy="311679"/>
          </a:xfrm>
        </p:grpSpPr>
        <p:sp>
          <p:nvSpPr>
            <p:cNvPr id="50" name="Rectangle: Diagonal Corners Rounded 49">
              <a:extLst>
                <a:ext uri="{FF2B5EF4-FFF2-40B4-BE49-F238E27FC236}">
                  <a16:creationId xmlns:a16="http://schemas.microsoft.com/office/drawing/2014/main" id="{A0019973-EB7E-48D6-9F93-F53182656122}"/>
                </a:ext>
              </a:extLst>
            </p:cNvPr>
            <p:cNvSpPr/>
            <p:nvPr/>
          </p:nvSpPr>
          <p:spPr>
            <a:xfrm>
              <a:off x="2645730" y="2836433"/>
              <a:ext cx="157844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DB43B8-C9C6-40B2-BA1A-007D55A77EA2}"/>
                </a:ext>
              </a:extLst>
            </p:cNvPr>
            <p:cNvSpPr txBox="1"/>
            <p:nvPr/>
          </p:nvSpPr>
          <p:spPr>
            <a:xfrm>
              <a:off x="2622238" y="2823722"/>
              <a:ext cx="16019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1.0 papers </a:t>
              </a:r>
              <a:r>
                <a:rPr lang="en-US" sz="1400" dirty="0">
                  <a:solidFill>
                    <a:srgbClr val="0066FF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1</a:t>
              </a:r>
              <a:r>
                <a:rPr lang="en-US" sz="1100" dirty="0"/>
                <a:t> &amp; </a:t>
              </a:r>
              <a:r>
                <a:rPr lang="en-US" sz="1400" dirty="0">
                  <a:solidFill>
                    <a:srgbClr val="0066FF"/>
                  </a:solidFill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B981F47-D2D6-44BB-A867-6019655E22E1}"/>
              </a:ext>
            </a:extLst>
          </p:cNvPr>
          <p:cNvGrpSpPr/>
          <p:nvPr/>
        </p:nvGrpSpPr>
        <p:grpSpPr>
          <a:xfrm>
            <a:off x="2622237" y="3016786"/>
            <a:ext cx="5677262" cy="298968"/>
            <a:chOff x="2622237" y="3219401"/>
            <a:chExt cx="5677262" cy="298968"/>
          </a:xfrm>
        </p:grpSpPr>
        <p:sp>
          <p:nvSpPr>
            <p:cNvPr id="39" name="Rectangle: Diagonal Corners Rounded 38">
              <a:extLst>
                <a:ext uri="{FF2B5EF4-FFF2-40B4-BE49-F238E27FC236}">
                  <a16:creationId xmlns:a16="http://schemas.microsoft.com/office/drawing/2014/main" id="{47B2451A-2A9D-4CAA-BDDC-89D2995F1722}"/>
                </a:ext>
              </a:extLst>
            </p:cNvPr>
            <p:cNvSpPr/>
            <p:nvPr/>
          </p:nvSpPr>
          <p:spPr>
            <a:xfrm>
              <a:off x="2622237" y="3219401"/>
              <a:ext cx="5677262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7E244D-AA0C-4E3F-9004-60EDEF82E887}"/>
                </a:ext>
              </a:extLst>
            </p:cNvPr>
            <p:cNvSpPr txBox="1"/>
            <p:nvPr/>
          </p:nvSpPr>
          <p:spPr>
            <a:xfrm>
              <a:off x="2631870" y="3223213"/>
              <a:ext cx="16619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VELMA 2.0 Development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105BE26-CA2A-489C-A452-554C3EEF978F}"/>
              </a:ext>
            </a:extLst>
          </p:cNvPr>
          <p:cNvGrpSpPr/>
          <p:nvPr/>
        </p:nvGrpSpPr>
        <p:grpSpPr>
          <a:xfrm>
            <a:off x="4309383" y="3343017"/>
            <a:ext cx="968587" cy="673070"/>
            <a:chOff x="4309383" y="3587203"/>
            <a:chExt cx="968587" cy="673070"/>
          </a:xfrm>
        </p:grpSpPr>
        <p:sp>
          <p:nvSpPr>
            <p:cNvPr id="56" name="Rectangle: Diagonal Corners Rounded 55">
              <a:extLst>
                <a:ext uri="{FF2B5EF4-FFF2-40B4-BE49-F238E27FC236}">
                  <a16:creationId xmlns:a16="http://schemas.microsoft.com/office/drawing/2014/main" id="{C1820701-E437-44F6-B1F2-30F68CBB6B03}"/>
                </a:ext>
              </a:extLst>
            </p:cNvPr>
            <p:cNvSpPr/>
            <p:nvPr/>
          </p:nvSpPr>
          <p:spPr>
            <a:xfrm>
              <a:off x="4337596" y="3587203"/>
              <a:ext cx="846858" cy="673070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CBCCF6-041F-4979-9B3E-ECB2545F18E0}"/>
                </a:ext>
              </a:extLst>
            </p:cNvPr>
            <p:cNvSpPr txBox="1"/>
            <p:nvPr/>
          </p:nvSpPr>
          <p:spPr>
            <a:xfrm>
              <a:off x="4309383" y="3628939"/>
              <a:ext cx="96858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VELMA 2.0  </a:t>
              </a:r>
            </a:p>
            <a:p>
              <a:r>
                <a:rPr lang="en-US" sz="1100" dirty="0">
                  <a:solidFill>
                    <a:srgbClr val="0563C1"/>
                  </a:solidFill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Website &amp; User Manual</a:t>
              </a:r>
              <a:endParaRPr lang="en-US" sz="1100" dirty="0">
                <a:solidFill>
                  <a:srgbClr val="0066FF"/>
                </a:solidFill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1A37854-C55D-447D-A07F-D84264247EA0}"/>
              </a:ext>
            </a:extLst>
          </p:cNvPr>
          <p:cNvGrpSpPr/>
          <p:nvPr/>
        </p:nvGrpSpPr>
        <p:grpSpPr>
          <a:xfrm>
            <a:off x="4347865" y="4058956"/>
            <a:ext cx="5078178" cy="347792"/>
            <a:chOff x="4224170" y="3820156"/>
            <a:chExt cx="5677262" cy="410522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677DDEA0-6FAD-48CC-B1DD-79F7DD509D86}"/>
                </a:ext>
              </a:extLst>
            </p:cNvPr>
            <p:cNvSpPr/>
            <p:nvPr/>
          </p:nvSpPr>
          <p:spPr>
            <a:xfrm>
              <a:off x="4224170" y="3820156"/>
              <a:ext cx="5677262" cy="410522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E7118F1-1C5E-4CF5-A55F-5BA5C4E55BFA}"/>
                </a:ext>
              </a:extLst>
            </p:cNvPr>
            <p:cNvSpPr txBox="1"/>
            <p:nvPr/>
          </p:nvSpPr>
          <p:spPr>
            <a:xfrm>
              <a:off x="4255435" y="3882459"/>
              <a:ext cx="5549787" cy="3087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6"/>
                </a:rPr>
                <a:t>VELMA 2.0 Publications, Conference Presentations</a:t>
              </a:r>
              <a:endParaRPr lang="en-US" sz="11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2B49328-1E5D-4FB3-B087-CAA2D4FC2A8A}"/>
              </a:ext>
            </a:extLst>
          </p:cNvPr>
          <p:cNvGrpSpPr/>
          <p:nvPr/>
        </p:nvGrpSpPr>
        <p:grpSpPr>
          <a:xfrm>
            <a:off x="7284028" y="5183506"/>
            <a:ext cx="1745672" cy="298968"/>
            <a:chOff x="7284028" y="5193892"/>
            <a:chExt cx="1745672" cy="298968"/>
          </a:xfrm>
        </p:grpSpPr>
        <p:sp>
          <p:nvSpPr>
            <p:cNvPr id="59" name="Rectangle: Diagonal Corners Rounded 58">
              <a:extLst>
                <a:ext uri="{FF2B5EF4-FFF2-40B4-BE49-F238E27FC236}">
                  <a16:creationId xmlns:a16="http://schemas.microsoft.com/office/drawing/2014/main" id="{AA184164-3B89-41FD-B3F7-7ACFEBC62004}"/>
                </a:ext>
              </a:extLst>
            </p:cNvPr>
            <p:cNvSpPr/>
            <p:nvPr/>
          </p:nvSpPr>
          <p:spPr>
            <a:xfrm>
              <a:off x="7284029" y="5193892"/>
              <a:ext cx="1745671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BE9525-1C93-4D09-9AA7-0265C76C3A95}"/>
                </a:ext>
              </a:extLst>
            </p:cNvPr>
            <p:cNvSpPr txBox="1"/>
            <p:nvPr/>
          </p:nvSpPr>
          <p:spPr>
            <a:xfrm>
              <a:off x="7284028" y="5228798"/>
              <a:ext cx="153095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EPA review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D464C3-B00E-4A78-B8E2-209092CC72D2}"/>
              </a:ext>
            </a:extLst>
          </p:cNvPr>
          <p:cNvGrpSpPr/>
          <p:nvPr/>
        </p:nvGrpSpPr>
        <p:grpSpPr>
          <a:xfrm>
            <a:off x="6762194" y="4850712"/>
            <a:ext cx="2903254" cy="298968"/>
            <a:chOff x="6692752" y="4842626"/>
            <a:chExt cx="2903254" cy="298968"/>
          </a:xfrm>
        </p:grpSpPr>
        <p:sp>
          <p:nvSpPr>
            <p:cNvPr id="60" name="Rectangle: Diagonal Corners Rounded 59">
              <a:extLst>
                <a:ext uri="{FF2B5EF4-FFF2-40B4-BE49-F238E27FC236}">
                  <a16:creationId xmlns:a16="http://schemas.microsoft.com/office/drawing/2014/main" id="{022BF648-AC3A-4353-9D80-E1655B3B686A}"/>
                </a:ext>
              </a:extLst>
            </p:cNvPr>
            <p:cNvSpPr/>
            <p:nvPr/>
          </p:nvSpPr>
          <p:spPr>
            <a:xfrm>
              <a:off x="6692752" y="4842626"/>
              <a:ext cx="2733290" cy="298968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69CE82-A89F-45DD-9A6E-09A5DEBD602A}"/>
                </a:ext>
              </a:extLst>
            </p:cNvPr>
            <p:cNvSpPr txBox="1"/>
            <p:nvPr/>
          </p:nvSpPr>
          <p:spPr>
            <a:xfrm>
              <a:off x="6733859" y="4859204"/>
              <a:ext cx="28621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7"/>
                </a:rPr>
                <a:t>VELMA 2.1 Development &amp; User Manual</a:t>
              </a:r>
              <a:endParaRPr lang="en-US" sz="110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A29E0C1-691A-4EFC-965D-A22CA38D9204}"/>
              </a:ext>
            </a:extLst>
          </p:cNvPr>
          <p:cNvGrpSpPr/>
          <p:nvPr/>
        </p:nvGrpSpPr>
        <p:grpSpPr>
          <a:xfrm>
            <a:off x="8947348" y="5485213"/>
            <a:ext cx="883536" cy="635071"/>
            <a:chOff x="8947348" y="5516383"/>
            <a:chExt cx="883536" cy="635071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204310D8-D399-4D9E-BD1E-F73E7447D239}"/>
                </a:ext>
              </a:extLst>
            </p:cNvPr>
            <p:cNvSpPr/>
            <p:nvPr/>
          </p:nvSpPr>
          <p:spPr>
            <a:xfrm>
              <a:off x="8947348" y="5516383"/>
              <a:ext cx="883536" cy="635071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FF1FF39-FF0A-4875-8661-0C71CF1DADF6}"/>
                </a:ext>
              </a:extLst>
            </p:cNvPr>
            <p:cNvSpPr txBox="1"/>
            <p:nvPr/>
          </p:nvSpPr>
          <p:spPr>
            <a:xfrm>
              <a:off x="8962935" y="5551290"/>
              <a:ext cx="79412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VELMA 2.1 StRAP</a:t>
              </a:r>
            </a:p>
            <a:p>
              <a:r>
                <a:rPr lang="en-US" sz="1100" dirty="0"/>
                <a:t>Planning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6F058EE-981C-47E5-B3DA-8A4E9B35E7D7}"/>
              </a:ext>
            </a:extLst>
          </p:cNvPr>
          <p:cNvGrpSpPr/>
          <p:nvPr/>
        </p:nvGrpSpPr>
        <p:grpSpPr>
          <a:xfrm>
            <a:off x="9830883" y="6115207"/>
            <a:ext cx="2092662" cy="465793"/>
            <a:chOff x="7246233" y="4171973"/>
            <a:chExt cx="1173399" cy="465793"/>
          </a:xfrm>
        </p:grpSpPr>
        <p:sp>
          <p:nvSpPr>
            <p:cNvPr id="69" name="Rectangle: Diagonal Corners Rounded 68">
              <a:extLst>
                <a:ext uri="{FF2B5EF4-FFF2-40B4-BE49-F238E27FC236}">
                  <a16:creationId xmlns:a16="http://schemas.microsoft.com/office/drawing/2014/main" id="{5A86C874-387C-4588-B4DB-F2AFA55961DC}"/>
                </a:ext>
              </a:extLst>
            </p:cNvPr>
            <p:cNvSpPr/>
            <p:nvPr/>
          </p:nvSpPr>
          <p:spPr>
            <a:xfrm>
              <a:off x="7246233" y="4171973"/>
              <a:ext cx="1100663" cy="465793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4FAD314-D205-4F5C-9661-789BA24854D4}"/>
                </a:ext>
              </a:extLst>
            </p:cNvPr>
            <p:cNvSpPr txBox="1"/>
            <p:nvPr/>
          </p:nvSpPr>
          <p:spPr>
            <a:xfrm>
              <a:off x="7246234" y="4196490"/>
              <a:ext cx="117339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Projected VELMA 2.1 Applications, Decision Support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DB4F0D7-3101-4A38-AECF-C791C1C96612}"/>
              </a:ext>
            </a:extLst>
          </p:cNvPr>
          <p:cNvSpPr txBox="1"/>
          <p:nvPr/>
        </p:nvSpPr>
        <p:spPr>
          <a:xfrm>
            <a:off x="641822" y="172034"/>
            <a:ext cx="10949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+mj-lt"/>
              </a:rPr>
              <a:t>Timelines for VELMA Development, Peer Review, Products, Decision Support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B7204063-4DEE-4D76-A0DC-66611D1D54D3}"/>
              </a:ext>
            </a:extLst>
          </p:cNvPr>
          <p:cNvGrpSpPr/>
          <p:nvPr/>
        </p:nvGrpSpPr>
        <p:grpSpPr>
          <a:xfrm>
            <a:off x="4337596" y="4455253"/>
            <a:ext cx="5078178" cy="364961"/>
            <a:chOff x="1655681" y="5088502"/>
            <a:chExt cx="5078178" cy="281194"/>
          </a:xfrm>
        </p:grpSpPr>
        <p:sp>
          <p:nvSpPr>
            <p:cNvPr id="76" name="Rectangle: Diagonal Corners Rounded 75">
              <a:extLst>
                <a:ext uri="{FF2B5EF4-FFF2-40B4-BE49-F238E27FC236}">
                  <a16:creationId xmlns:a16="http://schemas.microsoft.com/office/drawing/2014/main" id="{905C2BCE-D35E-4D7B-8E2C-0BB630B4EEBD}"/>
                </a:ext>
              </a:extLst>
            </p:cNvPr>
            <p:cNvSpPr/>
            <p:nvPr/>
          </p:nvSpPr>
          <p:spPr>
            <a:xfrm>
              <a:off x="1655681" y="5088502"/>
              <a:ext cx="5078178" cy="281194"/>
            </a:xfrm>
            <a:prstGeom prst="round2Diag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9CCD812-F918-4468-B2C0-9CA782800A39}"/>
                </a:ext>
              </a:extLst>
            </p:cNvPr>
            <p:cNvSpPr txBox="1"/>
            <p:nvPr/>
          </p:nvSpPr>
          <p:spPr>
            <a:xfrm>
              <a:off x="1742092" y="5127036"/>
              <a:ext cx="4964155" cy="20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hlinkClick r:id="rId8"/>
                </a:rPr>
                <a:t>Decision Support for Regions, States, Tribes, Communities</a:t>
              </a:r>
              <a:endParaRPr lang="en-US" sz="1100" dirty="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57387E7-727E-4459-8A64-62119E4AE9A5}"/>
              </a:ext>
            </a:extLst>
          </p:cNvPr>
          <p:cNvGrpSpPr/>
          <p:nvPr/>
        </p:nvGrpSpPr>
        <p:grpSpPr>
          <a:xfrm>
            <a:off x="54389" y="2728845"/>
            <a:ext cx="3812676" cy="3950368"/>
            <a:chOff x="54389" y="2728845"/>
            <a:chExt cx="3812676" cy="3950368"/>
          </a:xfrm>
        </p:grpSpPr>
        <p:sp>
          <p:nvSpPr>
            <p:cNvPr id="73" name="Cloud 72">
              <a:extLst>
                <a:ext uri="{FF2B5EF4-FFF2-40B4-BE49-F238E27FC236}">
                  <a16:creationId xmlns:a16="http://schemas.microsoft.com/office/drawing/2014/main" id="{834F0D46-C04B-41A6-8579-5D4AE10D6C94}"/>
                </a:ext>
              </a:extLst>
            </p:cNvPr>
            <p:cNvSpPr/>
            <p:nvPr/>
          </p:nvSpPr>
          <p:spPr>
            <a:xfrm>
              <a:off x="135083" y="3093823"/>
              <a:ext cx="2358728" cy="1726392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For details click on underscored </a:t>
              </a:r>
              <a:r>
                <a:rPr lang="en-US" sz="1400" u="sng" dirty="0">
                  <a:solidFill>
                    <a:srgbClr val="0066FF"/>
                  </a:solidFill>
                </a:rPr>
                <a:t>links</a:t>
              </a:r>
              <a:r>
                <a:rPr lang="en-US" sz="1400" dirty="0">
                  <a:solidFill>
                    <a:schemeClr val="tx1"/>
                  </a:solidFill>
                </a:rPr>
                <a:t> for details, then click “Download” on GitHub website that appears</a:t>
              </a:r>
            </a:p>
          </p:txBody>
        </p:sp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32CB2AA-C5D5-449F-8740-036EEDED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389" y="4959680"/>
              <a:ext cx="3812676" cy="1719533"/>
            </a:xfrm>
            <a:prstGeom prst="rect">
              <a:avLst/>
            </a:prstGeom>
          </p:spPr>
        </p:pic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0DB8973-B904-45B4-92F3-59DD3309D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8079" y="2728845"/>
              <a:ext cx="193916" cy="8933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EEE6D2EB-35AC-448A-8719-8ADF8339BEB2}"/>
                </a:ext>
              </a:extLst>
            </p:cNvPr>
            <p:cNvCxnSpPr>
              <a:cxnSpLocks/>
            </p:cNvCxnSpPr>
            <p:nvPr/>
          </p:nvCxnSpPr>
          <p:spPr>
            <a:xfrm>
              <a:off x="1859973" y="4040280"/>
              <a:ext cx="1451397" cy="237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113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1281</TotalTime>
  <Words>118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McKane, Bob</dc:creator>
  <cp:lastModifiedBy>McKane, Bob</cp:lastModifiedBy>
  <cp:revision>29</cp:revision>
  <dcterms:created xsi:type="dcterms:W3CDTF">2021-12-31T17:29:03Z</dcterms:created>
  <dcterms:modified xsi:type="dcterms:W3CDTF">2022-01-01T23:48:52Z</dcterms:modified>
</cp:coreProperties>
</file>