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sldIdLst>
    <p:sldId id="256" r:id="rId6"/>
  </p:sldIdLst>
  <p:sldSz cx="43891200" cy="43891200"/>
  <p:notesSz cx="7315200" cy="9601200"/>
  <p:defaultTextStyle>
    <a:defPPr>
      <a:defRPr lang="en-US"/>
    </a:defPPr>
    <a:lvl1pPr algn="l" rtl="0" fontAlgn="base">
      <a:spcBef>
        <a:spcPct val="0"/>
      </a:spcBef>
      <a:spcAft>
        <a:spcPct val="0"/>
      </a:spcAft>
      <a:defRPr sz="14832" kern="1200">
        <a:solidFill>
          <a:schemeClr val="tx1"/>
        </a:solidFill>
        <a:latin typeface="Arial" charset="0"/>
        <a:ea typeface="+mn-ea"/>
        <a:cs typeface="+mn-cs"/>
      </a:defRPr>
    </a:lvl1pPr>
    <a:lvl2pPr marL="997388" algn="l" rtl="0" fontAlgn="base">
      <a:spcBef>
        <a:spcPct val="0"/>
      </a:spcBef>
      <a:spcAft>
        <a:spcPct val="0"/>
      </a:spcAft>
      <a:defRPr sz="14832" kern="1200">
        <a:solidFill>
          <a:schemeClr val="tx1"/>
        </a:solidFill>
        <a:latin typeface="Arial" charset="0"/>
        <a:ea typeface="+mn-ea"/>
        <a:cs typeface="+mn-cs"/>
      </a:defRPr>
    </a:lvl2pPr>
    <a:lvl3pPr marL="1994776" algn="l" rtl="0" fontAlgn="base">
      <a:spcBef>
        <a:spcPct val="0"/>
      </a:spcBef>
      <a:spcAft>
        <a:spcPct val="0"/>
      </a:spcAft>
      <a:defRPr sz="14832" kern="1200">
        <a:solidFill>
          <a:schemeClr val="tx1"/>
        </a:solidFill>
        <a:latin typeface="Arial" charset="0"/>
        <a:ea typeface="+mn-ea"/>
        <a:cs typeface="+mn-cs"/>
      </a:defRPr>
    </a:lvl3pPr>
    <a:lvl4pPr marL="2992164" algn="l" rtl="0" fontAlgn="base">
      <a:spcBef>
        <a:spcPct val="0"/>
      </a:spcBef>
      <a:spcAft>
        <a:spcPct val="0"/>
      </a:spcAft>
      <a:defRPr sz="14832" kern="1200">
        <a:solidFill>
          <a:schemeClr val="tx1"/>
        </a:solidFill>
        <a:latin typeface="Arial" charset="0"/>
        <a:ea typeface="+mn-ea"/>
        <a:cs typeface="+mn-cs"/>
      </a:defRPr>
    </a:lvl4pPr>
    <a:lvl5pPr marL="3989552" algn="l" rtl="0" fontAlgn="base">
      <a:spcBef>
        <a:spcPct val="0"/>
      </a:spcBef>
      <a:spcAft>
        <a:spcPct val="0"/>
      </a:spcAft>
      <a:defRPr sz="14832" kern="1200">
        <a:solidFill>
          <a:schemeClr val="tx1"/>
        </a:solidFill>
        <a:latin typeface="Arial" charset="0"/>
        <a:ea typeface="+mn-ea"/>
        <a:cs typeface="+mn-cs"/>
      </a:defRPr>
    </a:lvl5pPr>
    <a:lvl6pPr marL="4986940" algn="l" defTabSz="1994776" rtl="0" eaLnBrk="1" latinLnBrk="0" hangingPunct="1">
      <a:defRPr sz="14832" kern="1200">
        <a:solidFill>
          <a:schemeClr val="tx1"/>
        </a:solidFill>
        <a:latin typeface="Arial" charset="0"/>
        <a:ea typeface="+mn-ea"/>
        <a:cs typeface="+mn-cs"/>
      </a:defRPr>
    </a:lvl6pPr>
    <a:lvl7pPr marL="5984326" algn="l" defTabSz="1994776" rtl="0" eaLnBrk="1" latinLnBrk="0" hangingPunct="1">
      <a:defRPr sz="14832" kern="1200">
        <a:solidFill>
          <a:schemeClr val="tx1"/>
        </a:solidFill>
        <a:latin typeface="Arial" charset="0"/>
        <a:ea typeface="+mn-ea"/>
        <a:cs typeface="+mn-cs"/>
      </a:defRPr>
    </a:lvl7pPr>
    <a:lvl8pPr marL="6981716" algn="l" defTabSz="1994776" rtl="0" eaLnBrk="1" latinLnBrk="0" hangingPunct="1">
      <a:defRPr sz="14832" kern="1200">
        <a:solidFill>
          <a:schemeClr val="tx1"/>
        </a:solidFill>
        <a:latin typeface="Arial" charset="0"/>
        <a:ea typeface="+mn-ea"/>
        <a:cs typeface="+mn-cs"/>
      </a:defRPr>
    </a:lvl8pPr>
    <a:lvl9pPr marL="7979100" algn="l" defTabSz="1994776" rtl="0" eaLnBrk="1" latinLnBrk="0" hangingPunct="1">
      <a:defRPr sz="14832"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3824" userDrawn="1">
          <p15:clr>
            <a:srgbClr val="A4A3A4"/>
          </p15:clr>
        </p15:guide>
        <p15:guide id="2" pos="9740" userDrawn="1">
          <p15:clr>
            <a:srgbClr val="A4A3A4"/>
          </p15:clr>
        </p15:guide>
        <p15:guide id="3" pos="628" userDrawn="1">
          <p15:clr>
            <a:srgbClr val="A4A3A4"/>
          </p15:clr>
        </p15:guide>
        <p15:guide id="4" pos="13824" userDrawn="1">
          <p15:clr>
            <a:srgbClr val="A4A3A4"/>
          </p15:clr>
        </p15:guide>
        <p15:guide id="5" pos="8797" userDrawn="1">
          <p15:clr>
            <a:srgbClr val="A4A3A4"/>
          </p15:clr>
        </p15:guide>
        <p15:guide id="6" pos="17908" userDrawn="1">
          <p15:clr>
            <a:srgbClr val="A4A3A4"/>
          </p15:clr>
        </p15:guide>
        <p15:guide id="7" pos="18851" userDrawn="1">
          <p15:clr>
            <a:srgbClr val="A4A3A4"/>
          </p15:clr>
        </p15:guide>
        <p15:guide id="8" pos="270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8143"/>
    <a:srgbClr val="5D7EBC"/>
    <a:srgbClr val="407056"/>
    <a:srgbClr val="BF8FA9"/>
    <a:srgbClr val="CAA888"/>
    <a:srgbClr val="355777"/>
    <a:srgbClr val="8AA972"/>
    <a:srgbClr val="75568D"/>
    <a:srgbClr val="0070B9"/>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varScale="1">
        <p:scale>
          <a:sx n="17" d="100"/>
          <a:sy n="17" d="100"/>
        </p:scale>
        <p:origin x="2448" y="144"/>
      </p:cViewPr>
      <p:guideLst>
        <p:guide orient="horz" pos="13824"/>
        <p:guide pos="9740"/>
        <p:guide pos="628"/>
        <p:guide pos="13824"/>
        <p:guide pos="8797"/>
        <p:guide pos="17908"/>
        <p:guide pos="18851"/>
        <p:guide pos="270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5" Type="http://schemas.openxmlformats.org/officeDocument/2006/relationships/slideMaster" Target="slideMasters/slideMaster1.xml"/><Relationship Id="rId1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5D7EBC"/>
        </a:solidFill>
        <a:effectLst/>
      </p:bgPr>
    </p:bg>
    <p:spTree>
      <p:nvGrpSpPr>
        <p:cNvPr id="1" name=""/>
        <p:cNvGrpSpPr/>
        <p:nvPr/>
      </p:nvGrpSpPr>
      <p:grpSpPr>
        <a:xfrm>
          <a:off x="0" y="0"/>
          <a:ext cx="0" cy="0"/>
          <a:chOff x="0" y="0"/>
          <a:chExt cx="0" cy="0"/>
        </a:xfrm>
      </p:grpSpPr>
      <p:sp>
        <p:nvSpPr>
          <p:cNvPr id="7" name="Rectangle 6"/>
          <p:cNvSpPr/>
          <p:nvPr userDrawn="1"/>
        </p:nvSpPr>
        <p:spPr bwMode="auto">
          <a:xfrm>
            <a:off x="0" y="0"/>
            <a:ext cx="43891199" cy="5320146"/>
          </a:xfrm>
          <a:prstGeom prst="rect">
            <a:avLst/>
          </a:prstGeom>
          <a:gradFill flip="none" rotWithShape="1">
            <a:gsLst>
              <a:gs pos="0">
                <a:srgbClr val="5D7EBC"/>
              </a:gs>
              <a:gs pos="100000">
                <a:schemeClr val="tx1"/>
              </a:gs>
            </a:gsLst>
            <a:lin ang="0" scaled="1"/>
            <a:tileRect/>
          </a:gradFill>
          <a:ln w="9525" cap="flat" cmpd="sng" algn="ctr">
            <a:noFill/>
            <a:prstDash val="solid"/>
            <a:round/>
            <a:headEnd type="none" w="med" len="med"/>
            <a:tailEnd type="none" w="med" len="med"/>
          </a:ln>
          <a:effectLst/>
        </p:spPr>
        <p:txBody>
          <a:bodyPr vert="horz" wrap="square" lIns="199509" tIns="99751" rIns="199509" bIns="99751" numCol="1" rtlCol="0" anchor="t" anchorCtr="0" compatLnSpc="1">
            <a:prstTxWarp prst="textNoShape">
              <a:avLst/>
            </a:prstTxWarp>
          </a:bodyPr>
          <a:lstStyle/>
          <a:p>
            <a:pPr marL="0" marR="0" indent="0" algn="l" defTabSz="7523399" rtl="0" eaLnBrk="1" fontAlgn="base" latinLnBrk="0" hangingPunct="1">
              <a:lnSpc>
                <a:spcPct val="100000"/>
              </a:lnSpc>
              <a:spcBef>
                <a:spcPct val="0"/>
              </a:spcBef>
              <a:spcAft>
                <a:spcPct val="0"/>
              </a:spcAft>
              <a:buClrTx/>
              <a:buSzTx/>
              <a:buFontTx/>
              <a:buNone/>
              <a:tabLst/>
            </a:pPr>
            <a:endParaRPr kumimoji="0" lang="en-US" sz="14838" b="0" i="0" u="none" strike="noStrike" cap="none" normalizeH="0" baseline="0">
              <a:ln>
                <a:noFill/>
              </a:ln>
              <a:solidFill>
                <a:schemeClr val="tx1"/>
              </a:solidFill>
              <a:effectLst/>
              <a:latin typeface="Arial" charset="0"/>
            </a:endParaRPr>
          </a:p>
        </p:txBody>
      </p:sp>
      <p:sp>
        <p:nvSpPr>
          <p:cNvPr id="9" name="Rectangle 8"/>
          <p:cNvSpPr>
            <a:spLocks noChangeArrowheads="1"/>
          </p:cNvSpPr>
          <p:nvPr userDrawn="1"/>
        </p:nvSpPr>
        <p:spPr bwMode="auto">
          <a:xfrm>
            <a:off x="498766" y="5320146"/>
            <a:ext cx="42893673" cy="36908510"/>
          </a:xfrm>
          <a:prstGeom prst="rect">
            <a:avLst/>
          </a:prstGeom>
          <a:solidFill>
            <a:schemeClr val="bg1"/>
          </a:solidFill>
          <a:ln w="101600">
            <a:solidFill>
              <a:srgbClr val="A28143"/>
            </a:solidFill>
            <a:miter lim="800000"/>
            <a:headEnd/>
            <a:tailEnd/>
          </a:ln>
          <a:effectLst/>
        </p:spPr>
        <p:txBody>
          <a:bodyPr wrap="none" anchor="ctr"/>
          <a:lstStyle/>
          <a:p>
            <a:endParaRPr lang="en-US" sz="28326"/>
          </a:p>
        </p:txBody>
      </p:sp>
      <p:sp>
        <p:nvSpPr>
          <p:cNvPr id="10" name="Text Box 20"/>
          <p:cNvSpPr txBox="1">
            <a:spLocks noChangeArrowheads="1"/>
          </p:cNvSpPr>
          <p:nvPr userDrawn="1"/>
        </p:nvSpPr>
        <p:spPr bwMode="auto">
          <a:xfrm>
            <a:off x="12680688" y="42551425"/>
            <a:ext cx="18454255" cy="898579"/>
          </a:xfrm>
          <a:prstGeom prst="rect">
            <a:avLst/>
          </a:prstGeom>
          <a:noFill/>
          <a:ln w="9525">
            <a:noFill/>
            <a:miter lim="800000"/>
            <a:headEnd/>
            <a:tailEnd/>
          </a:ln>
          <a:effectLst>
            <a:outerShdw dist="35921" dir="2700000" algn="ctr" rotWithShape="0">
              <a:schemeClr val="tx1"/>
            </a:outerShdw>
          </a:effectLst>
        </p:spPr>
        <p:txBody>
          <a:bodyPr wrap="square">
            <a:spAutoFit/>
          </a:bodyPr>
          <a:lstStyle/>
          <a:p>
            <a:pPr algn="ctr" defTabSz="7523399"/>
            <a:r>
              <a:rPr lang="en-US" sz="5239" i="1" dirty="0">
                <a:solidFill>
                  <a:schemeClr val="bg1"/>
                </a:solidFill>
                <a:latin typeface="Times New Roman" pitchFamily="18" charset="0"/>
              </a:rPr>
              <a:t>Innovative Research for a Sustainable Future</a:t>
            </a:r>
          </a:p>
        </p:txBody>
      </p:sp>
      <p:sp>
        <p:nvSpPr>
          <p:cNvPr id="14" name="Text Box 16"/>
          <p:cNvSpPr txBox="1">
            <a:spLocks noChangeArrowheads="1"/>
          </p:cNvSpPr>
          <p:nvPr userDrawn="1"/>
        </p:nvSpPr>
        <p:spPr bwMode="auto">
          <a:xfrm>
            <a:off x="997527" y="42611487"/>
            <a:ext cx="7315200" cy="896949"/>
          </a:xfrm>
          <a:prstGeom prst="rect">
            <a:avLst/>
          </a:prstGeom>
          <a:noFill/>
          <a:ln w="9525">
            <a:noFill/>
            <a:miter lim="800000"/>
            <a:headEnd/>
            <a:tailEnd/>
          </a:ln>
          <a:effectLst/>
        </p:spPr>
        <p:txBody>
          <a:bodyPr wrap="square" lIns="156747" tIns="78377" rIns="156747" bIns="78377">
            <a:spAutoFit/>
          </a:bodyPr>
          <a:lstStyle/>
          <a:p>
            <a:pPr algn="l"/>
            <a:r>
              <a:rPr lang="en-US" sz="4800" dirty="0">
                <a:solidFill>
                  <a:schemeClr val="bg1"/>
                </a:solidFill>
              </a:rPr>
              <a:t>www.epa.gov/research</a:t>
            </a:r>
          </a:p>
        </p:txBody>
      </p:sp>
      <p:pic>
        <p:nvPicPr>
          <p:cNvPr id="16" name="Picture 15" descr="EPA Logo 4.png"/>
          <p:cNvPicPr>
            <a:picLocks noChangeAspect="1"/>
          </p:cNvPicPr>
          <p:nvPr userDrawn="1"/>
        </p:nvPicPr>
        <p:blipFill>
          <a:blip r:embed="rId3" cstate="print"/>
          <a:stretch>
            <a:fillRect/>
          </a:stretch>
        </p:blipFill>
        <p:spPr>
          <a:xfrm>
            <a:off x="831280" y="948948"/>
            <a:ext cx="5818907" cy="2999067"/>
          </a:xfrm>
          <a:prstGeom prst="rect">
            <a:avLst/>
          </a:prstGeom>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7523399" rtl="0" eaLnBrk="1" fontAlgn="base" hangingPunct="1">
        <a:spcBef>
          <a:spcPct val="0"/>
        </a:spcBef>
        <a:spcAft>
          <a:spcPct val="0"/>
        </a:spcAft>
        <a:defRPr sz="36219">
          <a:solidFill>
            <a:schemeClr val="tx2"/>
          </a:solidFill>
          <a:latin typeface="+mj-lt"/>
          <a:ea typeface="+mj-ea"/>
          <a:cs typeface="+mj-cs"/>
        </a:defRPr>
      </a:lvl1pPr>
      <a:lvl2pPr algn="ctr" defTabSz="7523399" rtl="0" eaLnBrk="1" fontAlgn="base" hangingPunct="1">
        <a:spcBef>
          <a:spcPct val="0"/>
        </a:spcBef>
        <a:spcAft>
          <a:spcPct val="0"/>
        </a:spcAft>
        <a:defRPr sz="36219">
          <a:solidFill>
            <a:schemeClr val="tx2"/>
          </a:solidFill>
          <a:latin typeface="Arial" charset="0"/>
        </a:defRPr>
      </a:lvl2pPr>
      <a:lvl3pPr algn="ctr" defTabSz="7523399" rtl="0" eaLnBrk="1" fontAlgn="base" hangingPunct="1">
        <a:spcBef>
          <a:spcPct val="0"/>
        </a:spcBef>
        <a:spcAft>
          <a:spcPct val="0"/>
        </a:spcAft>
        <a:defRPr sz="36219">
          <a:solidFill>
            <a:schemeClr val="tx2"/>
          </a:solidFill>
          <a:latin typeface="Arial" charset="0"/>
        </a:defRPr>
      </a:lvl3pPr>
      <a:lvl4pPr algn="ctr" defTabSz="7523399" rtl="0" eaLnBrk="1" fontAlgn="base" hangingPunct="1">
        <a:spcBef>
          <a:spcPct val="0"/>
        </a:spcBef>
        <a:spcAft>
          <a:spcPct val="0"/>
        </a:spcAft>
        <a:defRPr sz="36219">
          <a:solidFill>
            <a:schemeClr val="tx2"/>
          </a:solidFill>
          <a:latin typeface="Arial" charset="0"/>
        </a:defRPr>
      </a:lvl4pPr>
      <a:lvl5pPr algn="ctr" defTabSz="7523399" rtl="0" eaLnBrk="1" fontAlgn="base" hangingPunct="1">
        <a:spcBef>
          <a:spcPct val="0"/>
        </a:spcBef>
        <a:spcAft>
          <a:spcPct val="0"/>
        </a:spcAft>
        <a:defRPr sz="36219">
          <a:solidFill>
            <a:schemeClr val="tx2"/>
          </a:solidFill>
          <a:latin typeface="Arial" charset="0"/>
        </a:defRPr>
      </a:lvl5pPr>
      <a:lvl6pPr marL="997580" algn="ctr" defTabSz="7523399" rtl="0" eaLnBrk="1" fontAlgn="base" hangingPunct="1">
        <a:spcBef>
          <a:spcPct val="0"/>
        </a:spcBef>
        <a:spcAft>
          <a:spcPct val="0"/>
        </a:spcAft>
        <a:defRPr sz="36219">
          <a:solidFill>
            <a:schemeClr val="tx2"/>
          </a:solidFill>
          <a:latin typeface="Arial" charset="0"/>
        </a:defRPr>
      </a:lvl6pPr>
      <a:lvl7pPr marL="1995154" algn="ctr" defTabSz="7523399" rtl="0" eaLnBrk="1" fontAlgn="base" hangingPunct="1">
        <a:spcBef>
          <a:spcPct val="0"/>
        </a:spcBef>
        <a:spcAft>
          <a:spcPct val="0"/>
        </a:spcAft>
        <a:defRPr sz="36219">
          <a:solidFill>
            <a:schemeClr val="tx2"/>
          </a:solidFill>
          <a:latin typeface="Arial" charset="0"/>
        </a:defRPr>
      </a:lvl7pPr>
      <a:lvl8pPr marL="2992734" algn="ctr" defTabSz="7523399" rtl="0" eaLnBrk="1" fontAlgn="base" hangingPunct="1">
        <a:spcBef>
          <a:spcPct val="0"/>
        </a:spcBef>
        <a:spcAft>
          <a:spcPct val="0"/>
        </a:spcAft>
        <a:defRPr sz="36219">
          <a:solidFill>
            <a:schemeClr val="tx2"/>
          </a:solidFill>
          <a:latin typeface="Arial" charset="0"/>
        </a:defRPr>
      </a:lvl8pPr>
      <a:lvl9pPr marL="3990307" algn="ctr" defTabSz="7523399" rtl="0" eaLnBrk="1" fontAlgn="base" hangingPunct="1">
        <a:spcBef>
          <a:spcPct val="0"/>
        </a:spcBef>
        <a:spcAft>
          <a:spcPct val="0"/>
        </a:spcAft>
        <a:defRPr sz="36219">
          <a:solidFill>
            <a:schemeClr val="tx2"/>
          </a:solidFill>
          <a:latin typeface="Arial" charset="0"/>
        </a:defRPr>
      </a:lvl9pPr>
    </p:titleStyle>
    <p:bodyStyle>
      <a:lvl1pPr marL="2823008" indent="-2823008" algn="l" defTabSz="7523399" rtl="0" eaLnBrk="1" fontAlgn="base" hangingPunct="1">
        <a:spcBef>
          <a:spcPct val="20000"/>
        </a:spcBef>
        <a:spcAft>
          <a:spcPct val="0"/>
        </a:spcAft>
        <a:buChar char="•"/>
        <a:defRPr sz="26400">
          <a:solidFill>
            <a:schemeClr val="tx1"/>
          </a:solidFill>
          <a:latin typeface="+mn-lt"/>
          <a:ea typeface="+mn-ea"/>
          <a:cs typeface="+mn-cs"/>
        </a:defRPr>
      </a:lvl1pPr>
      <a:lvl2pPr marL="6113626" indent="-2351927" algn="l" defTabSz="7523399" rtl="0" eaLnBrk="1" fontAlgn="base" hangingPunct="1">
        <a:spcBef>
          <a:spcPct val="20000"/>
        </a:spcBef>
        <a:spcAft>
          <a:spcPct val="0"/>
        </a:spcAft>
        <a:buChar char="–"/>
        <a:defRPr sz="23129">
          <a:solidFill>
            <a:schemeClr val="tx1"/>
          </a:solidFill>
          <a:latin typeface="+mn-lt"/>
        </a:defRPr>
      </a:lvl2pPr>
      <a:lvl3pPr marL="9404245" indent="-1880847" algn="l" defTabSz="7523399" rtl="0" eaLnBrk="1" fontAlgn="base" hangingPunct="1">
        <a:spcBef>
          <a:spcPct val="20000"/>
        </a:spcBef>
        <a:spcAft>
          <a:spcPct val="0"/>
        </a:spcAft>
        <a:buChar char="•"/>
        <a:defRPr sz="19858">
          <a:solidFill>
            <a:schemeClr val="tx1"/>
          </a:solidFill>
          <a:latin typeface="+mn-lt"/>
        </a:defRPr>
      </a:lvl3pPr>
      <a:lvl4pPr marL="13169415" indent="-1884309" algn="l" defTabSz="7523399" rtl="0" eaLnBrk="1" fontAlgn="base" hangingPunct="1">
        <a:spcBef>
          <a:spcPct val="20000"/>
        </a:spcBef>
        <a:spcAft>
          <a:spcPct val="0"/>
        </a:spcAft>
        <a:buChar char="–"/>
        <a:defRPr sz="16368">
          <a:solidFill>
            <a:schemeClr val="tx1"/>
          </a:solidFill>
          <a:latin typeface="+mn-lt"/>
        </a:defRPr>
      </a:lvl4pPr>
      <a:lvl5pPr marL="16931107" indent="-1880847" algn="l" defTabSz="7523399" rtl="0" eaLnBrk="1" fontAlgn="base" hangingPunct="1">
        <a:spcBef>
          <a:spcPct val="20000"/>
        </a:spcBef>
        <a:spcAft>
          <a:spcPct val="0"/>
        </a:spcAft>
        <a:buChar char="»"/>
        <a:defRPr sz="16368">
          <a:solidFill>
            <a:schemeClr val="tx1"/>
          </a:solidFill>
          <a:latin typeface="+mn-lt"/>
        </a:defRPr>
      </a:lvl5pPr>
      <a:lvl6pPr marL="17928687" indent="-1880847" algn="l" defTabSz="7523399" rtl="0" eaLnBrk="1" fontAlgn="base" hangingPunct="1">
        <a:spcBef>
          <a:spcPct val="20000"/>
        </a:spcBef>
        <a:spcAft>
          <a:spcPct val="0"/>
        </a:spcAft>
        <a:buChar char="»"/>
        <a:defRPr sz="16368">
          <a:solidFill>
            <a:schemeClr val="tx1"/>
          </a:solidFill>
          <a:latin typeface="+mn-lt"/>
        </a:defRPr>
      </a:lvl6pPr>
      <a:lvl7pPr marL="18926267" indent="-1880847" algn="l" defTabSz="7523399" rtl="0" eaLnBrk="1" fontAlgn="base" hangingPunct="1">
        <a:spcBef>
          <a:spcPct val="20000"/>
        </a:spcBef>
        <a:spcAft>
          <a:spcPct val="0"/>
        </a:spcAft>
        <a:buChar char="»"/>
        <a:defRPr sz="16368">
          <a:solidFill>
            <a:schemeClr val="tx1"/>
          </a:solidFill>
          <a:latin typeface="+mn-lt"/>
        </a:defRPr>
      </a:lvl7pPr>
      <a:lvl8pPr marL="19923841" indent="-1880847" algn="l" defTabSz="7523399" rtl="0" eaLnBrk="1" fontAlgn="base" hangingPunct="1">
        <a:spcBef>
          <a:spcPct val="20000"/>
        </a:spcBef>
        <a:spcAft>
          <a:spcPct val="0"/>
        </a:spcAft>
        <a:buChar char="»"/>
        <a:defRPr sz="16368">
          <a:solidFill>
            <a:schemeClr val="tx1"/>
          </a:solidFill>
          <a:latin typeface="+mn-lt"/>
        </a:defRPr>
      </a:lvl8pPr>
      <a:lvl9pPr marL="20921422" indent="-1880847" algn="l" defTabSz="7523399" rtl="0" eaLnBrk="1" fontAlgn="base" hangingPunct="1">
        <a:spcBef>
          <a:spcPct val="20000"/>
        </a:spcBef>
        <a:spcAft>
          <a:spcPct val="0"/>
        </a:spcAft>
        <a:buChar char="»"/>
        <a:defRPr sz="16368">
          <a:solidFill>
            <a:schemeClr val="tx1"/>
          </a:solidFill>
          <a:latin typeface="+mn-lt"/>
        </a:defRPr>
      </a:lvl9pPr>
    </p:bodyStyle>
    <p:otherStyle>
      <a:defPPr>
        <a:defRPr lang="en-US"/>
      </a:defPPr>
      <a:lvl1pPr marL="0" algn="l" defTabSz="1995154" rtl="0" eaLnBrk="1" latinLnBrk="0" hangingPunct="1">
        <a:defRPr sz="3929" kern="1200">
          <a:solidFill>
            <a:schemeClr val="tx1"/>
          </a:solidFill>
          <a:latin typeface="+mn-lt"/>
          <a:ea typeface="+mn-ea"/>
          <a:cs typeface="+mn-cs"/>
        </a:defRPr>
      </a:lvl1pPr>
      <a:lvl2pPr marL="997580" algn="l" defTabSz="1995154" rtl="0" eaLnBrk="1" latinLnBrk="0" hangingPunct="1">
        <a:defRPr sz="3929" kern="1200">
          <a:solidFill>
            <a:schemeClr val="tx1"/>
          </a:solidFill>
          <a:latin typeface="+mn-lt"/>
          <a:ea typeface="+mn-ea"/>
          <a:cs typeface="+mn-cs"/>
        </a:defRPr>
      </a:lvl2pPr>
      <a:lvl3pPr marL="1995154" algn="l" defTabSz="1995154" rtl="0" eaLnBrk="1" latinLnBrk="0" hangingPunct="1">
        <a:defRPr sz="3929" kern="1200">
          <a:solidFill>
            <a:schemeClr val="tx1"/>
          </a:solidFill>
          <a:latin typeface="+mn-lt"/>
          <a:ea typeface="+mn-ea"/>
          <a:cs typeface="+mn-cs"/>
        </a:defRPr>
      </a:lvl3pPr>
      <a:lvl4pPr marL="2992734" algn="l" defTabSz="1995154" rtl="0" eaLnBrk="1" latinLnBrk="0" hangingPunct="1">
        <a:defRPr sz="3929" kern="1200">
          <a:solidFill>
            <a:schemeClr val="tx1"/>
          </a:solidFill>
          <a:latin typeface="+mn-lt"/>
          <a:ea typeface="+mn-ea"/>
          <a:cs typeface="+mn-cs"/>
        </a:defRPr>
      </a:lvl4pPr>
      <a:lvl5pPr marL="3990307" algn="l" defTabSz="1995154" rtl="0" eaLnBrk="1" latinLnBrk="0" hangingPunct="1">
        <a:defRPr sz="3929" kern="1200">
          <a:solidFill>
            <a:schemeClr val="tx1"/>
          </a:solidFill>
          <a:latin typeface="+mn-lt"/>
          <a:ea typeface="+mn-ea"/>
          <a:cs typeface="+mn-cs"/>
        </a:defRPr>
      </a:lvl5pPr>
      <a:lvl6pPr marL="4987887" algn="l" defTabSz="1995154" rtl="0" eaLnBrk="1" latinLnBrk="0" hangingPunct="1">
        <a:defRPr sz="3929" kern="1200">
          <a:solidFill>
            <a:schemeClr val="tx1"/>
          </a:solidFill>
          <a:latin typeface="+mn-lt"/>
          <a:ea typeface="+mn-ea"/>
          <a:cs typeface="+mn-cs"/>
        </a:defRPr>
      </a:lvl6pPr>
      <a:lvl7pPr marL="5985468" algn="l" defTabSz="1995154" rtl="0" eaLnBrk="1" latinLnBrk="0" hangingPunct="1">
        <a:defRPr sz="3929" kern="1200">
          <a:solidFill>
            <a:schemeClr val="tx1"/>
          </a:solidFill>
          <a:latin typeface="+mn-lt"/>
          <a:ea typeface="+mn-ea"/>
          <a:cs typeface="+mn-cs"/>
        </a:defRPr>
      </a:lvl7pPr>
      <a:lvl8pPr marL="6983042" algn="l" defTabSz="1995154" rtl="0" eaLnBrk="1" latinLnBrk="0" hangingPunct="1">
        <a:defRPr sz="3929" kern="1200">
          <a:solidFill>
            <a:schemeClr val="tx1"/>
          </a:solidFill>
          <a:latin typeface="+mn-lt"/>
          <a:ea typeface="+mn-ea"/>
          <a:cs typeface="+mn-cs"/>
        </a:defRPr>
      </a:lvl8pPr>
      <a:lvl9pPr marL="7980622" algn="l" defTabSz="1995154" rtl="0" eaLnBrk="1" latinLnBrk="0" hangingPunct="1">
        <a:defRPr sz="39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usepa/surge_morpho" TargetMode="External"/><Relationship Id="rId7"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hyperlink" Target="https://agu.confex.com/agu/agu24/meetingapp.cgi/Paper/170189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descr="Chart, scatter chart&#10;&#10;Description automatically generated">
            <a:extLst>
              <a:ext uri="{FF2B5EF4-FFF2-40B4-BE49-F238E27FC236}">
                <a16:creationId xmlns:a16="http://schemas.microsoft.com/office/drawing/2014/main" id="{FE1F4617-EFDC-02D6-7E9A-2187D5A3CF0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4017" b="10896"/>
          <a:stretch/>
        </p:blipFill>
        <p:spPr>
          <a:xfrm>
            <a:off x="14714151" y="6248400"/>
            <a:ext cx="28567449" cy="16087806"/>
          </a:xfrm>
          <a:prstGeom prst="rect">
            <a:avLst/>
          </a:prstGeom>
        </p:spPr>
      </p:pic>
      <p:sp>
        <p:nvSpPr>
          <p:cNvPr id="9" name="Text Box 16"/>
          <p:cNvSpPr txBox="1">
            <a:spLocks noChangeArrowheads="1"/>
          </p:cNvSpPr>
          <p:nvPr/>
        </p:nvSpPr>
        <p:spPr bwMode="auto">
          <a:xfrm>
            <a:off x="21939302" y="4494862"/>
            <a:ext cx="21418498" cy="762938"/>
          </a:xfrm>
          <a:prstGeom prst="rect">
            <a:avLst/>
          </a:prstGeom>
          <a:noFill/>
          <a:ln w="9525">
            <a:noFill/>
            <a:miter lim="800000"/>
            <a:headEnd/>
            <a:tailEnd/>
          </a:ln>
          <a:effectLst/>
        </p:spPr>
        <p:txBody>
          <a:bodyPr wrap="square" lIns="156747" tIns="78377" rIns="156747" bIns="78377">
            <a:spAutoFit/>
          </a:bodyPr>
          <a:lstStyle/>
          <a:p>
            <a:pPr algn="r"/>
            <a:r>
              <a:rPr lang="en-US" sz="3929" dirty="0">
                <a:solidFill>
                  <a:schemeClr val="bg1">
                    <a:lumMod val="75000"/>
                  </a:schemeClr>
                </a:solidFill>
              </a:rPr>
              <a:t>Contact: Jeff Hollister </a:t>
            </a:r>
            <a:r>
              <a:rPr lang="en-US" sz="3929" b="1" dirty="0">
                <a:solidFill>
                  <a:schemeClr val="bg1">
                    <a:lumMod val="75000"/>
                  </a:schemeClr>
                </a:solidFill>
              </a:rPr>
              <a:t>l</a:t>
            </a:r>
            <a:r>
              <a:rPr lang="en-US" sz="3929" dirty="0">
                <a:solidFill>
                  <a:schemeClr val="bg1">
                    <a:lumMod val="75000"/>
                  </a:schemeClr>
                </a:solidFill>
              </a:rPr>
              <a:t>  </a:t>
            </a:r>
            <a:r>
              <a:rPr lang="en-US" sz="3929" u="sng" dirty="0">
                <a:solidFill>
                  <a:schemeClr val="bg1">
                    <a:lumMod val="75000"/>
                  </a:schemeClr>
                </a:solidFill>
              </a:rPr>
              <a:t>hollister.jeff@epa.gov</a:t>
            </a:r>
            <a:r>
              <a:rPr lang="en-US" sz="3929" dirty="0">
                <a:solidFill>
                  <a:schemeClr val="bg1">
                    <a:lumMod val="75000"/>
                  </a:schemeClr>
                </a:solidFill>
              </a:rPr>
              <a:t>  </a:t>
            </a:r>
            <a:r>
              <a:rPr lang="en-US" sz="3929" b="1" dirty="0">
                <a:solidFill>
                  <a:schemeClr val="bg1">
                    <a:lumMod val="75000"/>
                  </a:schemeClr>
                </a:solidFill>
              </a:rPr>
              <a:t>l</a:t>
            </a:r>
            <a:r>
              <a:rPr lang="en-US" sz="3929" dirty="0">
                <a:solidFill>
                  <a:schemeClr val="bg1">
                    <a:lumMod val="75000"/>
                  </a:schemeClr>
                </a:solidFill>
              </a:rPr>
              <a:t>  401-782-9655 </a:t>
            </a:r>
          </a:p>
        </p:txBody>
      </p:sp>
      <p:sp>
        <p:nvSpPr>
          <p:cNvPr id="10" name="Text Box 6"/>
          <p:cNvSpPr txBox="1">
            <a:spLocks noChangeArrowheads="1"/>
          </p:cNvSpPr>
          <p:nvPr/>
        </p:nvSpPr>
        <p:spPr bwMode="auto">
          <a:xfrm>
            <a:off x="4738263" y="7"/>
            <a:ext cx="34414690" cy="4461806"/>
          </a:xfrm>
          <a:prstGeom prst="rect">
            <a:avLst/>
          </a:prstGeom>
          <a:noFill/>
          <a:ln w="38100">
            <a:noFill/>
            <a:miter lim="800000"/>
            <a:headEnd/>
            <a:tailEnd/>
          </a:ln>
          <a:effectLst/>
        </p:spPr>
        <p:txBody>
          <a:bodyPr/>
          <a:lstStyle/>
          <a:p>
            <a:pPr algn="ctr"/>
            <a:r>
              <a:rPr lang="en-US" sz="8510" b="1" dirty="0">
                <a:solidFill>
                  <a:schemeClr val="bg1"/>
                </a:solidFill>
              </a:rPr>
              <a:t>Development of a reservoir morphology dataset to inform modeling greenhouse gas emissions from U.S. reservoirs.</a:t>
            </a:r>
          </a:p>
          <a:p>
            <a:pPr algn="ctr"/>
            <a:r>
              <a:rPr lang="en-US" sz="5239" dirty="0">
                <a:solidFill>
                  <a:schemeClr val="bg1"/>
                </a:solidFill>
              </a:rPr>
              <a:t>Jeffrey Hollister</a:t>
            </a:r>
            <a:r>
              <a:rPr lang="en-US" sz="5239" baseline="30000" dirty="0">
                <a:solidFill>
                  <a:schemeClr val="bg1"/>
                </a:solidFill>
              </a:rPr>
              <a:t>1</a:t>
            </a:r>
            <a:r>
              <a:rPr lang="en-US" sz="5239" dirty="0">
                <a:solidFill>
                  <a:schemeClr val="bg1"/>
                </a:solidFill>
              </a:rPr>
              <a:t>, Jake Beaulieu</a:t>
            </a:r>
            <a:r>
              <a:rPr lang="en-US" sz="5239" baseline="30000" dirty="0">
                <a:solidFill>
                  <a:schemeClr val="bg1"/>
                </a:solidFill>
              </a:rPr>
              <a:t>1</a:t>
            </a:r>
            <a:r>
              <a:rPr lang="en-US" sz="5239" dirty="0">
                <a:solidFill>
                  <a:schemeClr val="bg1"/>
                </a:solidFill>
              </a:rPr>
              <a:t>, Bridget Deemer</a:t>
            </a:r>
            <a:r>
              <a:rPr lang="en-US" sz="5239" baseline="30000" dirty="0">
                <a:solidFill>
                  <a:schemeClr val="bg1"/>
                </a:solidFill>
              </a:rPr>
              <a:t>2</a:t>
            </a:r>
            <a:r>
              <a:rPr lang="en-US" sz="5239" dirty="0">
                <a:solidFill>
                  <a:schemeClr val="bg1"/>
                </a:solidFill>
              </a:rPr>
              <a:t>, and Alex Hall</a:t>
            </a:r>
            <a:r>
              <a:rPr lang="en-US" sz="6981" baseline="30000" dirty="0">
                <a:solidFill>
                  <a:schemeClr val="bg1"/>
                </a:solidFill>
              </a:rPr>
              <a:t>1</a:t>
            </a:r>
          </a:p>
          <a:p>
            <a:pPr algn="ctr"/>
            <a:r>
              <a:rPr lang="en-US" sz="3490" baseline="30000" dirty="0">
                <a:solidFill>
                  <a:schemeClr val="bg1"/>
                </a:solidFill>
              </a:rPr>
              <a:t>1 </a:t>
            </a:r>
            <a:r>
              <a:rPr lang="en-US" sz="3490" dirty="0">
                <a:solidFill>
                  <a:schemeClr val="bg1"/>
                </a:solidFill>
              </a:rPr>
              <a:t>U.S. Environmental Protection Agency, Office of Research and Development, </a:t>
            </a:r>
            <a:r>
              <a:rPr lang="en-US" sz="3490" baseline="30000" dirty="0">
                <a:solidFill>
                  <a:schemeClr val="bg1"/>
                </a:solidFill>
              </a:rPr>
              <a:t>2 </a:t>
            </a:r>
            <a:r>
              <a:rPr lang="en-US" sz="3490" dirty="0">
                <a:solidFill>
                  <a:schemeClr val="bg1"/>
                </a:solidFill>
              </a:rPr>
              <a:t>U.S. Geological Survey, Southwest Biological Science Center</a:t>
            </a:r>
            <a:endParaRPr lang="en-US" sz="3929" dirty="0">
              <a:solidFill>
                <a:schemeClr val="bg1"/>
              </a:solidFill>
            </a:endParaRPr>
          </a:p>
        </p:txBody>
      </p:sp>
      <p:sp>
        <p:nvSpPr>
          <p:cNvPr id="16" name="Text Box 6"/>
          <p:cNvSpPr txBox="1">
            <a:spLocks noChangeArrowheads="1"/>
          </p:cNvSpPr>
          <p:nvPr/>
        </p:nvSpPr>
        <p:spPr bwMode="auto">
          <a:xfrm>
            <a:off x="997533" y="5715000"/>
            <a:ext cx="13618221" cy="1326244"/>
          </a:xfrm>
          <a:prstGeom prst="rect">
            <a:avLst/>
          </a:prstGeom>
          <a:solidFill>
            <a:srgbClr val="5D7EBC"/>
          </a:solidFill>
          <a:ln w="9525">
            <a:noFill/>
            <a:miter lim="800000"/>
            <a:headEnd/>
            <a:tailEnd/>
          </a:ln>
        </p:spPr>
        <p:txBody>
          <a:bodyPr wrap="square" lIns="498761" tIns="199509" rIns="498761" bIns="199509">
            <a:spAutoFit/>
          </a:bodyPr>
          <a:lstStyle/>
          <a:p>
            <a:pPr>
              <a:spcBef>
                <a:spcPct val="50000"/>
              </a:spcBef>
            </a:pPr>
            <a:r>
              <a:rPr lang="en-US" sz="6000" b="1" dirty="0">
                <a:solidFill>
                  <a:schemeClr val="bg1"/>
                </a:solidFill>
                <a:ea typeface="ＭＳ Ｐゴシック" pitchFamily="8" charset="-128"/>
              </a:rPr>
              <a:t>Introduction</a:t>
            </a:r>
            <a:endParaRPr lang="en-US" sz="7200" b="1" dirty="0">
              <a:ea typeface="ＭＳ Ｐゴシック" pitchFamily="8" charset="-128"/>
            </a:endParaRPr>
          </a:p>
        </p:txBody>
      </p:sp>
      <p:sp>
        <p:nvSpPr>
          <p:cNvPr id="18" name="Text Box 12"/>
          <p:cNvSpPr txBox="1">
            <a:spLocks noChangeArrowheads="1"/>
          </p:cNvSpPr>
          <p:nvPr/>
        </p:nvSpPr>
        <p:spPr bwMode="auto">
          <a:xfrm>
            <a:off x="997533" y="13656052"/>
            <a:ext cx="13618221" cy="1326244"/>
          </a:xfrm>
          <a:prstGeom prst="rect">
            <a:avLst/>
          </a:prstGeom>
          <a:solidFill>
            <a:srgbClr val="5D7EBC"/>
          </a:solidFill>
          <a:ln w="9525">
            <a:noFill/>
            <a:miter lim="800000"/>
            <a:headEnd/>
            <a:tailEnd/>
          </a:ln>
        </p:spPr>
        <p:txBody>
          <a:bodyPr wrap="square" lIns="498761" tIns="199509" rIns="498761" bIns="199509">
            <a:spAutoFit/>
          </a:bodyPr>
          <a:lstStyle>
            <a:defPPr>
              <a:defRPr lang="en-US"/>
            </a:defPPr>
            <a:lvl1pPr>
              <a:spcBef>
                <a:spcPct val="50000"/>
              </a:spcBef>
              <a:defRPr sz="3200" b="1">
                <a:solidFill>
                  <a:schemeClr val="bg1"/>
                </a:solidFill>
                <a:ea typeface="ＭＳ Ｐゴシック" pitchFamily="8" charset="-128"/>
              </a:defRPr>
            </a:lvl1pPr>
          </a:lstStyle>
          <a:p>
            <a:r>
              <a:rPr lang="en-US" sz="6000" dirty="0"/>
              <a:t>Database Development</a:t>
            </a:r>
          </a:p>
        </p:txBody>
      </p:sp>
      <p:sp>
        <p:nvSpPr>
          <p:cNvPr id="19" name="Text Box 13"/>
          <p:cNvSpPr txBox="1">
            <a:spLocks noChangeArrowheads="1"/>
          </p:cNvSpPr>
          <p:nvPr/>
        </p:nvSpPr>
        <p:spPr bwMode="auto">
          <a:xfrm>
            <a:off x="997529" y="34823400"/>
            <a:ext cx="13618225" cy="1326244"/>
          </a:xfrm>
          <a:prstGeom prst="rect">
            <a:avLst/>
          </a:prstGeom>
          <a:solidFill>
            <a:srgbClr val="5D7EBC"/>
          </a:solidFill>
          <a:ln w="9525">
            <a:noFill/>
            <a:miter lim="800000"/>
            <a:headEnd/>
            <a:tailEnd/>
          </a:ln>
        </p:spPr>
        <p:txBody>
          <a:bodyPr wrap="square" lIns="498761" tIns="199509" rIns="498761" bIns="199509">
            <a:spAutoFit/>
          </a:bodyPr>
          <a:lstStyle>
            <a:defPPr>
              <a:defRPr lang="en-US"/>
            </a:defPPr>
            <a:lvl1pPr>
              <a:spcBef>
                <a:spcPct val="50000"/>
              </a:spcBef>
              <a:defRPr sz="3200" b="1">
                <a:solidFill>
                  <a:schemeClr val="bg1"/>
                </a:solidFill>
                <a:ea typeface="ＭＳ Ｐゴシック" pitchFamily="8" charset="-128"/>
              </a:defRPr>
            </a:lvl1pPr>
          </a:lstStyle>
          <a:p>
            <a:r>
              <a:rPr lang="en-US" sz="6000" dirty="0"/>
              <a:t>Next Steps</a:t>
            </a:r>
          </a:p>
        </p:txBody>
      </p:sp>
      <p:sp>
        <p:nvSpPr>
          <p:cNvPr id="3" name="TextBox 2">
            <a:extLst>
              <a:ext uri="{FF2B5EF4-FFF2-40B4-BE49-F238E27FC236}">
                <a16:creationId xmlns:a16="http://schemas.microsoft.com/office/drawing/2014/main" id="{7EDF26AC-9E40-AC83-61DD-D34E77A06394}"/>
              </a:ext>
            </a:extLst>
          </p:cNvPr>
          <p:cNvSpPr txBox="1"/>
          <p:nvPr/>
        </p:nvSpPr>
        <p:spPr>
          <a:xfrm>
            <a:off x="997533" y="7239000"/>
            <a:ext cx="13618221" cy="6001643"/>
          </a:xfrm>
          <a:prstGeom prst="rect">
            <a:avLst/>
          </a:prstGeom>
          <a:noFill/>
        </p:spPr>
        <p:txBody>
          <a:bodyPr wrap="square">
            <a:spAutoFit/>
          </a:bodyPr>
          <a:lstStyle/>
          <a:p>
            <a:pPr defTabSz="748182" fontAlgn="auto">
              <a:spcBef>
                <a:spcPct val="20000"/>
              </a:spcBef>
              <a:spcAft>
                <a:spcPts val="0"/>
              </a:spcAft>
              <a:defRPr/>
            </a:pPr>
            <a:r>
              <a:rPr lang="en-US" sz="3200" dirty="0">
                <a:solidFill>
                  <a:prstClr val="black"/>
                </a:solidFill>
                <a:latin typeface="Calibri"/>
              </a:rPr>
              <a:t>The United States is party to both the 1992 UNFCCC and the 2015 Paris Agreement. These agreements require state signatories to create an inventory of anthropogenic sources of greenhouse gas emissions from “flooded lands” (i.e., reservoirs). The EPA prepares an annual report on these sources and sinks of greenhouse gases for the United Nations Framework Convention on Climate Change. Understanding GHG emissions from lentic systems, such as reservoirs, requires the quantification of waterbody shape and size (i.e., morphology). Understanding the relationship between lake morphology and GHG emissions can aid in providing better, more accurate estimates of GHG emissions from US flooded lands. This poster describes a database of lake morphology metrics for reservoir measurements from EPA’s Survey of Reservoir Greenhouse Gas Emissions (SuRGE).</a:t>
            </a:r>
            <a:endParaRPr lang="en-US" sz="4400" dirty="0">
              <a:solidFill>
                <a:prstClr val="black"/>
              </a:solidFill>
              <a:latin typeface="Calibri"/>
            </a:endParaRPr>
          </a:p>
        </p:txBody>
      </p:sp>
      <p:sp>
        <p:nvSpPr>
          <p:cNvPr id="5" name="TextBox 4">
            <a:extLst>
              <a:ext uri="{FF2B5EF4-FFF2-40B4-BE49-F238E27FC236}">
                <a16:creationId xmlns:a16="http://schemas.microsoft.com/office/drawing/2014/main" id="{177E0FE4-8E81-6BBB-4DB6-3E0A89B5AACD}"/>
              </a:ext>
            </a:extLst>
          </p:cNvPr>
          <p:cNvSpPr txBox="1"/>
          <p:nvPr/>
        </p:nvSpPr>
        <p:spPr>
          <a:xfrm>
            <a:off x="997533" y="15180052"/>
            <a:ext cx="13792818" cy="19297590"/>
          </a:xfrm>
          <a:prstGeom prst="rect">
            <a:avLst/>
          </a:prstGeom>
          <a:noFill/>
        </p:spPr>
        <p:txBody>
          <a:bodyPr wrap="square">
            <a:spAutoFit/>
          </a:bodyPr>
          <a:lstStyle/>
          <a:p>
            <a:pPr defTabSz="748182" fontAlgn="auto">
              <a:spcBef>
                <a:spcPct val="20000"/>
              </a:spcBef>
              <a:spcAft>
                <a:spcPts val="0"/>
              </a:spcAft>
              <a:defRPr/>
            </a:pPr>
            <a:r>
              <a:rPr lang="en-US" sz="3200" dirty="0">
                <a:solidFill>
                  <a:prstClr val="black"/>
                </a:solidFill>
                <a:latin typeface="Calibri"/>
              </a:rPr>
              <a:t>We use a combination of existing, publicly available datasets and data collected specifically as part of the SuRGE project.  The data are measures of whole lake morphology or point depths.  Details on each are as follows. </a:t>
            </a:r>
          </a:p>
          <a:p>
            <a:pPr defTabSz="748182" fontAlgn="auto">
              <a:spcBef>
                <a:spcPct val="20000"/>
              </a:spcBef>
              <a:spcAft>
                <a:spcPts val="0"/>
              </a:spcAft>
              <a:defRPr/>
            </a:pPr>
            <a:endParaRPr lang="en-US" sz="3200" dirty="0">
              <a:solidFill>
                <a:prstClr val="black"/>
              </a:solidFill>
              <a:latin typeface="Calibri"/>
            </a:endParaRPr>
          </a:p>
          <a:p>
            <a:pPr defTabSz="748182" fontAlgn="auto">
              <a:spcBef>
                <a:spcPct val="20000"/>
              </a:spcBef>
              <a:spcAft>
                <a:spcPts val="0"/>
              </a:spcAft>
              <a:defRPr/>
            </a:pPr>
            <a:r>
              <a:rPr lang="en-US" sz="3200" b="1" i="1" dirty="0">
                <a:solidFill>
                  <a:prstClr val="black"/>
                </a:solidFill>
                <a:latin typeface="Calibri"/>
              </a:rPr>
              <a:t>Existing Data Sources</a:t>
            </a:r>
          </a:p>
          <a:p>
            <a:pPr defTabSz="748182" fontAlgn="auto">
              <a:spcBef>
                <a:spcPct val="20000"/>
              </a:spcBef>
              <a:spcAft>
                <a:spcPts val="0"/>
              </a:spcAft>
              <a:defRPr/>
            </a:pPr>
            <a:r>
              <a:rPr lang="en-US" sz="3200" dirty="0">
                <a:solidFill>
                  <a:prstClr val="black"/>
                </a:solidFill>
                <a:latin typeface="Calibri"/>
              </a:rPr>
              <a:t>Several existing data sources were identified that contained key morphology metrics. The SuRGE morphology database includes estimates for 147 reservoirs measured as part of the Survey of Greenhouse Gas Emissions project led by the U.S. Environmental Protection Agency (Figure 1).  Spatial joins were used to link up the SuRGE reservoirs with these existing databases (Figure 2, Table 1).  </a:t>
            </a:r>
          </a:p>
          <a:p>
            <a:pPr defTabSz="748182" fontAlgn="auto">
              <a:spcBef>
                <a:spcPct val="20000"/>
              </a:spcBef>
              <a:spcAft>
                <a:spcPts val="0"/>
              </a:spcAft>
              <a:defRPr/>
            </a:pPr>
            <a:endParaRPr lang="en-US" sz="3200" dirty="0">
              <a:solidFill>
                <a:prstClr val="black"/>
              </a:solidFill>
              <a:latin typeface="Calibri"/>
            </a:endParaRPr>
          </a:p>
          <a:p>
            <a:pPr defTabSz="748182" fontAlgn="auto">
              <a:spcBef>
                <a:spcPct val="20000"/>
              </a:spcBef>
              <a:spcAft>
                <a:spcPts val="0"/>
              </a:spcAft>
              <a:defRPr/>
            </a:pPr>
            <a:r>
              <a:rPr lang="en-US" sz="3200" b="1" i="1" dirty="0">
                <a:solidFill>
                  <a:prstClr val="black"/>
                </a:solidFill>
                <a:latin typeface="Calibri"/>
              </a:rPr>
              <a:t>Calculated Metrics</a:t>
            </a:r>
          </a:p>
          <a:p>
            <a:pPr defTabSz="748182" fontAlgn="auto">
              <a:spcBef>
                <a:spcPct val="20000"/>
              </a:spcBef>
              <a:spcAft>
                <a:spcPts val="0"/>
              </a:spcAft>
              <a:defRPr/>
            </a:pPr>
            <a:r>
              <a:rPr lang="en-US" sz="3200" dirty="0">
                <a:solidFill>
                  <a:prstClr val="black"/>
                </a:solidFill>
                <a:latin typeface="Calibri"/>
              </a:rPr>
              <a:t>Many metrics may be calculated from the polygon representing the reservoir shoreline and surrounding topography. We used two R packages, </a:t>
            </a:r>
            <a:r>
              <a:rPr lang="en-US" sz="3200" dirty="0" err="1">
                <a:solidFill>
                  <a:prstClr val="black"/>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elevatr</a:t>
            </a:r>
            <a:r>
              <a:rPr lang="en-US" sz="3200" dirty="0">
                <a:solidFill>
                  <a:prstClr val="black"/>
                </a:solidFill>
                <a:latin typeface="Calibri"/>
              </a:rPr>
              <a:t> and</a:t>
            </a:r>
            <a:r>
              <a:rPr lang="en-US" sz="3200" dirty="0">
                <a:solidFill>
                  <a:prstClr val="black"/>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US" sz="3200" dirty="0" err="1">
                <a:solidFill>
                  <a:prstClr val="black"/>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lakemorpho</a:t>
            </a:r>
            <a:r>
              <a:rPr lang="en-US" sz="3200" dirty="0">
                <a:solidFill>
                  <a:prstClr val="black"/>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US" sz="3200" dirty="0">
                <a:solidFill>
                  <a:prstClr val="black"/>
                </a:solidFill>
                <a:latin typeface="Calibri"/>
                <a:ea typeface="Cascadia Code ExtraLight" panose="020B0609020000020004" pitchFamily="49" charset="0"/>
                <a:cs typeface="Cascadia Code ExtraLight" panose="020B0609020000020004" pitchFamily="49" charset="0"/>
              </a:rPr>
              <a:t>that facilitate these calculations.  We calculated the following: surface area, shoreline length, shoreline development, maximum depth, volume, mean depth, maximum width, mean width, maximum length (Figure 2, Table 1). </a:t>
            </a:r>
          </a:p>
          <a:p>
            <a:pPr defTabSz="748182" fontAlgn="auto">
              <a:spcBef>
                <a:spcPct val="20000"/>
              </a:spcBef>
              <a:spcAft>
                <a:spcPts val="0"/>
              </a:spcAft>
              <a:defRPr/>
            </a:pPr>
            <a:endParaRPr lang="en-US" sz="3200" dirty="0">
              <a:solidFill>
                <a:prstClr val="black"/>
              </a:solidFill>
              <a:latin typeface="Calibri"/>
            </a:endParaRPr>
          </a:p>
          <a:p>
            <a:pPr defTabSz="748182" fontAlgn="auto">
              <a:spcBef>
                <a:spcPct val="20000"/>
              </a:spcBef>
              <a:spcAft>
                <a:spcPts val="0"/>
              </a:spcAft>
              <a:defRPr/>
            </a:pPr>
            <a:r>
              <a:rPr lang="en-US" sz="3200" b="1" i="1" dirty="0">
                <a:solidFill>
                  <a:prstClr val="black"/>
                </a:solidFill>
                <a:latin typeface="Calibri"/>
              </a:rPr>
              <a:t>Measured Metrics</a:t>
            </a:r>
          </a:p>
          <a:p>
            <a:pPr defTabSz="748182" fontAlgn="auto">
              <a:spcBef>
                <a:spcPct val="20000"/>
              </a:spcBef>
              <a:spcAft>
                <a:spcPts val="0"/>
              </a:spcAft>
              <a:defRPr/>
            </a:pPr>
            <a:r>
              <a:rPr lang="en-US" sz="3200" dirty="0">
                <a:solidFill>
                  <a:prstClr val="black"/>
                </a:solidFill>
                <a:latin typeface="Calibri"/>
              </a:rPr>
              <a:t>Field measured depths are available from several sources.  The point locations and measured depths were obtained from the SuRGE sampling, National Lakes Assessment index sites, National Lakes Assessment physical habitat survey sites, and existing bathymetry survey for a small proportion of reservoirs (Figure 2).</a:t>
            </a:r>
          </a:p>
          <a:p>
            <a:pPr defTabSz="748182" fontAlgn="auto">
              <a:spcBef>
                <a:spcPct val="20000"/>
              </a:spcBef>
              <a:spcAft>
                <a:spcPts val="0"/>
              </a:spcAft>
              <a:defRPr/>
            </a:pPr>
            <a:endParaRPr lang="en-US" sz="3200" b="1" i="1" dirty="0">
              <a:solidFill>
                <a:prstClr val="black"/>
              </a:solidFill>
              <a:latin typeface="Calibri"/>
            </a:endParaRPr>
          </a:p>
          <a:p>
            <a:pPr defTabSz="748182" fontAlgn="auto">
              <a:spcBef>
                <a:spcPct val="20000"/>
              </a:spcBef>
              <a:spcAft>
                <a:spcPts val="0"/>
              </a:spcAft>
              <a:defRPr/>
            </a:pPr>
            <a:r>
              <a:rPr lang="en-US" sz="3200" b="1" i="1" dirty="0">
                <a:solidFill>
                  <a:prstClr val="black"/>
                </a:solidFill>
                <a:latin typeface="Calibri"/>
              </a:rPr>
              <a:t>R Code and Data</a:t>
            </a:r>
            <a:endParaRPr lang="en-US" sz="3200" dirty="0">
              <a:solidFill>
                <a:prstClr val="black"/>
              </a:solidFill>
              <a:latin typeface="Calibri"/>
            </a:endParaRPr>
          </a:p>
          <a:p>
            <a:pPr defTabSz="748182" fontAlgn="auto">
              <a:spcBef>
                <a:spcPct val="20000"/>
              </a:spcBef>
              <a:spcAft>
                <a:spcPts val="0"/>
              </a:spcAft>
              <a:defRPr/>
            </a:pPr>
            <a:r>
              <a:rPr lang="en-US" sz="3200" dirty="0">
                <a:solidFill>
                  <a:prstClr val="black"/>
                </a:solidFill>
                <a:latin typeface="Calibri"/>
              </a:rPr>
              <a:t>Assembly of the dataset, creation of a crosswalk table, and calculation of the metrics were all accomplished with R v 4.4.1 and the code is available at </a:t>
            </a:r>
            <a:r>
              <a:rPr lang="en-US" sz="3200" dirty="0">
                <a:solidFill>
                  <a:prstClr val="black"/>
                </a:solidFill>
                <a:latin typeface="Calibri"/>
                <a:hlinkClick r:id="rId3"/>
              </a:rPr>
              <a:t>https://github.com/usepa/surge_morpho</a:t>
            </a:r>
            <a:r>
              <a:rPr lang="en-US" sz="3200" dirty="0">
                <a:solidFill>
                  <a:prstClr val="black"/>
                </a:solidFill>
                <a:latin typeface="Calibri"/>
              </a:rPr>
              <a:t>.  When released, the data will be available in several formats:</a:t>
            </a:r>
          </a:p>
          <a:p>
            <a:pPr marL="571500" indent="-571500" defTabSz="748182" fontAlgn="auto">
              <a:spcBef>
                <a:spcPct val="20000"/>
              </a:spcBef>
              <a:spcAft>
                <a:spcPts val="0"/>
              </a:spcAft>
              <a:buFont typeface="Calibri" panose="020F0502020204030204" pitchFamily="34" charset="0"/>
              <a:buChar char="‐"/>
              <a:defRPr/>
            </a:pPr>
            <a:r>
              <a:rPr lang="en-US" sz="3200" dirty="0">
                <a:solidFill>
                  <a:prstClr val="black"/>
                </a:solidFill>
                <a:latin typeface="Calibri"/>
              </a:rPr>
              <a:t>Crosswalk between datasets: A .csv file containing SuRGE IDs and IDs from several other datasets.</a:t>
            </a:r>
          </a:p>
          <a:p>
            <a:pPr marL="571500" indent="-571500" defTabSz="748182" fontAlgn="auto">
              <a:spcBef>
                <a:spcPct val="20000"/>
              </a:spcBef>
              <a:spcAft>
                <a:spcPts val="0"/>
              </a:spcAft>
              <a:buFont typeface="Calibri" panose="020F0502020204030204" pitchFamily="34" charset="0"/>
              <a:buChar char="‐"/>
              <a:defRPr/>
            </a:pPr>
            <a:r>
              <a:rPr lang="en-US" sz="3200" dirty="0">
                <a:solidFill>
                  <a:prstClr val="black"/>
                </a:solidFill>
                <a:latin typeface="Calibri"/>
              </a:rPr>
              <a:t>Reservoir morphology: Either a .csv file of the metrics linked via the SURGE ID or as a polygon layer in a </a:t>
            </a:r>
            <a:r>
              <a:rPr lang="en-US" sz="3200" dirty="0" err="1">
                <a:solidFill>
                  <a:prstClr val="black"/>
                </a:solidFill>
                <a:latin typeface="Calibri"/>
              </a:rPr>
              <a:t>geopackage</a:t>
            </a:r>
            <a:r>
              <a:rPr lang="en-US" sz="3200" dirty="0">
                <a:solidFill>
                  <a:prstClr val="black"/>
                </a:solidFill>
                <a:latin typeface="Calibri"/>
              </a:rPr>
              <a:t>.</a:t>
            </a:r>
          </a:p>
          <a:p>
            <a:pPr marL="571500" indent="-571500" defTabSz="748182" fontAlgn="auto">
              <a:spcBef>
                <a:spcPct val="20000"/>
              </a:spcBef>
              <a:spcAft>
                <a:spcPts val="0"/>
              </a:spcAft>
              <a:buFont typeface="Calibri" panose="020F0502020204030204" pitchFamily="34" charset="0"/>
              <a:buChar char="‐"/>
              <a:defRPr/>
            </a:pPr>
            <a:r>
              <a:rPr lang="en-US" sz="3200" dirty="0">
                <a:solidFill>
                  <a:prstClr val="black"/>
                </a:solidFill>
                <a:latin typeface="Calibri"/>
              </a:rPr>
              <a:t>Point depths: A point layer in a </a:t>
            </a:r>
            <a:r>
              <a:rPr lang="en-US" sz="3200" dirty="0" err="1">
                <a:solidFill>
                  <a:prstClr val="black"/>
                </a:solidFill>
                <a:latin typeface="Calibri"/>
              </a:rPr>
              <a:t>geopackage</a:t>
            </a:r>
            <a:r>
              <a:rPr lang="en-US" sz="3200" dirty="0">
                <a:solidFill>
                  <a:prstClr val="black"/>
                </a:solidFill>
                <a:latin typeface="Calibri"/>
              </a:rPr>
              <a:t>.  Each point includes the measure depth and the source of that depth. </a:t>
            </a:r>
          </a:p>
        </p:txBody>
      </p:sp>
      <p:sp>
        <p:nvSpPr>
          <p:cNvPr id="24" name="TextBox 23">
            <a:extLst>
              <a:ext uri="{FF2B5EF4-FFF2-40B4-BE49-F238E27FC236}">
                <a16:creationId xmlns:a16="http://schemas.microsoft.com/office/drawing/2014/main" id="{7D672BFD-1B38-D219-A882-CBF7F234744E}"/>
              </a:ext>
            </a:extLst>
          </p:cNvPr>
          <p:cNvSpPr txBox="1"/>
          <p:nvPr/>
        </p:nvSpPr>
        <p:spPr>
          <a:xfrm>
            <a:off x="997529" y="36400800"/>
            <a:ext cx="13618225" cy="5509200"/>
          </a:xfrm>
          <a:prstGeom prst="rect">
            <a:avLst/>
          </a:prstGeom>
          <a:noFill/>
        </p:spPr>
        <p:txBody>
          <a:bodyPr wrap="square">
            <a:spAutoFit/>
          </a:bodyPr>
          <a:lstStyle/>
          <a:p>
            <a:pPr defTabSz="748182" fontAlgn="auto">
              <a:spcBef>
                <a:spcPct val="20000"/>
              </a:spcBef>
              <a:spcAft>
                <a:spcPts val="0"/>
              </a:spcAft>
              <a:defRPr/>
            </a:pPr>
            <a:r>
              <a:rPr lang="en-US" sz="3200" dirty="0">
                <a:solidFill>
                  <a:prstClr val="black"/>
                </a:solidFill>
                <a:latin typeface="Calibri"/>
              </a:rPr>
              <a:t>We continue to develop this database and in addition to using it to support modelling of greenhouse gas emissions from reservoirs (see poster </a:t>
            </a:r>
            <a:r>
              <a:rPr lang="en-US" sz="3200" dirty="0">
                <a:solidFill>
                  <a:prstClr val="black"/>
                </a:solidFill>
                <a:latin typeface="Calibri"/>
                <a:hlinkClick r:id="rId4"/>
              </a:rPr>
              <a:t>B23A-1546</a:t>
            </a:r>
            <a:r>
              <a:rPr lang="en-US" sz="3200" dirty="0">
                <a:solidFill>
                  <a:prstClr val="black"/>
                </a:solidFill>
                <a:latin typeface="Calibri"/>
              </a:rPr>
              <a:t>), we plan to publish the data set for others to use.</a:t>
            </a:r>
          </a:p>
          <a:p>
            <a:pPr defTabSz="748182" fontAlgn="auto">
              <a:spcBef>
                <a:spcPct val="20000"/>
              </a:spcBef>
              <a:spcAft>
                <a:spcPts val="0"/>
              </a:spcAft>
              <a:defRPr/>
            </a:pPr>
            <a:endParaRPr lang="en-US" sz="3200" dirty="0">
              <a:solidFill>
                <a:prstClr val="black"/>
              </a:solidFill>
              <a:latin typeface="Calibri"/>
            </a:endParaRPr>
          </a:p>
          <a:p>
            <a:pPr defTabSz="748182" fontAlgn="auto">
              <a:spcBef>
                <a:spcPct val="20000"/>
              </a:spcBef>
              <a:spcAft>
                <a:spcPts val="0"/>
              </a:spcAft>
              <a:defRPr/>
            </a:pPr>
            <a:r>
              <a:rPr lang="en-US" sz="3200" dirty="0">
                <a:solidFill>
                  <a:prstClr val="black"/>
                </a:solidFill>
                <a:latin typeface="Calibri"/>
              </a:rPr>
              <a:t>Our specific next steps will be to:</a:t>
            </a:r>
          </a:p>
          <a:p>
            <a:pPr marL="457200" indent="-457200" defTabSz="748182" fontAlgn="auto">
              <a:spcBef>
                <a:spcPct val="20000"/>
              </a:spcBef>
              <a:spcAft>
                <a:spcPts val="0"/>
              </a:spcAft>
              <a:buFont typeface="Calibri" panose="020F0502020204030204" pitchFamily="34" charset="0"/>
              <a:buChar char="‐"/>
              <a:defRPr/>
            </a:pPr>
            <a:r>
              <a:rPr lang="en-US" sz="3200" dirty="0">
                <a:solidFill>
                  <a:prstClr val="black"/>
                </a:solidFill>
                <a:latin typeface="Calibri"/>
              </a:rPr>
              <a:t>Determine a rubric for deciding “best available depth” data.  Several sources provide estimates of depth.  Measured are better that modeled, but maximum depth is not always measured</a:t>
            </a:r>
          </a:p>
          <a:p>
            <a:pPr marL="457200" indent="-457200" defTabSz="748182" fontAlgn="auto">
              <a:spcBef>
                <a:spcPct val="20000"/>
              </a:spcBef>
              <a:spcAft>
                <a:spcPts val="0"/>
              </a:spcAft>
              <a:buFont typeface="Calibri" panose="020F0502020204030204" pitchFamily="34" charset="0"/>
              <a:buChar char="‐"/>
              <a:defRPr/>
            </a:pPr>
            <a:r>
              <a:rPr lang="en-US" sz="3200" dirty="0">
                <a:solidFill>
                  <a:prstClr val="black"/>
                </a:solidFill>
                <a:latin typeface="Calibri"/>
              </a:rPr>
              <a:t>Use the point dataset to calculate volume for each reservoir</a:t>
            </a:r>
          </a:p>
          <a:p>
            <a:pPr marL="457200" indent="-457200" defTabSz="748182" fontAlgn="auto">
              <a:spcBef>
                <a:spcPct val="20000"/>
              </a:spcBef>
              <a:spcAft>
                <a:spcPts val="0"/>
              </a:spcAft>
              <a:buFont typeface="Calibri" panose="020F0502020204030204" pitchFamily="34" charset="0"/>
              <a:buChar char="‐"/>
              <a:defRPr/>
            </a:pPr>
            <a:r>
              <a:rPr lang="en-US" sz="3200" dirty="0">
                <a:solidFill>
                  <a:prstClr val="black"/>
                </a:solidFill>
                <a:latin typeface="Calibri"/>
              </a:rPr>
              <a:t>Continue to explore additional sources of morphology data.</a:t>
            </a:r>
          </a:p>
        </p:txBody>
      </p:sp>
      <p:sp>
        <p:nvSpPr>
          <p:cNvPr id="27" name="TextBox 26">
            <a:extLst>
              <a:ext uri="{FF2B5EF4-FFF2-40B4-BE49-F238E27FC236}">
                <a16:creationId xmlns:a16="http://schemas.microsoft.com/office/drawing/2014/main" id="{ADEBF01C-CEA8-B71B-81BB-66727B292188}"/>
              </a:ext>
            </a:extLst>
          </p:cNvPr>
          <p:cNvSpPr txBox="1"/>
          <p:nvPr/>
        </p:nvSpPr>
        <p:spPr>
          <a:xfrm>
            <a:off x="14997549" y="21926204"/>
            <a:ext cx="14720451" cy="1200329"/>
          </a:xfrm>
          <a:prstGeom prst="rect">
            <a:avLst/>
          </a:prstGeom>
          <a:noFill/>
        </p:spPr>
        <p:txBody>
          <a:bodyPr wrap="square" rtlCol="0">
            <a:spAutoFit/>
          </a:bodyPr>
          <a:lstStyle/>
          <a:p>
            <a:r>
              <a:rPr lang="en-US" sz="3600" dirty="0">
                <a:latin typeface="Calibri" panose="020F0502020204030204" pitchFamily="34" charset="0"/>
                <a:ea typeface="Calibri" panose="020F0502020204030204" pitchFamily="34" charset="0"/>
                <a:cs typeface="Calibri" panose="020F0502020204030204" pitchFamily="34" charset="0"/>
              </a:rPr>
              <a:t>Figure 2. Example reservoir (</a:t>
            </a:r>
            <a:r>
              <a:rPr lang="en-US" sz="3600" dirty="0">
                <a:solidFill>
                  <a:prstClr val="black"/>
                </a:solidFill>
                <a:latin typeface="Calibri"/>
              </a:rPr>
              <a:t>Delaware Reservoir near Columbus, Ohio)</a:t>
            </a:r>
            <a:r>
              <a:rPr lang="en-US" sz="3600" dirty="0">
                <a:latin typeface="Calibri" panose="020F0502020204030204" pitchFamily="34" charset="0"/>
                <a:ea typeface="Calibri" panose="020F0502020204030204" pitchFamily="34" charset="0"/>
                <a:cs typeface="Calibri" panose="020F0502020204030204" pitchFamily="34" charset="0"/>
              </a:rPr>
              <a:t> showing sampling location with example depths from different sources. </a:t>
            </a:r>
          </a:p>
        </p:txBody>
      </p:sp>
      <p:grpSp>
        <p:nvGrpSpPr>
          <p:cNvPr id="6" name="Group 5">
            <a:extLst>
              <a:ext uri="{FF2B5EF4-FFF2-40B4-BE49-F238E27FC236}">
                <a16:creationId xmlns:a16="http://schemas.microsoft.com/office/drawing/2014/main" id="{163D1801-9854-A550-FD38-A83F1CA31993}"/>
              </a:ext>
            </a:extLst>
          </p:cNvPr>
          <p:cNvGrpSpPr/>
          <p:nvPr/>
        </p:nvGrpSpPr>
        <p:grpSpPr>
          <a:xfrm>
            <a:off x="14997549" y="23835035"/>
            <a:ext cx="10383045" cy="18303565"/>
            <a:chOff x="17409167" y="21853835"/>
            <a:chExt cx="10383045" cy="18303565"/>
          </a:xfrm>
        </p:grpSpPr>
        <p:pic>
          <p:nvPicPr>
            <p:cNvPr id="12" name="Picture 11" descr="Map&#10;&#10;Description automatically generated with medium confidence">
              <a:extLst>
                <a:ext uri="{FF2B5EF4-FFF2-40B4-BE49-F238E27FC236}">
                  <a16:creationId xmlns:a16="http://schemas.microsoft.com/office/drawing/2014/main" id="{88537A29-EB5F-0C1D-21F4-47CD68F3073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4132" t="4229" r="46274" b="4229"/>
            <a:stretch/>
          </p:blipFill>
          <p:spPr>
            <a:xfrm>
              <a:off x="17409167" y="21853835"/>
              <a:ext cx="5917365" cy="18303565"/>
            </a:xfrm>
            <a:prstGeom prst="rect">
              <a:avLst/>
            </a:prstGeom>
          </p:spPr>
        </p:pic>
        <p:pic>
          <p:nvPicPr>
            <p:cNvPr id="44" name="Picture 43" descr="Map&#10;&#10;Description automatically generated">
              <a:extLst>
                <a:ext uri="{FF2B5EF4-FFF2-40B4-BE49-F238E27FC236}">
                  <a16:creationId xmlns:a16="http://schemas.microsoft.com/office/drawing/2014/main" id="{B074F6B5-E421-8BB0-96EF-C21F6C9C560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53132" t="43577" r="23264" b="41840"/>
            <a:stretch/>
          </p:blipFill>
          <p:spPr>
            <a:xfrm>
              <a:off x="22892976" y="22202526"/>
              <a:ext cx="4686670" cy="2895598"/>
            </a:xfrm>
            <a:prstGeom prst="rect">
              <a:avLst/>
            </a:prstGeom>
          </p:spPr>
        </p:pic>
        <p:cxnSp>
          <p:nvCxnSpPr>
            <p:cNvPr id="46" name="Straight Connector 45">
              <a:extLst>
                <a:ext uri="{FF2B5EF4-FFF2-40B4-BE49-F238E27FC236}">
                  <a16:creationId xmlns:a16="http://schemas.microsoft.com/office/drawing/2014/main" id="{50010B3E-EDB6-BE8A-14A5-AB23C4FE2F81}"/>
                </a:ext>
              </a:extLst>
            </p:cNvPr>
            <p:cNvCxnSpPr>
              <a:cxnSpLocks/>
            </p:cNvCxnSpPr>
            <p:nvPr/>
          </p:nvCxnSpPr>
          <p:spPr bwMode="auto">
            <a:xfrm>
              <a:off x="21391668" y="26393525"/>
              <a:ext cx="3096501" cy="381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a:extLst>
                <a:ext uri="{FF2B5EF4-FFF2-40B4-BE49-F238E27FC236}">
                  <a16:creationId xmlns:a16="http://schemas.microsoft.com/office/drawing/2014/main" id="{FF31917E-7ED1-F41C-8217-BE512E16782B}"/>
                </a:ext>
              </a:extLst>
            </p:cNvPr>
            <p:cNvCxnSpPr>
              <a:cxnSpLocks/>
            </p:cNvCxnSpPr>
            <p:nvPr/>
          </p:nvCxnSpPr>
          <p:spPr bwMode="auto">
            <a:xfrm flipV="1">
              <a:off x="21696468" y="30508325"/>
              <a:ext cx="2895600" cy="12407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Connector 50">
              <a:extLst>
                <a:ext uri="{FF2B5EF4-FFF2-40B4-BE49-F238E27FC236}">
                  <a16:creationId xmlns:a16="http://schemas.microsoft.com/office/drawing/2014/main" id="{671DE89B-A10C-C573-0C16-24D880200FB0}"/>
                </a:ext>
              </a:extLst>
            </p:cNvPr>
            <p:cNvCxnSpPr>
              <a:cxnSpLocks/>
            </p:cNvCxnSpPr>
            <p:nvPr/>
          </p:nvCxnSpPr>
          <p:spPr bwMode="auto">
            <a:xfrm flipV="1">
              <a:off x="21564600" y="35537525"/>
              <a:ext cx="3103668" cy="143939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2" name="TextBox 51">
              <a:extLst>
                <a:ext uri="{FF2B5EF4-FFF2-40B4-BE49-F238E27FC236}">
                  <a16:creationId xmlns:a16="http://schemas.microsoft.com/office/drawing/2014/main" id="{E4F91153-9F10-07C9-53EE-21AFB4FBB562}"/>
                </a:ext>
              </a:extLst>
            </p:cNvPr>
            <p:cNvSpPr txBox="1"/>
            <p:nvPr/>
          </p:nvSpPr>
          <p:spPr>
            <a:xfrm>
              <a:off x="24896868" y="26393525"/>
              <a:ext cx="2895344" cy="707886"/>
            </a:xfrm>
            <a:prstGeom prst="rect">
              <a:avLst/>
            </a:prstGeom>
            <a:noFill/>
          </p:spPr>
          <p:txBody>
            <a:bodyPr wrap="none" rtlCol="0">
              <a:spAutoFit/>
            </a:bodyPr>
            <a:lstStyle/>
            <a:p>
              <a:r>
                <a:rPr lang="en-US" sz="4000" dirty="0"/>
                <a:t>0.91 meters</a:t>
              </a:r>
            </a:p>
          </p:txBody>
        </p:sp>
        <p:sp>
          <p:nvSpPr>
            <p:cNvPr id="53" name="TextBox 52">
              <a:extLst>
                <a:ext uri="{FF2B5EF4-FFF2-40B4-BE49-F238E27FC236}">
                  <a16:creationId xmlns:a16="http://schemas.microsoft.com/office/drawing/2014/main" id="{12A6E309-C836-52FA-8E69-C2828DC20CFA}"/>
                </a:ext>
              </a:extLst>
            </p:cNvPr>
            <p:cNvSpPr txBox="1"/>
            <p:nvPr/>
          </p:nvSpPr>
          <p:spPr>
            <a:xfrm>
              <a:off x="24897124" y="30127325"/>
              <a:ext cx="2182008" cy="707886"/>
            </a:xfrm>
            <a:prstGeom prst="rect">
              <a:avLst/>
            </a:prstGeom>
            <a:noFill/>
          </p:spPr>
          <p:txBody>
            <a:bodyPr wrap="none" rtlCol="0">
              <a:spAutoFit/>
            </a:bodyPr>
            <a:lstStyle/>
            <a:p>
              <a:r>
                <a:rPr lang="en-US" sz="4000" dirty="0"/>
                <a:t>3 meters</a:t>
              </a:r>
            </a:p>
          </p:txBody>
        </p:sp>
        <p:sp>
          <p:nvSpPr>
            <p:cNvPr id="54" name="TextBox 53">
              <a:extLst>
                <a:ext uri="{FF2B5EF4-FFF2-40B4-BE49-F238E27FC236}">
                  <a16:creationId xmlns:a16="http://schemas.microsoft.com/office/drawing/2014/main" id="{4B060F48-2D77-38FD-DB29-20FA2FF55039}"/>
                </a:ext>
              </a:extLst>
            </p:cNvPr>
            <p:cNvSpPr txBox="1"/>
            <p:nvPr/>
          </p:nvSpPr>
          <p:spPr>
            <a:xfrm>
              <a:off x="24896868" y="35134439"/>
              <a:ext cx="2610010" cy="707886"/>
            </a:xfrm>
            <a:prstGeom prst="rect">
              <a:avLst/>
            </a:prstGeom>
            <a:noFill/>
          </p:spPr>
          <p:txBody>
            <a:bodyPr wrap="none" rtlCol="0">
              <a:spAutoFit/>
            </a:bodyPr>
            <a:lstStyle/>
            <a:p>
              <a:r>
                <a:rPr lang="en-US" sz="4000" dirty="0"/>
                <a:t>1.2 meters</a:t>
              </a:r>
            </a:p>
          </p:txBody>
        </p:sp>
      </p:grpSp>
      <p:pic>
        <p:nvPicPr>
          <p:cNvPr id="57" name="Picture 56" descr="Logo, company name&#10;&#10;Description automatically generated">
            <a:extLst>
              <a:ext uri="{FF2B5EF4-FFF2-40B4-BE49-F238E27FC236}">
                <a16:creationId xmlns:a16="http://schemas.microsoft.com/office/drawing/2014/main" id="{D85297BE-69F2-B5E4-4D7F-E747CF1ACE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719533" y="1259482"/>
            <a:ext cx="5219047" cy="1942857"/>
          </a:xfrm>
          <a:prstGeom prst="rect">
            <a:avLst/>
          </a:prstGeom>
        </p:spPr>
      </p:pic>
      <p:grpSp>
        <p:nvGrpSpPr>
          <p:cNvPr id="7" name="Group 6">
            <a:extLst>
              <a:ext uri="{FF2B5EF4-FFF2-40B4-BE49-F238E27FC236}">
                <a16:creationId xmlns:a16="http://schemas.microsoft.com/office/drawing/2014/main" id="{42E94860-8A80-F8A9-9909-B9E3D39B4D3C}"/>
              </a:ext>
            </a:extLst>
          </p:cNvPr>
          <p:cNvGrpSpPr/>
          <p:nvPr/>
        </p:nvGrpSpPr>
        <p:grpSpPr>
          <a:xfrm>
            <a:off x="28583169" y="21964471"/>
            <a:ext cx="13792816" cy="17276374"/>
            <a:chOff x="28583169" y="21964471"/>
            <a:chExt cx="13792816" cy="17276374"/>
          </a:xfrm>
        </p:grpSpPr>
        <p:sp>
          <p:nvSpPr>
            <p:cNvPr id="2" name="TextBox 1">
              <a:extLst>
                <a:ext uri="{FF2B5EF4-FFF2-40B4-BE49-F238E27FC236}">
                  <a16:creationId xmlns:a16="http://schemas.microsoft.com/office/drawing/2014/main" id="{E2C893B4-AB7F-2E3A-5D88-56646618EFB1}"/>
                </a:ext>
              </a:extLst>
            </p:cNvPr>
            <p:cNvSpPr txBox="1"/>
            <p:nvPr/>
          </p:nvSpPr>
          <p:spPr>
            <a:xfrm>
              <a:off x="28583169" y="21964471"/>
              <a:ext cx="13785886" cy="1200329"/>
            </a:xfrm>
            <a:prstGeom prst="rect">
              <a:avLst/>
            </a:prstGeom>
            <a:noFill/>
          </p:spPr>
          <p:txBody>
            <a:bodyPr wrap="square" rtlCol="0">
              <a:spAutoFit/>
            </a:bodyPr>
            <a:lstStyle/>
            <a:p>
              <a:r>
                <a:rPr lang="en-US" sz="3600" dirty="0">
                  <a:latin typeface="Calibri" panose="020F0502020204030204" pitchFamily="34" charset="0"/>
                  <a:ea typeface="Calibri" panose="020F0502020204030204" pitchFamily="34" charset="0"/>
                  <a:cs typeface="Calibri" panose="020F0502020204030204" pitchFamily="34" charset="0"/>
                </a:rPr>
                <a:t>Table 1. Reservoir morphology metrics from various sources for Delaware Reservoir</a:t>
              </a:r>
            </a:p>
          </p:txBody>
        </p:sp>
        <p:graphicFrame>
          <p:nvGraphicFramePr>
            <p:cNvPr id="4" name="Content Placeholder 5">
              <a:extLst>
                <a:ext uri="{FF2B5EF4-FFF2-40B4-BE49-F238E27FC236}">
                  <a16:creationId xmlns:a16="http://schemas.microsoft.com/office/drawing/2014/main" id="{F7123A74-6E93-FD28-E69D-04F93F97A86B}"/>
                </a:ext>
              </a:extLst>
            </p:cNvPr>
            <p:cNvGraphicFramePr>
              <a:graphicFrameLocks/>
            </p:cNvGraphicFramePr>
            <p:nvPr>
              <p:extLst>
                <p:ext uri="{D42A27DB-BD31-4B8C-83A1-F6EECF244321}">
                  <p14:modId xmlns:p14="http://schemas.microsoft.com/office/powerpoint/2010/main" val="675607063"/>
                </p:ext>
              </p:extLst>
            </p:nvPr>
          </p:nvGraphicFramePr>
          <p:xfrm>
            <a:off x="28583169" y="23164800"/>
            <a:ext cx="13792816" cy="16076045"/>
          </p:xfrm>
          <a:graphic>
            <a:graphicData uri="http://schemas.openxmlformats.org/drawingml/2006/table">
              <a:tbl>
                <a:tblPr firstRow="1" bandRow="1"/>
                <a:tblGrid>
                  <a:gridCol w="3448204">
                    <a:extLst>
                      <a:ext uri="{9D8B030D-6E8A-4147-A177-3AD203B41FA5}">
                        <a16:colId xmlns:a16="http://schemas.microsoft.com/office/drawing/2014/main" val="20000"/>
                      </a:ext>
                    </a:extLst>
                  </a:gridCol>
                  <a:gridCol w="3448204">
                    <a:extLst>
                      <a:ext uri="{9D8B030D-6E8A-4147-A177-3AD203B41FA5}">
                        <a16:colId xmlns:a16="http://schemas.microsoft.com/office/drawing/2014/main" val="20001"/>
                      </a:ext>
                    </a:extLst>
                  </a:gridCol>
                  <a:gridCol w="3448204">
                    <a:extLst>
                      <a:ext uri="{9D8B030D-6E8A-4147-A177-3AD203B41FA5}">
                        <a16:colId xmlns:a16="http://schemas.microsoft.com/office/drawing/2014/main" val="20002"/>
                      </a:ext>
                    </a:extLst>
                  </a:gridCol>
                  <a:gridCol w="3448204">
                    <a:extLst>
                      <a:ext uri="{9D8B030D-6E8A-4147-A177-3AD203B41FA5}">
                        <a16:colId xmlns:a16="http://schemas.microsoft.com/office/drawing/2014/main" val="20003"/>
                      </a:ext>
                    </a:extLst>
                  </a:gridCol>
                </a:tblGrid>
                <a:tr h="127973">
                  <a:tc>
                    <a:txBody>
                      <a:bodyPr/>
                      <a:lstStyle>
                        <a:lvl1pPr marL="0" algn="l" defTabSz="1995154" rtl="0" eaLnBrk="1" latinLnBrk="0" hangingPunct="1">
                          <a:defRPr sz="3929" b="1" kern="1200">
                            <a:solidFill>
                              <a:schemeClr val="lt1"/>
                            </a:solidFill>
                            <a:latin typeface="Calibri"/>
                          </a:defRPr>
                        </a:lvl1pPr>
                        <a:lvl2pPr marL="997580" algn="l" defTabSz="1995154" rtl="0" eaLnBrk="1" latinLnBrk="0" hangingPunct="1">
                          <a:defRPr sz="3929" b="1" kern="1200">
                            <a:solidFill>
                              <a:schemeClr val="lt1"/>
                            </a:solidFill>
                            <a:latin typeface="Calibri"/>
                          </a:defRPr>
                        </a:lvl2pPr>
                        <a:lvl3pPr marL="1995154" algn="l" defTabSz="1995154" rtl="0" eaLnBrk="1" latinLnBrk="0" hangingPunct="1">
                          <a:defRPr sz="3929" b="1" kern="1200">
                            <a:solidFill>
                              <a:schemeClr val="lt1"/>
                            </a:solidFill>
                            <a:latin typeface="Calibri"/>
                          </a:defRPr>
                        </a:lvl3pPr>
                        <a:lvl4pPr marL="2992734" algn="l" defTabSz="1995154" rtl="0" eaLnBrk="1" latinLnBrk="0" hangingPunct="1">
                          <a:defRPr sz="3929" b="1" kern="1200">
                            <a:solidFill>
                              <a:schemeClr val="lt1"/>
                            </a:solidFill>
                            <a:latin typeface="Calibri"/>
                          </a:defRPr>
                        </a:lvl4pPr>
                        <a:lvl5pPr marL="3990307" algn="l" defTabSz="1995154" rtl="0" eaLnBrk="1" latinLnBrk="0" hangingPunct="1">
                          <a:defRPr sz="3929" b="1" kern="1200">
                            <a:solidFill>
                              <a:schemeClr val="lt1"/>
                            </a:solidFill>
                            <a:latin typeface="Calibri"/>
                          </a:defRPr>
                        </a:lvl5pPr>
                        <a:lvl6pPr marL="4987887" algn="l" defTabSz="1995154" rtl="0" eaLnBrk="1" latinLnBrk="0" hangingPunct="1">
                          <a:defRPr sz="3929" b="1" kern="1200">
                            <a:solidFill>
                              <a:schemeClr val="lt1"/>
                            </a:solidFill>
                            <a:latin typeface="Calibri"/>
                          </a:defRPr>
                        </a:lvl6pPr>
                        <a:lvl7pPr marL="5985468" algn="l" defTabSz="1995154" rtl="0" eaLnBrk="1" latinLnBrk="0" hangingPunct="1">
                          <a:defRPr sz="3929" b="1" kern="1200">
                            <a:solidFill>
                              <a:schemeClr val="lt1"/>
                            </a:solidFill>
                            <a:latin typeface="Calibri"/>
                          </a:defRPr>
                        </a:lvl7pPr>
                        <a:lvl8pPr marL="6983042" algn="l" defTabSz="1995154" rtl="0" eaLnBrk="1" latinLnBrk="0" hangingPunct="1">
                          <a:defRPr sz="3929" b="1" kern="1200">
                            <a:solidFill>
                              <a:schemeClr val="lt1"/>
                            </a:solidFill>
                            <a:latin typeface="Calibri"/>
                          </a:defRPr>
                        </a:lvl8pPr>
                        <a:lvl9pPr marL="7980622" algn="l" defTabSz="1995154" rtl="0" eaLnBrk="1" latinLnBrk="0" hangingPunct="1">
                          <a:defRPr sz="3929" b="1" kern="1200">
                            <a:solidFill>
                              <a:schemeClr val="lt1"/>
                            </a:solidFill>
                            <a:latin typeface="Calibri"/>
                          </a:defRPr>
                        </a:lvl9pPr>
                      </a:lstStyle>
                      <a:p>
                        <a:pPr marL="0" lvl="0" indent="0" algn="l">
                          <a:buNone/>
                        </a:pPr>
                        <a:r>
                          <a:rPr sz="3600"/>
                          <a:t>source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1995154" rtl="0" eaLnBrk="1" latinLnBrk="0" hangingPunct="1">
                          <a:defRPr sz="3929" b="1" kern="1200">
                            <a:solidFill>
                              <a:schemeClr val="lt1"/>
                            </a:solidFill>
                            <a:latin typeface="Calibri"/>
                          </a:defRPr>
                        </a:lvl1pPr>
                        <a:lvl2pPr marL="997580" algn="l" defTabSz="1995154" rtl="0" eaLnBrk="1" latinLnBrk="0" hangingPunct="1">
                          <a:defRPr sz="3929" b="1" kern="1200">
                            <a:solidFill>
                              <a:schemeClr val="lt1"/>
                            </a:solidFill>
                            <a:latin typeface="Calibri"/>
                          </a:defRPr>
                        </a:lvl2pPr>
                        <a:lvl3pPr marL="1995154" algn="l" defTabSz="1995154" rtl="0" eaLnBrk="1" latinLnBrk="0" hangingPunct="1">
                          <a:defRPr sz="3929" b="1" kern="1200">
                            <a:solidFill>
                              <a:schemeClr val="lt1"/>
                            </a:solidFill>
                            <a:latin typeface="Calibri"/>
                          </a:defRPr>
                        </a:lvl3pPr>
                        <a:lvl4pPr marL="2992734" algn="l" defTabSz="1995154" rtl="0" eaLnBrk="1" latinLnBrk="0" hangingPunct="1">
                          <a:defRPr sz="3929" b="1" kern="1200">
                            <a:solidFill>
                              <a:schemeClr val="lt1"/>
                            </a:solidFill>
                            <a:latin typeface="Calibri"/>
                          </a:defRPr>
                        </a:lvl4pPr>
                        <a:lvl5pPr marL="3990307" algn="l" defTabSz="1995154" rtl="0" eaLnBrk="1" latinLnBrk="0" hangingPunct="1">
                          <a:defRPr sz="3929" b="1" kern="1200">
                            <a:solidFill>
                              <a:schemeClr val="lt1"/>
                            </a:solidFill>
                            <a:latin typeface="Calibri"/>
                          </a:defRPr>
                        </a:lvl5pPr>
                        <a:lvl6pPr marL="4987887" algn="l" defTabSz="1995154" rtl="0" eaLnBrk="1" latinLnBrk="0" hangingPunct="1">
                          <a:defRPr sz="3929" b="1" kern="1200">
                            <a:solidFill>
                              <a:schemeClr val="lt1"/>
                            </a:solidFill>
                            <a:latin typeface="Calibri"/>
                          </a:defRPr>
                        </a:lvl6pPr>
                        <a:lvl7pPr marL="5985468" algn="l" defTabSz="1995154" rtl="0" eaLnBrk="1" latinLnBrk="0" hangingPunct="1">
                          <a:defRPr sz="3929" b="1" kern="1200">
                            <a:solidFill>
                              <a:schemeClr val="lt1"/>
                            </a:solidFill>
                            <a:latin typeface="Calibri"/>
                          </a:defRPr>
                        </a:lvl7pPr>
                        <a:lvl8pPr marL="6983042" algn="l" defTabSz="1995154" rtl="0" eaLnBrk="1" latinLnBrk="0" hangingPunct="1">
                          <a:defRPr sz="3929" b="1" kern="1200">
                            <a:solidFill>
                              <a:schemeClr val="lt1"/>
                            </a:solidFill>
                            <a:latin typeface="Calibri"/>
                          </a:defRPr>
                        </a:lvl8pPr>
                        <a:lvl9pPr marL="7980622" algn="l" defTabSz="1995154" rtl="0" eaLnBrk="1" latinLnBrk="0" hangingPunct="1">
                          <a:defRPr sz="3929" b="1" kern="1200">
                            <a:solidFill>
                              <a:schemeClr val="lt1"/>
                            </a:solidFill>
                            <a:latin typeface="Calibri"/>
                          </a:defRPr>
                        </a:lvl9pPr>
                      </a:lstStyle>
                      <a:p>
                        <a:pPr marL="0" lvl="0" indent="0" algn="l">
                          <a:buNone/>
                        </a:pPr>
                        <a:r>
                          <a:rPr sz="3600"/>
                          <a:t>type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1995154" rtl="0" eaLnBrk="1" latinLnBrk="0" hangingPunct="1">
                          <a:defRPr sz="3929" b="1" kern="1200">
                            <a:solidFill>
                              <a:schemeClr val="lt1"/>
                            </a:solidFill>
                            <a:latin typeface="Calibri"/>
                          </a:defRPr>
                        </a:lvl1pPr>
                        <a:lvl2pPr marL="997580" algn="l" defTabSz="1995154" rtl="0" eaLnBrk="1" latinLnBrk="0" hangingPunct="1">
                          <a:defRPr sz="3929" b="1" kern="1200">
                            <a:solidFill>
                              <a:schemeClr val="lt1"/>
                            </a:solidFill>
                            <a:latin typeface="Calibri"/>
                          </a:defRPr>
                        </a:lvl2pPr>
                        <a:lvl3pPr marL="1995154" algn="l" defTabSz="1995154" rtl="0" eaLnBrk="1" latinLnBrk="0" hangingPunct="1">
                          <a:defRPr sz="3929" b="1" kern="1200">
                            <a:solidFill>
                              <a:schemeClr val="lt1"/>
                            </a:solidFill>
                            <a:latin typeface="Calibri"/>
                          </a:defRPr>
                        </a:lvl3pPr>
                        <a:lvl4pPr marL="2992734" algn="l" defTabSz="1995154" rtl="0" eaLnBrk="1" latinLnBrk="0" hangingPunct="1">
                          <a:defRPr sz="3929" b="1" kern="1200">
                            <a:solidFill>
                              <a:schemeClr val="lt1"/>
                            </a:solidFill>
                            <a:latin typeface="Calibri"/>
                          </a:defRPr>
                        </a:lvl4pPr>
                        <a:lvl5pPr marL="3990307" algn="l" defTabSz="1995154" rtl="0" eaLnBrk="1" latinLnBrk="0" hangingPunct="1">
                          <a:defRPr sz="3929" b="1" kern="1200">
                            <a:solidFill>
                              <a:schemeClr val="lt1"/>
                            </a:solidFill>
                            <a:latin typeface="Calibri"/>
                          </a:defRPr>
                        </a:lvl5pPr>
                        <a:lvl6pPr marL="4987887" algn="l" defTabSz="1995154" rtl="0" eaLnBrk="1" latinLnBrk="0" hangingPunct="1">
                          <a:defRPr sz="3929" b="1" kern="1200">
                            <a:solidFill>
                              <a:schemeClr val="lt1"/>
                            </a:solidFill>
                            <a:latin typeface="Calibri"/>
                          </a:defRPr>
                        </a:lvl6pPr>
                        <a:lvl7pPr marL="5985468" algn="l" defTabSz="1995154" rtl="0" eaLnBrk="1" latinLnBrk="0" hangingPunct="1">
                          <a:defRPr sz="3929" b="1" kern="1200">
                            <a:solidFill>
                              <a:schemeClr val="lt1"/>
                            </a:solidFill>
                            <a:latin typeface="Calibri"/>
                          </a:defRPr>
                        </a:lvl7pPr>
                        <a:lvl8pPr marL="6983042" algn="l" defTabSz="1995154" rtl="0" eaLnBrk="1" latinLnBrk="0" hangingPunct="1">
                          <a:defRPr sz="3929" b="1" kern="1200">
                            <a:solidFill>
                              <a:schemeClr val="lt1"/>
                            </a:solidFill>
                            <a:latin typeface="Calibri"/>
                          </a:defRPr>
                        </a:lvl8pPr>
                        <a:lvl9pPr marL="7980622" algn="l" defTabSz="1995154" rtl="0" eaLnBrk="1" latinLnBrk="0" hangingPunct="1">
                          <a:defRPr sz="3929" b="1" kern="1200">
                            <a:solidFill>
                              <a:schemeClr val="lt1"/>
                            </a:solidFill>
                            <a:latin typeface="Calibri"/>
                          </a:defRPr>
                        </a:lvl9pPr>
                      </a:lstStyle>
                      <a:p>
                        <a:pPr marL="0" lvl="0" indent="0" algn="l">
                          <a:buNone/>
                        </a:pPr>
                        <a:r>
                          <a:rPr sz="3600"/>
                          <a:t>variables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1995154" rtl="0" eaLnBrk="1" latinLnBrk="0" hangingPunct="1">
                          <a:defRPr sz="3929" b="1" kern="1200">
                            <a:solidFill>
                              <a:schemeClr val="lt1"/>
                            </a:solidFill>
                            <a:latin typeface="Calibri"/>
                          </a:defRPr>
                        </a:lvl1pPr>
                        <a:lvl2pPr marL="997580" algn="l" defTabSz="1995154" rtl="0" eaLnBrk="1" latinLnBrk="0" hangingPunct="1">
                          <a:defRPr sz="3929" b="1" kern="1200">
                            <a:solidFill>
                              <a:schemeClr val="lt1"/>
                            </a:solidFill>
                            <a:latin typeface="Calibri"/>
                          </a:defRPr>
                        </a:lvl2pPr>
                        <a:lvl3pPr marL="1995154" algn="l" defTabSz="1995154" rtl="0" eaLnBrk="1" latinLnBrk="0" hangingPunct="1">
                          <a:defRPr sz="3929" b="1" kern="1200">
                            <a:solidFill>
                              <a:schemeClr val="lt1"/>
                            </a:solidFill>
                            <a:latin typeface="Calibri"/>
                          </a:defRPr>
                        </a:lvl3pPr>
                        <a:lvl4pPr marL="2992734" algn="l" defTabSz="1995154" rtl="0" eaLnBrk="1" latinLnBrk="0" hangingPunct="1">
                          <a:defRPr sz="3929" b="1" kern="1200">
                            <a:solidFill>
                              <a:schemeClr val="lt1"/>
                            </a:solidFill>
                            <a:latin typeface="Calibri"/>
                          </a:defRPr>
                        </a:lvl4pPr>
                        <a:lvl5pPr marL="3990307" algn="l" defTabSz="1995154" rtl="0" eaLnBrk="1" latinLnBrk="0" hangingPunct="1">
                          <a:defRPr sz="3929" b="1" kern="1200">
                            <a:solidFill>
                              <a:schemeClr val="lt1"/>
                            </a:solidFill>
                            <a:latin typeface="Calibri"/>
                          </a:defRPr>
                        </a:lvl5pPr>
                        <a:lvl6pPr marL="4987887" algn="l" defTabSz="1995154" rtl="0" eaLnBrk="1" latinLnBrk="0" hangingPunct="1">
                          <a:defRPr sz="3929" b="1" kern="1200">
                            <a:solidFill>
                              <a:schemeClr val="lt1"/>
                            </a:solidFill>
                            <a:latin typeface="Calibri"/>
                          </a:defRPr>
                        </a:lvl6pPr>
                        <a:lvl7pPr marL="5985468" algn="l" defTabSz="1995154" rtl="0" eaLnBrk="1" latinLnBrk="0" hangingPunct="1">
                          <a:defRPr sz="3929" b="1" kern="1200">
                            <a:solidFill>
                              <a:schemeClr val="lt1"/>
                            </a:solidFill>
                            <a:latin typeface="Calibri"/>
                          </a:defRPr>
                        </a:lvl7pPr>
                        <a:lvl8pPr marL="6983042" algn="l" defTabSz="1995154" rtl="0" eaLnBrk="1" latinLnBrk="0" hangingPunct="1">
                          <a:defRPr sz="3929" b="1" kern="1200">
                            <a:solidFill>
                              <a:schemeClr val="lt1"/>
                            </a:solidFill>
                            <a:latin typeface="Calibri"/>
                          </a:defRPr>
                        </a:lvl8pPr>
                        <a:lvl9pPr marL="7980622" algn="l" defTabSz="1995154" rtl="0" eaLnBrk="1" latinLnBrk="0" hangingPunct="1">
                          <a:defRPr sz="3929" b="1" kern="1200">
                            <a:solidFill>
                              <a:schemeClr val="lt1"/>
                            </a:solidFill>
                            <a:latin typeface="Calibri"/>
                          </a:defRPr>
                        </a:lvl9pPr>
                      </a:lstStyle>
                      <a:p>
                        <a:pPr marL="0" lvl="0" indent="0" algn="l">
                          <a:buNone/>
                        </a:pPr>
                        <a:r>
                          <a:rPr sz="3600"/>
                          <a:t>values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651847">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lagos</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existing</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maxdepth</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10.03</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1"/>
                    </a:ext>
                  </a:extLst>
                </a:tr>
                <a:tr h="651847">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lagos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existing</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lakearea</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454.15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2"/>
                    </a:ext>
                  </a:extLst>
                </a:tr>
                <a:tr h="683412">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nhdplus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existing</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meandepth</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0.92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3"/>
                    </a:ext>
                  </a:extLst>
                </a:tr>
                <a:tr h="683412">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nhdplus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existing</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lakevolume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3,622,493</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4"/>
                    </a:ext>
                  </a:extLst>
                </a:tr>
                <a:tr h="651847">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nhdplus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existing</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maxdepth</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3.12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5"/>
                    </a:ext>
                  </a:extLst>
                </a:tr>
                <a:tr h="683412">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nhdplus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existing</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meandused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0.92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6"/>
                    </a:ext>
                  </a:extLst>
                </a:tr>
                <a:tr h="683412">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nhdplus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existing</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meandcode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4.00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7"/>
                    </a:ext>
                  </a:extLst>
                </a:tr>
                <a:tr h="651847">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dirty="0" err="1"/>
                          <a:t>nhdplus</a:t>
                        </a:r>
                        <a:endParaRPr sz="36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existing</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lakearea</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3,916,293</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8"/>
                    </a:ext>
                  </a:extLst>
                </a:tr>
                <a:tr h="683412">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NLA 2012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existing</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index_depth</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3.20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9"/>
                    </a:ext>
                  </a:extLst>
                </a:tr>
                <a:tr h="683412">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NLA 2012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existing</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index_depth</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3.00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10"/>
                    </a:ext>
                  </a:extLst>
                </a:tr>
                <a:tr h="683412">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NLA 2017</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existing</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index_depth</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3.30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11"/>
                    </a:ext>
                  </a:extLst>
                </a:tr>
                <a:tr h="683412">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surge_morpho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calculated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surfacearea</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4,234,663</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12"/>
                    </a:ext>
                  </a:extLst>
                </a:tr>
                <a:tr h="683412">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surge_morpho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calculated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shorelinelength</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37,291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13"/>
                    </a:ext>
                  </a:extLst>
                </a:tr>
                <a:tr h="1210573">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surge_morpho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calculated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shorelinedevelopment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5.11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14"/>
                    </a:ext>
                  </a:extLst>
                </a:tr>
                <a:tr h="683412">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surge_morpho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dirty="0"/>
                          <a:t>calculated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maxdepth</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7.96</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15"/>
                    </a:ext>
                  </a:extLst>
                </a:tr>
                <a:tr h="683412">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surge_morpho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calculated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volume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9,872,807</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16"/>
                    </a:ext>
                  </a:extLst>
                </a:tr>
                <a:tr h="683412">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surge_morpho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calculated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meandepth</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2.33</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17"/>
                    </a:ext>
                  </a:extLst>
                </a:tr>
                <a:tr h="683412">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surge_morpho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calculated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maxwidth</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1,194.47</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18"/>
                    </a:ext>
                  </a:extLst>
                </a:tr>
                <a:tr h="683412">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surge_morpho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calculated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meanwidth</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1,021.15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19"/>
                    </a:ext>
                  </a:extLst>
                </a:tr>
                <a:tr h="683412">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surge_morpho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calculated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fetch</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2,157.67</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20"/>
                    </a:ext>
                  </a:extLst>
                </a:tr>
                <a:tr h="683412">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surge_morpho</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calculated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maxlength</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4,464.33</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21"/>
                    </a:ext>
                  </a:extLst>
                </a:tr>
                <a:tr h="683412">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globathy</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dirty="0"/>
                          <a:t>existing</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a:t>dmax_use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1995154" rtl="0" eaLnBrk="1" latinLnBrk="0" hangingPunct="1">
                          <a:defRPr sz="3929" kern="1200">
                            <a:solidFill>
                              <a:schemeClr val="dk1"/>
                            </a:solidFill>
                            <a:latin typeface="Calibri"/>
                          </a:defRPr>
                        </a:lvl1pPr>
                        <a:lvl2pPr marL="997580" algn="l" defTabSz="1995154" rtl="0" eaLnBrk="1" latinLnBrk="0" hangingPunct="1">
                          <a:defRPr sz="3929" kern="1200">
                            <a:solidFill>
                              <a:schemeClr val="dk1"/>
                            </a:solidFill>
                            <a:latin typeface="Calibri"/>
                          </a:defRPr>
                        </a:lvl2pPr>
                        <a:lvl3pPr marL="1995154" algn="l" defTabSz="1995154" rtl="0" eaLnBrk="1" latinLnBrk="0" hangingPunct="1">
                          <a:defRPr sz="3929" kern="1200">
                            <a:solidFill>
                              <a:schemeClr val="dk1"/>
                            </a:solidFill>
                            <a:latin typeface="Calibri"/>
                          </a:defRPr>
                        </a:lvl3pPr>
                        <a:lvl4pPr marL="2992734" algn="l" defTabSz="1995154" rtl="0" eaLnBrk="1" latinLnBrk="0" hangingPunct="1">
                          <a:defRPr sz="3929" kern="1200">
                            <a:solidFill>
                              <a:schemeClr val="dk1"/>
                            </a:solidFill>
                            <a:latin typeface="Calibri"/>
                          </a:defRPr>
                        </a:lvl4pPr>
                        <a:lvl5pPr marL="3990307" algn="l" defTabSz="1995154" rtl="0" eaLnBrk="1" latinLnBrk="0" hangingPunct="1">
                          <a:defRPr sz="3929" kern="1200">
                            <a:solidFill>
                              <a:schemeClr val="dk1"/>
                            </a:solidFill>
                            <a:latin typeface="Calibri"/>
                          </a:defRPr>
                        </a:lvl5pPr>
                        <a:lvl6pPr marL="4987887" algn="l" defTabSz="1995154" rtl="0" eaLnBrk="1" latinLnBrk="0" hangingPunct="1">
                          <a:defRPr sz="3929" kern="1200">
                            <a:solidFill>
                              <a:schemeClr val="dk1"/>
                            </a:solidFill>
                            <a:latin typeface="Calibri"/>
                          </a:defRPr>
                        </a:lvl6pPr>
                        <a:lvl7pPr marL="5985468" algn="l" defTabSz="1995154" rtl="0" eaLnBrk="1" latinLnBrk="0" hangingPunct="1">
                          <a:defRPr sz="3929" kern="1200">
                            <a:solidFill>
                              <a:schemeClr val="dk1"/>
                            </a:solidFill>
                            <a:latin typeface="Calibri"/>
                          </a:defRPr>
                        </a:lvl7pPr>
                        <a:lvl8pPr marL="6983042" algn="l" defTabSz="1995154" rtl="0" eaLnBrk="1" latinLnBrk="0" hangingPunct="1">
                          <a:defRPr sz="3929" kern="1200">
                            <a:solidFill>
                              <a:schemeClr val="dk1"/>
                            </a:solidFill>
                            <a:latin typeface="Calibri"/>
                          </a:defRPr>
                        </a:lvl8pPr>
                        <a:lvl9pPr marL="7980622" algn="l" defTabSz="1995154" rtl="0" eaLnBrk="1" latinLnBrk="0" hangingPunct="1">
                          <a:defRPr sz="3929" kern="1200">
                            <a:solidFill>
                              <a:schemeClr val="dk1"/>
                            </a:solidFill>
                            <a:latin typeface="Calibri"/>
                          </a:defRPr>
                        </a:lvl9pPr>
                      </a:lstStyle>
                      <a:p>
                        <a:pPr marL="0" lvl="0" indent="0" algn="l">
                          <a:buNone/>
                        </a:pPr>
                        <a:r>
                          <a:rPr sz="3600" dirty="0"/>
                          <a:t>20.22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22"/>
                    </a:ext>
                  </a:extLst>
                </a:tr>
              </a:tbl>
            </a:graphicData>
          </a:graphic>
        </p:graphicFrame>
      </p:grpSp>
      <p:sp>
        <p:nvSpPr>
          <p:cNvPr id="8" name="TextBox 7">
            <a:extLst>
              <a:ext uri="{FF2B5EF4-FFF2-40B4-BE49-F238E27FC236}">
                <a16:creationId xmlns:a16="http://schemas.microsoft.com/office/drawing/2014/main" id="{B62358ED-C072-0817-808B-2EE0FBE77366}"/>
              </a:ext>
            </a:extLst>
          </p:cNvPr>
          <p:cNvSpPr txBox="1"/>
          <p:nvPr/>
        </p:nvSpPr>
        <p:spPr>
          <a:xfrm>
            <a:off x="14997549" y="5791200"/>
            <a:ext cx="26607651" cy="646331"/>
          </a:xfrm>
          <a:prstGeom prst="rect">
            <a:avLst/>
          </a:prstGeom>
          <a:noFill/>
        </p:spPr>
        <p:txBody>
          <a:bodyPr wrap="square" rtlCol="0">
            <a:spAutoFit/>
          </a:bodyPr>
          <a:lstStyle/>
          <a:p>
            <a:r>
              <a:rPr lang="en-US" sz="3600" dirty="0">
                <a:latin typeface="Calibri" panose="020F0502020204030204" pitchFamily="34" charset="0"/>
                <a:ea typeface="Calibri" panose="020F0502020204030204" pitchFamily="34" charset="0"/>
                <a:cs typeface="Calibri" panose="020F0502020204030204" pitchFamily="34" charset="0"/>
              </a:rPr>
              <a:t>Figure 1.Map of SuRGE sampled reservoirs </a:t>
            </a:r>
          </a:p>
        </p:txBody>
      </p:sp>
      <p:sp>
        <p:nvSpPr>
          <p:cNvPr id="11" name="Text Box 13">
            <a:extLst>
              <a:ext uri="{FF2B5EF4-FFF2-40B4-BE49-F238E27FC236}">
                <a16:creationId xmlns:a16="http://schemas.microsoft.com/office/drawing/2014/main" id="{F3592B11-34C0-7C10-6D21-69624AEE5A04}"/>
              </a:ext>
            </a:extLst>
          </p:cNvPr>
          <p:cNvSpPr txBox="1">
            <a:spLocks noChangeArrowheads="1"/>
          </p:cNvSpPr>
          <p:nvPr/>
        </p:nvSpPr>
        <p:spPr bwMode="auto">
          <a:xfrm>
            <a:off x="28583169" y="39544101"/>
            <a:ext cx="13792816" cy="895357"/>
          </a:xfrm>
          <a:prstGeom prst="rect">
            <a:avLst/>
          </a:prstGeom>
          <a:solidFill>
            <a:srgbClr val="5D7EBC"/>
          </a:solidFill>
          <a:ln w="9525">
            <a:noFill/>
            <a:miter lim="800000"/>
            <a:headEnd/>
            <a:tailEnd/>
          </a:ln>
        </p:spPr>
        <p:txBody>
          <a:bodyPr wrap="square" lIns="498761" tIns="199509" rIns="498761" bIns="199509">
            <a:spAutoFit/>
          </a:bodyPr>
          <a:lstStyle>
            <a:defPPr>
              <a:defRPr lang="en-US"/>
            </a:defPPr>
            <a:lvl1pPr>
              <a:spcBef>
                <a:spcPct val="50000"/>
              </a:spcBef>
              <a:defRPr sz="3200" b="1">
                <a:solidFill>
                  <a:schemeClr val="bg1"/>
                </a:solidFill>
                <a:ea typeface="ＭＳ Ｐゴシック" pitchFamily="8" charset="-128"/>
              </a:defRPr>
            </a:lvl1pPr>
          </a:lstStyle>
          <a:p>
            <a:r>
              <a:rPr lang="en-US" dirty="0"/>
              <a:t>Disclaimer</a:t>
            </a:r>
          </a:p>
        </p:txBody>
      </p:sp>
      <p:sp>
        <p:nvSpPr>
          <p:cNvPr id="13" name="TextBox 12">
            <a:extLst>
              <a:ext uri="{FF2B5EF4-FFF2-40B4-BE49-F238E27FC236}">
                <a16:creationId xmlns:a16="http://schemas.microsoft.com/office/drawing/2014/main" id="{6E29A22D-40E3-92D6-82C1-4F76D36A2DED}"/>
              </a:ext>
            </a:extLst>
          </p:cNvPr>
          <p:cNvSpPr txBox="1"/>
          <p:nvPr/>
        </p:nvSpPr>
        <p:spPr>
          <a:xfrm>
            <a:off x="28583170" y="40633471"/>
            <a:ext cx="13785886" cy="1200329"/>
          </a:xfrm>
          <a:prstGeom prst="rect">
            <a:avLst/>
          </a:prstGeom>
          <a:noFill/>
        </p:spPr>
        <p:txBody>
          <a:bodyPr wrap="square" rtlCol="0">
            <a:spAutoFit/>
          </a:bodyPr>
          <a:lstStyle/>
          <a:p>
            <a:r>
              <a:rPr lang="en-US" sz="2400" dirty="0"/>
              <a:t>Any mention of trade names, products, or services does not imply an endorsement by the U.S. Government or the U.S. Environmental Protection Agency. The EPA does not endorse any commercial products, services, or enterprises.</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448050" rtl="0" eaLnBrk="1" fontAlgn="base" latinLnBrk="0" hangingPunct="1">
          <a:lnSpc>
            <a:spcPct val="100000"/>
          </a:lnSpc>
          <a:spcBef>
            <a:spcPct val="0"/>
          </a:spcBef>
          <a:spcAft>
            <a:spcPct val="0"/>
          </a:spcAft>
          <a:buClrTx/>
          <a:buSzTx/>
          <a:buFontTx/>
          <a:buNone/>
          <a:tabLst/>
          <a:defRPr kumimoji="0" lang="en-US" sz="6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448050" rtl="0" eaLnBrk="1" fontAlgn="base" latinLnBrk="0" hangingPunct="1">
          <a:lnSpc>
            <a:spcPct val="100000"/>
          </a:lnSpc>
          <a:spcBef>
            <a:spcPct val="0"/>
          </a:spcBef>
          <a:spcAft>
            <a:spcPct val="0"/>
          </a:spcAft>
          <a:buClrTx/>
          <a:buSzTx/>
          <a:buFontTx/>
          <a:buNone/>
          <a:tabLst/>
          <a:defRPr kumimoji="0" lang="en-US" sz="6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ption 1_ltBlue_Poster Template_ltBlue_44X44.pptx" id="{F3576BBE-C787-461F-9818-B1789A8F7269}" vid="{EFEABBE3-4D4B-425A-92DE-6E2B4629548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29f62856-1543-49d4-a736-4569d363f533" ContentTypeId="0x0101" PreviousValue="false"/>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cord xmlns="4ffa91fb-a0ff-4ac5-b2db-65c790d184a4">Shared</Record>
    <Language xmlns="http://schemas.microsoft.com/sharepoint/v3">English</Language>
    <Document_x0020_Creation_x0020_Date xmlns="4ffa91fb-a0ff-4ac5-b2db-65c790d184a4">2021-06-28T09:34:21+00:00</Document_x0020_Creation_x0020_Date>
    <_Source xmlns="http://schemas.microsoft.com/sharepoint/v3/fields" xsi:nil="true"/>
    <j747ac98061d40f0aa7bd47e1db5675d xmlns="4ffa91fb-a0ff-4ac5-b2db-65c790d184a4">
      <Terms xmlns="http://schemas.microsoft.com/office/infopath/2007/PartnerControls"/>
    </j747ac98061d40f0aa7bd47e1db5675d>
    <External_x0020_Contributor xmlns="4ffa91fb-a0ff-4ac5-b2db-65c790d184a4" xsi:nil="true"/>
    <TaxKeywordTaxHTField xmlns="4ffa91fb-a0ff-4ac5-b2db-65c790d184a4">
      <Terms xmlns="http://schemas.microsoft.com/office/infopath/2007/PartnerControls"/>
    </TaxKeywordTaxHTField>
    <Rights xmlns="4ffa91fb-a0ff-4ac5-b2db-65c790d184a4" xsi:nil="true"/>
    <EPA_x0020_Office xmlns="4ffa91fb-a0ff-4ac5-b2db-65c790d184a4" xsi:nil="true"/>
    <CategoryDescription xmlns="http://schemas.microsoft.com/sharepoint.v3" xsi:nil="true"/>
    <Identifier xmlns="4ffa91fb-a0ff-4ac5-b2db-65c790d184a4" xsi:nil="true"/>
    <_Coverage xmlns="http://schemas.microsoft.com/sharepoint/v3/fields" xsi:nil="true"/>
    <Creator xmlns="4ffa91fb-a0ff-4ac5-b2db-65c790d184a4">
      <UserInfo>
        <DisplayName/>
        <AccountId xsi:nil="true"/>
        <AccountType/>
      </UserInfo>
    </Creator>
    <EPA_x0020_Related_x0020_Documents xmlns="4ffa91fb-a0ff-4ac5-b2db-65c790d184a4" xsi:nil="true"/>
    <EPA_x0020_Contributor xmlns="4ffa91fb-a0ff-4ac5-b2db-65c790d184a4">
      <UserInfo>
        <DisplayName/>
        <AccountId xsi:nil="true"/>
        <AccountType/>
      </UserInfo>
    </EPA_x0020_Contributor>
    <TaxCatchAll xmlns="4ffa91fb-a0ff-4ac5-b2db-65c790d184a4"/>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15A4A0C1C73BC74B8EB8B5310A838553" ma:contentTypeVersion="12" ma:contentTypeDescription="Create a new document." ma:contentTypeScope="" ma:versionID="0facad9dfd57a5c160c71b42c3914591">
  <xsd:schema xmlns:xsd="http://www.w3.org/2001/XMLSchema" xmlns:xs="http://www.w3.org/2001/XMLSchema" xmlns:p="http://schemas.microsoft.com/office/2006/metadata/properties" xmlns:ns1="http://schemas.microsoft.com/sharepoint/v3" xmlns:ns2="4ffa91fb-a0ff-4ac5-b2db-65c790d184a4" xmlns:ns3="http://schemas.microsoft.com/sharepoint.v3" xmlns:ns4="http://schemas.microsoft.com/sharepoint/v3/fields" xmlns:ns5="2a2ab1ba-7a25-4404-8cf3-85b1ef25e15a" xmlns:ns6="bb20a673-a151-4222-a65b-63fa8693bfab" targetNamespace="http://schemas.microsoft.com/office/2006/metadata/properties" ma:root="true" ma:fieldsID="fb84315aeb3e98852d4be77472d11ced" ns1:_="" ns2:_="" ns3:_="" ns4:_="" ns5:_="" ns6:_="">
    <xsd:import namespace="http://schemas.microsoft.com/sharepoint/v3"/>
    <xsd:import namespace="4ffa91fb-a0ff-4ac5-b2db-65c790d184a4"/>
    <xsd:import namespace="http://schemas.microsoft.com/sharepoint.v3"/>
    <xsd:import namespace="http://schemas.microsoft.com/sharepoint/v3/fields"/>
    <xsd:import namespace="2a2ab1ba-7a25-4404-8cf3-85b1ef25e15a"/>
    <xsd:import namespace="bb20a673-a151-4222-a65b-63fa8693bfab"/>
    <xsd:element name="properties">
      <xsd:complexType>
        <xsd:sequence>
          <xsd:element name="documentManagement">
            <xsd:complexType>
              <xsd:all>
                <xsd:element ref="ns2:Document_x0020_Creation_x0020_Date" minOccurs="0"/>
                <xsd:element ref="ns2:Creator" minOccurs="0"/>
                <xsd:element ref="ns2:EPA_x0020_Office" minOccurs="0"/>
                <xsd:element ref="ns2:Record" minOccurs="0"/>
                <xsd:element ref="ns3:CategoryDescription" minOccurs="0"/>
                <xsd:element ref="ns2:Identifier" minOccurs="0"/>
                <xsd:element ref="ns2:EPA_x0020_Contributor" minOccurs="0"/>
                <xsd:element ref="ns2:External_x0020_Contributor" minOccurs="0"/>
                <xsd:element ref="ns4:_Coverage" minOccurs="0"/>
                <xsd:element ref="ns2:EPA_x0020_Related_x0020_Documents" minOccurs="0"/>
                <xsd:element ref="ns4:_Source" minOccurs="0"/>
                <xsd:element ref="ns2:Rights" minOccurs="0"/>
                <xsd:element ref="ns1:Language" minOccurs="0"/>
                <xsd:element ref="ns2:j747ac98061d40f0aa7bd47e1db5675d" minOccurs="0"/>
                <xsd:element ref="ns2:TaxKeywordTaxHTField" minOccurs="0"/>
                <xsd:element ref="ns2:TaxCatchAllLabel" minOccurs="0"/>
                <xsd:element ref="ns2:TaxCatchAll" minOccurs="0"/>
                <xsd:element ref="ns5:MediaServiceMetadata" minOccurs="0"/>
                <xsd:element ref="ns5:MediaServiceFastMetadata" minOccurs="0"/>
                <xsd:element ref="ns5:MediaServiceDateTaken" minOccurs="0"/>
                <xsd:element ref="ns5:MediaServiceAutoTags" minOccurs="0"/>
                <xsd:element ref="ns5:MediaServiceGenerationTime" minOccurs="0"/>
                <xsd:element ref="ns5:MediaServiceEventHashCode" minOccurs="0"/>
                <xsd:element ref="ns5:MediaServiceOCR" minOccurs="0"/>
                <xsd:element ref="ns5:MediaServiceLocation" minOccurs="0"/>
                <xsd:element ref="ns6:SharedWithUsers" minOccurs="0"/>
                <xsd:element ref="ns6: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17" nillable="true" ma:displayName="Language" ma:default="English" ma:description="Select the document language from the drop down." ma:format="Dropdown" ma:internalName="Language" ma:readOnly="false">
      <xsd:simpleType>
        <xsd:restriction base="dms:Choice">
          <xsd:enumeration value="Arabic (Saudi Arabia)"/>
          <xsd:enumeration value="Bulgarian (Bulgaria)"/>
          <xsd:enumeration value="Chinese (Hong Kong S.A.R.)"/>
          <xsd:enumeration value="Chinese (People's Republic of China)"/>
          <xsd:enumeration value="Chinese (Taiwan)"/>
          <xsd:enumeration value="Croatian (Croatia)"/>
          <xsd:enumeration value="Czech (Czech Republic)"/>
          <xsd:enumeration value="Danish (Denmark)"/>
          <xsd:enumeration value="Dutch (Netherlands)"/>
          <xsd:enumeration value="English"/>
          <xsd:enumeration value="Estonian (Estonia)"/>
          <xsd:enumeration value="Finnish (Finland)"/>
          <xsd:enumeration value="French (France)"/>
          <xsd:enumeration value="German (Germany)"/>
          <xsd:enumeration value="Greek (Greece)"/>
          <xsd:enumeration value="Hebrew (Israel)"/>
          <xsd:enumeration value="Hindi (India)"/>
          <xsd:enumeration value="Hungarian (Hungary)"/>
          <xsd:enumeration value="Indonesian (Indonesia)"/>
          <xsd:enumeration value="Italian (Italy)"/>
          <xsd:enumeration value="Japanese (Japan)"/>
          <xsd:enumeration value="Korean (Korea)"/>
          <xsd:enumeration value="Latvian (Latvia)"/>
          <xsd:enumeration value="Lithuanian (Lithuania)"/>
          <xsd:enumeration value="Malay (Malaysia)"/>
          <xsd:enumeration value="Norwegian (Bokmal) (Norway)"/>
          <xsd:enumeration value="Polish (Poland)"/>
          <xsd:enumeration value="Portuguese (Brazil)"/>
          <xsd:enumeration value="Portuguese (Portugal)"/>
          <xsd:enumeration value="Romanian (Romania)"/>
          <xsd:enumeration value="Russian (Russia)"/>
          <xsd:enumeration value="Serbian (Latin) (Serbia)"/>
          <xsd:enumeration value="Slovak (Slovakia)"/>
          <xsd:enumeration value="Slovenian (Slovenia)"/>
          <xsd:enumeration value="Spanish (Spain)"/>
          <xsd:enumeration value="Swedish (Sweden)"/>
          <xsd:enumeration value="Thai (Thailand)"/>
          <xsd:enumeration value="Turkish (Turkey)"/>
          <xsd:enumeration value="Ukrainian (Ukraine)"/>
          <xsd:enumeration value="Urdu (Islamic Republic of Pakistan)"/>
          <xsd:enumeration value="Vietnamese (Vietnam)"/>
        </xsd:restriction>
      </xsd:simpleType>
    </xsd:element>
  </xsd:schema>
  <xsd:schema xmlns:xsd="http://www.w3.org/2001/XMLSchema" xmlns:xs="http://www.w3.org/2001/XMLSchema" xmlns:dms="http://schemas.microsoft.com/office/2006/documentManagement/types" xmlns:pc="http://schemas.microsoft.com/office/infopath/2007/PartnerControls" targetNamespace="4ffa91fb-a0ff-4ac5-b2db-65c790d184a4" elementFormDefault="qualified">
    <xsd:import namespace="http://schemas.microsoft.com/office/2006/documentManagement/types"/>
    <xsd:import namespace="http://schemas.microsoft.com/office/infopath/2007/PartnerControls"/>
    <xsd:element name="Document_x0020_Creation_x0020_Date" ma:index="2" nillable="true" ma:displayName="Document Date" ma:default="[today]" ma:description="Enter the date this document was last modified. The upload date has been entered by default." ma:format="DateOnly" ma:internalName="Document_x0020_Creation_x0020_Date" ma:readOnly="false">
      <xsd:simpleType>
        <xsd:restriction base="dms:DateTime"/>
      </xsd:simpleType>
    </xsd:element>
    <xsd:element name="Creator" ma:index="3" nillable="true" ma:displayName="Creator" ma:description="Enter the person primarily responsible for the document. The name of the person uploading the document has been entered by default." ma:list="UserInfo" ma:SharePointGroup="0" ma:internalName="Crea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PA_x0020_Office" ma:index="4" nillable="true" ma:displayName="EPA Office" ma:description="Enter the EPA organization primarily responsible for the document. The office of the person uploading the document has been entered by default." ma:internalName="EPA_x0020_Office" ma:readOnly="false">
      <xsd:simpleType>
        <xsd:restriction base="dms:Text">
          <xsd:maxLength value="255"/>
        </xsd:restriction>
      </xsd:simpleType>
    </xsd:element>
    <xsd:element name="Record" ma:index="5" nillable="true" ma:displayName="Record" ma:default="Shared" ma:description="For documents that provide evidence of EPA decisions and actions, select &quot;Shared&quot; (open access) or &quot;Private&quot; (restricted access)." ma:format="Dropdown" ma:internalName="Record">
      <xsd:simpleType>
        <xsd:restriction base="dms:Choice">
          <xsd:enumeration value="None"/>
          <xsd:enumeration value="Shared"/>
          <xsd:enumeration value="Private"/>
        </xsd:restriction>
      </xsd:simpleType>
    </xsd:element>
    <xsd:element name="Identifier" ma:index="9" nillable="true" ma:displayName="Identifier" ma:description="Enter all EPA identification numbers applicable to this document, one on each line." ma:internalName="Identifier" ma:readOnly="false">
      <xsd:simpleType>
        <xsd:restriction base="dms:Note">
          <xsd:maxLength value="255"/>
        </xsd:restriction>
      </xsd:simpleType>
    </xsd:element>
    <xsd:element name="EPA_x0020_Contributor" ma:index="11" nillable="true" ma:displayName="EPA Contributor" ma:description="Enter an EPA person who contributed to the creation of the document but is not the primary author." ma:list="UserInfo" ma:SharePointGroup="0" ma:internalName="EPA_x0020_Contribu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Contributor" ma:index="12" nillable="true" ma:displayName="External Contributor" ma:description="Enter a non-EPA person who contributed to the creation of the document but is not the primary author." ma:internalName="External_x0020_Contributor" ma:readOnly="false">
      <xsd:simpleType>
        <xsd:restriction base="dms:Note">
          <xsd:maxLength value="255"/>
        </xsd:restriction>
      </xsd:simpleType>
    </xsd:element>
    <xsd:element name="EPA_x0020_Related_x0020_Documents" ma:index="14" nillable="true" ma:displayName="Other Related Documents" ma:description="Enter any related document." ma:internalName="EPA_x0020_Related_x0020_Documents" ma:readOnly="false">
      <xsd:simpleType>
        <xsd:restriction base="dms:Note">
          <xsd:maxLength value="255"/>
        </xsd:restriction>
      </xsd:simpleType>
    </xsd:element>
    <xsd:element name="Rights" ma:index="16" nillable="true" ma:displayName="Rights" ma:description="Enter information about intellectual property rights held over the document (e.g. copyright, patent, trademark)." ma:internalName="Rights" ma:readOnly="false">
      <xsd:simpleType>
        <xsd:restriction base="dms:Note">
          <xsd:maxLength value="255"/>
        </xsd:restriction>
      </xsd:simpleType>
    </xsd:element>
    <xsd:element name="j747ac98061d40f0aa7bd47e1db5675d" ma:index="19" nillable="true" ma:taxonomy="true" ma:internalName="j747ac98061d40f0aa7bd47e1db5675d" ma:taxonomyFieldName="Document_x0020_Type" ma:displayName="Document Type" ma:readOnly="false" ma:default="" ma:fieldId="{3747ac98-061d-40f0-aa7b-d47e1db5675d}" ma:sspId="29f62856-1543-49d4-a736-4569d363f533" ma:termSetId="e06cd6a9-a175-4da0-81cb-8dba7aa394ab" ma:anchorId="00000000-0000-0000-0000-000000000000" ma:open="false" ma:isKeyword="false">
      <xsd:complexType>
        <xsd:sequence>
          <xsd:element ref="pc:Terms" minOccurs="0" maxOccurs="1"/>
        </xsd:sequence>
      </xsd:complexType>
    </xsd:element>
    <xsd:element name="TaxKeywordTaxHTField" ma:index="21" nillable="true" ma:taxonomy="true" ma:internalName="TaxKeywordTaxHTField" ma:taxonomyFieldName="TaxKeyword" ma:displayName="Enterprise Keywords" ma:readOnly="false" ma:fieldId="{23f27201-bee3-471e-b2e7-b64fd8b7ca38}" ma:taxonomyMulti="true" ma:sspId="29f62856-1543-49d4-a736-4569d363f533" ma:termSetId="00000000-0000-0000-0000-000000000000" ma:anchorId="00000000-0000-0000-0000-000000000000" ma:open="true" ma:isKeyword="true">
      <xsd:complexType>
        <xsd:sequence>
          <xsd:element ref="pc:Terms" minOccurs="0" maxOccurs="1"/>
        </xsd:sequence>
      </xsd:complexType>
    </xsd:element>
    <xsd:element name="TaxCatchAllLabel" ma:index="23" nillable="true" ma:displayName="Taxonomy Catch All Column1" ma:hidden="true" ma:list="{416b4921-8870-4e09-95db-9cb7ff70e3d3}" ma:internalName="TaxCatchAllLabel" ma:readOnly="true" ma:showField="CatchAllDataLabel" ma:web="bb20a673-a151-4222-a65b-63fa8693bfab">
      <xsd:complexType>
        <xsd:complexContent>
          <xsd:extension base="dms:MultiChoiceLookup">
            <xsd:sequence>
              <xsd:element name="Value" type="dms:Lookup" maxOccurs="unbounded" minOccurs="0" nillable="true"/>
            </xsd:sequence>
          </xsd:extension>
        </xsd:complexContent>
      </xsd:complexType>
    </xsd:element>
    <xsd:element name="TaxCatchAll" ma:index="24" nillable="true" ma:displayName="Taxonomy Catch All Column" ma:hidden="true" ma:list="{416b4921-8870-4e09-95db-9cb7ff70e3d3}" ma:internalName="TaxCatchAll" ma:showField="CatchAllData" ma:web="bb20a673-a151-4222-a65b-63fa8693bfab">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ategoryDescription" ma:index="6" nillable="true" ma:displayName="Description" ma:description="Enter a brief description." ma:internalName="CategoryDescription"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verage" ma:index="13" nillable="true" ma:displayName="Coverage" ma:description="Enter the geographic location, jurisdiction, or time period for which the document is relevant." ma:internalName="_Coverage" ma:readOnly="false">
      <xsd:simpleType>
        <xsd:restriction base="dms:Text">
          <xsd:maxLength value="255"/>
        </xsd:restriction>
      </xsd:simpleType>
    </xsd:element>
    <xsd:element name="_Source" ma:index="15" nillable="true" ma:displayName="Source" ma:description="Enter a source from which the document is derived." ma:internalName="_Source"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a2ab1ba-7a25-4404-8cf3-85b1ef25e15a" elementFormDefault="qualified">
    <xsd:import namespace="http://schemas.microsoft.com/office/2006/documentManagement/types"/>
    <xsd:import namespace="http://schemas.microsoft.com/office/infopath/2007/PartnerControls"/>
    <xsd:element name="MediaServiceMetadata" ma:index="28" nillable="true" ma:displayName="MediaServiceMetadata" ma:hidden="true" ma:internalName="MediaServiceMetadata" ma:readOnly="true">
      <xsd:simpleType>
        <xsd:restriction base="dms:Note"/>
      </xsd:simpleType>
    </xsd:element>
    <xsd:element name="MediaServiceFastMetadata" ma:index="29" nillable="true" ma:displayName="MediaServiceFastMetadata" ma:hidden="true" ma:internalName="MediaServiceFastMetadata" ma:readOnly="true">
      <xsd:simpleType>
        <xsd:restriction base="dms:Note"/>
      </xsd:simpleType>
    </xsd:element>
    <xsd:element name="MediaServiceDateTaken" ma:index="30" nillable="true" ma:displayName="MediaServiceDateTaken" ma:hidden="true" ma:internalName="MediaServiceDateTaken" ma:readOnly="true">
      <xsd:simpleType>
        <xsd:restriction base="dms:Text"/>
      </xsd:simpleType>
    </xsd:element>
    <xsd:element name="MediaServiceAutoTags" ma:index="31" nillable="true" ma:displayName="Tags" ma:internalName="MediaServiceAutoTags" ma:readOnly="true">
      <xsd:simpleType>
        <xsd:restriction base="dms:Text"/>
      </xsd:simpleType>
    </xsd:element>
    <xsd:element name="MediaServiceGenerationTime" ma:index="32" nillable="true" ma:displayName="MediaServiceGenerationTime" ma:hidden="true" ma:internalName="MediaServiceGenerationTime" ma:readOnly="true">
      <xsd:simpleType>
        <xsd:restriction base="dms:Text"/>
      </xsd:simpleType>
    </xsd:element>
    <xsd:element name="MediaServiceEventHashCode" ma:index="33" nillable="true" ma:displayName="MediaServiceEventHashCode" ma:hidden="true" ma:internalName="MediaServiceEventHashCode" ma:readOnly="true">
      <xsd:simpleType>
        <xsd:restriction base="dms:Text"/>
      </xsd:simpleType>
    </xsd:element>
    <xsd:element name="MediaServiceOCR" ma:index="34" nillable="true" ma:displayName="Extracted Text" ma:internalName="MediaServiceOCR" ma:readOnly="true">
      <xsd:simpleType>
        <xsd:restriction base="dms:Note">
          <xsd:maxLength value="255"/>
        </xsd:restriction>
      </xsd:simpleType>
    </xsd:element>
    <xsd:element name="MediaServiceLocation" ma:index="3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b20a673-a151-4222-a65b-63fa8693bfab" elementFormDefault="qualified">
    <xsd:import namespace="http://schemas.microsoft.com/office/2006/documentManagement/types"/>
    <xsd:import namespace="http://schemas.microsoft.com/office/infopath/2007/PartnerControls"/>
    <xsd:element name="SharedWithUsers" ma:index="3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2F3CC4-02A2-4C5E-8E48-AFEBA391BF69}">
  <ds:schemaRefs>
    <ds:schemaRef ds:uri="Microsoft.SharePoint.Taxonomy.ContentTypeSync"/>
  </ds:schemaRefs>
</ds:datastoreItem>
</file>

<file path=customXml/itemProps2.xml><?xml version="1.0" encoding="utf-8"?>
<ds:datastoreItem xmlns:ds="http://schemas.openxmlformats.org/officeDocument/2006/customXml" ds:itemID="{9332B7F6-EF03-4D1F-A19C-8DA029DFA38B}">
  <ds:schemaRefs>
    <ds:schemaRef ds:uri="http://schemas.microsoft.com/sharepoint/v3/contenttype/forms"/>
  </ds:schemaRefs>
</ds:datastoreItem>
</file>

<file path=customXml/itemProps3.xml><?xml version="1.0" encoding="utf-8"?>
<ds:datastoreItem xmlns:ds="http://schemas.openxmlformats.org/officeDocument/2006/customXml" ds:itemID="{C3915F10-9076-4041-989E-9665D1A0D313}">
  <ds:schemaRefs>
    <ds:schemaRef ds:uri="http://purl.org/dc/elements/1.1/"/>
    <ds:schemaRef ds:uri="http://schemas.microsoft.com/sharepoint/v3/fields"/>
    <ds:schemaRef ds:uri="http://schemas.microsoft.com/sharepoint.v3"/>
    <ds:schemaRef ds:uri="http://schemas.microsoft.com/office/2006/documentManagement/types"/>
    <ds:schemaRef ds:uri="http://purl.org/dc/dcmitype/"/>
    <ds:schemaRef ds:uri="bb20a673-a151-4222-a65b-63fa8693bfab"/>
    <ds:schemaRef ds:uri="4ffa91fb-a0ff-4ac5-b2db-65c790d184a4"/>
    <ds:schemaRef ds:uri="http://schemas.microsoft.com/office/infopath/2007/PartnerControls"/>
    <ds:schemaRef ds:uri="http://schemas.microsoft.com/office/2006/metadata/properties"/>
    <ds:schemaRef ds:uri="http://schemas.microsoft.com/sharepoint/v3"/>
    <ds:schemaRef ds:uri="http://www.w3.org/XML/1998/namespace"/>
    <ds:schemaRef ds:uri="http://schemas.openxmlformats.org/package/2006/metadata/core-properties"/>
    <ds:schemaRef ds:uri="2a2ab1ba-7a25-4404-8cf3-85b1ef25e15a"/>
    <ds:schemaRef ds:uri="http://purl.org/dc/terms/"/>
  </ds:schemaRefs>
</ds:datastoreItem>
</file>

<file path=customXml/itemProps4.xml><?xml version="1.0" encoding="utf-8"?>
<ds:datastoreItem xmlns:ds="http://schemas.openxmlformats.org/officeDocument/2006/customXml" ds:itemID="{7AD1D522-8475-4167-9340-4796E21954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ffa91fb-a0ff-4ac5-b2db-65c790d184a4"/>
    <ds:schemaRef ds:uri="http://schemas.microsoft.com/sharepoint.v3"/>
    <ds:schemaRef ds:uri="http://schemas.microsoft.com/sharepoint/v3/fields"/>
    <ds:schemaRef ds:uri="2a2ab1ba-7a25-4404-8cf3-85b1ef25e15a"/>
    <ds:schemaRef ds:uri="bb20a673-a151-4222-a65b-63fa8693bf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Option 1_ltBlue_Poster Template_44X44_0</Template>
  <TotalTime>2682</TotalTime>
  <Words>891</Words>
  <Application>Microsoft Office PowerPoint</Application>
  <PresentationFormat>Custom</PresentationFormat>
  <Paragraphs>130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ＭＳ Ｐゴシック</vt:lpstr>
      <vt:lpstr>Arial</vt:lpstr>
      <vt:lpstr>Calibri</vt:lpstr>
      <vt:lpstr>Cascadia Code ExtraLight</vt:lpstr>
      <vt:lpstr>Times New Roman</vt:lpstr>
      <vt:lpstr>Default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Hollister, Jeff (he/him/his)</dc:creator>
  <cp:lastModifiedBy>Hollister, Jeff (he/him/his)</cp:lastModifiedBy>
  <cp:revision>19</cp:revision>
  <cp:lastPrinted>2024-12-09T15:48:47Z</cp:lastPrinted>
  <dcterms:created xsi:type="dcterms:W3CDTF">2024-12-03T16:23:49Z</dcterms:created>
  <dcterms:modified xsi:type="dcterms:W3CDTF">2024-12-09T16:17:59Z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0x01010015A4A0C1C73BC74B8EB8B5310A838553</vt:lpwstr>
  </property>
  <property fmtid="{D5CDD505-2E9C-101B-9397-08002B2CF9AE}" pid="3" name="TaxKeyword">
    <vt:lpwstr/>
  </property>
  <property fmtid="{D5CDD505-2E9C-101B-9397-08002B2CF9AE}" pid="4" name="e3f09c3df709400db2417a7161762d62">
    <vt:lpwstr/>
  </property>
  <property fmtid="{D5CDD505-2E9C-101B-9397-08002B2CF9AE}" pid="5" name="EPA_x0020_Subject">
    <vt:lpwstr/>
  </property>
  <property fmtid="{D5CDD505-2E9C-101B-9397-08002B2CF9AE}" pid="6" name="Document Type">
    <vt:lpwstr/>
  </property>
  <property fmtid="{D5CDD505-2E9C-101B-9397-08002B2CF9AE}" pid="7" name="EPA Subject">
    <vt:lpwstr/>
  </property>
</Properties>
</file>