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Development of a reservoir morphology dataset to inform modeling greenhouse gas emissions from U.S. reservoirs.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Jeffrey Hollister, Jake Beaulieu, Bridget Deemer, and Alex Hall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Understanding ecological processes in lentic systems, such as reservoirs, often requires the quantification of metrics of the waterbody’s shape and size (i.e. morphology). In support of ongoing efforts in the United States (U.S.) to better characterize greenhouse gas emissions from reservoirs, we have expanded past efforts (e.g. National Hydrography Dataset Plus), and are building a database of lake morphology for U.S. reservoirs.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Sources</a:t>
            </a:r>
          </a:p>
        </p:txBody>
      </p:sp>
      <p:sp>
        <p:nvSpPr>
          <p:cNvPr id="3" name="Content Placeholder 2"/>
          <p:cNvSpPr>
            <a:spLocks noGrp="1"/>
          </p:cNvSpPr>
          <p:nvPr>
            <p:ph idx="1"/>
          </p:nvPr>
        </p:nvSpPr>
        <p:spPr/>
        <p:txBody>
          <a:bodyPr/>
          <a:lstStyle/>
          <a:p>
            <a:pPr lvl="0" indent="0" marL="0">
              <a:buNone/>
            </a:pPr>
            <a:r>
              <a:rPr/>
              <a:t>We use publicly available datasets to first build a database of U.S. reservoirs and then calculate the metrics for each using open source geospatial software (e.g. R). Existing databases with relevant reservoir morphology metrics, such as LAGOS and the National Inventory of Dams, are also included. The database includes estimates for 147 reservoirs measured as part of the Survey of Greenhouse Gas Emissions project led by the U.S. Environmental Protection Agency and efforts are underway to expand the number of included reservoirs.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Database Development</a:t>
            </a:r>
          </a:p>
        </p:txBody>
      </p:sp>
      <p:sp>
        <p:nvSpPr>
          <p:cNvPr id="3" name="Content Placeholder 2"/>
          <p:cNvSpPr>
            <a:spLocks noGrp="1"/>
          </p:cNvSpPr>
          <p:nvPr>
            <p:ph idx="1"/>
          </p:nvPr>
        </p:nvSpPr>
        <p:spPr/>
        <p:txBody>
          <a:bodyPr/>
          <a:lstStyle/>
          <a:p>
            <a:pPr lvl="0" indent="0" marL="0">
              <a:buNone/>
            </a:pPr>
            <a:r>
              <a:rPr/>
              <a:t>We currently calculate 13 lake morphometry metrics including descriptors of lake shape (e.g. area, shoreline length), depth (e.g. mean depth, volume), and fetch. We present our procedures for developing the reservoir database and approaches for calculating each of the metrics.</a:t>
            </a:r>
          </a:p>
          <a:p>
            <a:pPr lvl="0" indent="0" marL="0">
              <a:spcBef>
                <a:spcPts val="3000"/>
              </a:spcBef>
              <a:buNone/>
            </a:pPr>
            <a:r>
              <a:rPr b="1"/>
              <a:t>The Data</a:t>
            </a:r>
          </a:p>
          <a:p>
            <a:pPr lvl="0"/>
            <a:r>
              <a:rPr/>
              <a:t>SuRGE Polygons</a:t>
            </a:r>
          </a:p>
          <a:p>
            <a:pPr lvl="1"/>
            <a:r>
              <a:rPr/>
              <a:t>Two separate efforts</a:t>
            </a:r>
          </a:p>
          <a:p>
            <a:pPr lvl="2"/>
            <a:r>
              <a:rPr/>
              <a:t>Original effort in XXXX</a:t>
            </a:r>
          </a:p>
          <a:p>
            <a:pPr lvl="3"/>
            <a:r>
              <a:rPr/>
              <a:t>n =</a:t>
            </a:r>
          </a:p>
          <a:p>
            <a:pPr lvl="3"/>
            <a:r>
              <a:rPr/>
              <a:t>n sites per reservoir =</a:t>
            </a:r>
          </a:p>
          <a:p>
            <a:pPr lvl="4"/>
            <a:r>
              <a:rPr/>
              <a:t>depth at each taken from existing bathymetry</a:t>
            </a:r>
          </a:p>
          <a:p>
            <a:pPr lvl="2"/>
            <a:r>
              <a:rPr/>
              <a:t>SuRGE in 2020-2023</a:t>
            </a:r>
          </a:p>
          <a:p>
            <a:pPr lvl="3"/>
            <a:r>
              <a:rPr/>
              <a:t>n =</a:t>
            </a:r>
          </a:p>
          <a:p>
            <a:pPr lvl="3"/>
            <a:r>
              <a:rPr/>
              <a:t>n sites per reservoir ~ 15</a:t>
            </a:r>
          </a:p>
          <a:p>
            <a:pPr lvl="4"/>
            <a:r>
              <a:rPr/>
              <a:t>depth measured at each</a:t>
            </a:r>
          </a:p>
          <a:p>
            <a:pPr lvl="0"/>
            <a:r>
              <a:rPr/>
              <a:t>Existing Datasets</a:t>
            </a:r>
          </a:p>
          <a:p>
            <a:pPr lvl="1"/>
            <a:r>
              <a:rPr/>
              <a:t>SuRGE Crosswalk to</a:t>
            </a:r>
          </a:p>
          <a:p>
            <a:pPr lvl="2"/>
            <a:r>
              <a:rPr/>
              <a:t>List</a:t>
            </a:r>
          </a:p>
          <a:p>
            <a:pPr lvl="0"/>
            <a:r>
              <a:rPr/>
              <a:t>Output geopackage</a:t>
            </a:r>
          </a:p>
          <a:p>
            <a:pPr lvl="1"/>
            <a:r>
              <a:rPr/>
              <a:t>Metrics for each resrvoir</a:t>
            </a:r>
          </a:p>
          <a:p>
            <a:pPr lvl="1"/>
            <a:r>
              <a:rPr/>
              <a:t>Point dataset with measured depth</a:t>
            </a:r>
          </a:p>
          <a:p>
            <a:pPr lvl="2"/>
            <a:r>
              <a:rPr/>
              <a:t>List sources</a:t>
            </a:r>
          </a:p>
          <a:p>
            <a:pPr lvl="3" indent="0">
              <a:buNone/>
            </a:pPr>
            <a:r>
              <a:rPr>
                <a:latin typeface="Courier"/>
              </a:rPr>
              <a:t>"surge sites"  "nla 12 phab"  "nla 17 phab" "nla 22 phab"  "nla07 index" "nla17 index" "nla12 index" "nla22 index"  "pre-SuRGE resevoris sampling loaction - bathymetry" "pre-SuRGE reservoir bathymetry max depth"    </a:t>
            </a:r>
          </a:p>
          <a:p>
            <a:pPr lvl="0"/>
            <a:r>
              <a:rPr/>
              <a:t>Output flat file</a:t>
            </a:r>
          </a:p>
          <a:p>
            <a:pPr lvl="0"/>
            <a:r>
              <a:rPr/>
              <a:t>These reservoirs had an average size of 516 hectares, predicted mean depth on average was 10 meters, and average maximum fetch was 2762 meters.</a:t>
            </a:r>
          </a:p>
          <a:p>
            <a:pPr lvl="0"/>
            <a:r>
              <a:rPr/>
              <a:t>The final database will be publicly available and will support modeling of greenhouse gas emissions for the U.S. Inventory of Greenhouse Gas Emissions and Sinks.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Best available data</a:t>
            </a:r>
          </a:p>
          <a:p>
            <a:pPr lvl="1"/>
            <a:r>
              <a:rPr/>
              <a:t>many sources of maximum depth</a:t>
            </a:r>
          </a:p>
          <a:p>
            <a:pPr lvl="0"/>
            <a:r>
              <a:rPr/>
              <a:t>Volume calculations</a:t>
            </a:r>
          </a:p>
          <a:p>
            <a:pPr lvl="0"/>
            <a:r>
              <a:rPr/>
              <a:t>Additional Sources?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Links and References</a:t>
            </a:r>
          </a:p>
        </p:txBody>
      </p:sp>
      <p:sp>
        <p:nvSpPr>
          <p:cNvPr id="3" name="Content Placeholder 2"/>
          <p:cNvSpPr>
            <a:spLocks noGrp="1"/>
          </p:cNvSpPr>
          <p:nvPr>
            <p:ph idx="1"/>
          </p:nvPr>
        </p:nvSpPr>
        <p:spPr/>
        <p:txBody>
          <a:bodyPr/>
          <a:lstStyle/>
          <a:p>
            <a:pPr lvl="0"/>
            <a:r>
              <a:rPr/>
              <a:t>GitHub Repo:</a:t>
            </a:r>
          </a:p>
          <a:p>
            <a:pPr lvl="0"/>
            <a:r>
              <a:rPr/>
              <a:t>Lakemorpho</a:t>
            </a:r>
          </a:p>
          <a:p>
            <a:pPr lvl="0"/>
            <a:r>
              <a:rPr/>
              <a:t>data source links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source</a:t>
                      </a:r>
                    </a:p>
                  </a:txBody>
                  <a:tcPr/>
                </a:tc>
                <a:tc>
                  <a:txBody>
                    <a:bodyPr/>
                    <a:lstStyle/>
                    <a:p>
                      <a:pPr lvl="0" indent="0" marL="0" algn="l">
                        <a:buNone/>
                      </a:pPr>
                      <a:r>
                        <a:rPr/>
                        <a:t>type</a:t>
                      </a:r>
                    </a:p>
                  </a:txBody>
                  <a:tcPr/>
                </a:tc>
                <a:tc>
                  <a:txBody>
                    <a:bodyPr/>
                    <a:lstStyle/>
                    <a:p>
                      <a:pPr lvl="0" indent="0" marL="0" algn="l">
                        <a:buNone/>
                      </a:pPr>
                      <a:r>
                        <a:rPr/>
                        <a:t>variables</a:t>
                      </a:r>
                    </a:p>
                  </a:txBody>
                  <a:tcPr/>
                </a:tc>
                <a:tc>
                  <a:txBody>
                    <a:bodyPr/>
                    <a:lstStyle/>
                    <a:p>
                      <a:pPr lvl="0" indent="0" marL="0" algn="l">
                        <a:buNone/>
                      </a:pPr>
                      <a:r>
                        <a:rPr/>
                        <a:t>values</a:t>
                      </a:r>
                    </a:p>
                  </a:txBody>
                  <a:tcPr/>
                </a:tc>
              </a:tr>
              <a:tr h="0">
                <a:tc>
                  <a:txBody>
                    <a:bodyPr/>
                    <a:lstStyle/>
                    <a:p>
                      <a:pPr lvl="0" indent="0" marL="0" algn="l">
                        <a:buNone/>
                      </a:pPr>
                      <a:r>
                        <a:rPr/>
                        <a:t>lagos</a:t>
                      </a:r>
                    </a:p>
                  </a:txBody>
                </a:tc>
                <a:tc>
                  <a:txBody>
                    <a:bodyPr/>
                    <a:lstStyle/>
                    <a:p>
                      <a:pPr lvl="0" indent="0" marL="0" algn="l">
                        <a:buNone/>
                      </a:pPr>
                      <a:r>
                        <a:rPr/>
                        <a:t>existing</a:t>
                      </a:r>
                    </a:p>
                  </a:txBody>
                </a:tc>
                <a:tc>
                  <a:txBody>
                    <a:bodyPr/>
                    <a:lstStyle/>
                    <a:p>
                      <a:pPr lvl="0" indent="0" marL="0" algn="l">
                        <a:buNone/>
                      </a:pPr>
                      <a:r>
                        <a:rPr/>
                        <a:t>maxdepth</a:t>
                      </a:r>
                    </a:p>
                  </a:txBody>
                </a:tc>
                <a:tc>
                  <a:txBody>
                    <a:bodyPr/>
                    <a:lstStyle/>
                    <a:p>
                      <a:pPr lvl="0" indent="0" marL="0" algn="l">
                        <a:buNone/>
                      </a:pPr>
                      <a:r>
                        <a:rPr/>
                        <a:t>10.03</a:t>
                      </a:r>
                    </a:p>
                  </a:txBody>
                </a:tc>
              </a:tr>
              <a:tr h="0">
                <a:tc>
                  <a:txBody>
                    <a:bodyPr/>
                    <a:lstStyle/>
                    <a:p>
                      <a:pPr lvl="0" indent="0" marL="0" algn="l">
                        <a:buNone/>
                      </a:pPr>
                      <a:r>
                        <a:rPr/>
                        <a:t>lagos</a:t>
                      </a:r>
                    </a:p>
                  </a:txBody>
                </a:tc>
                <a:tc>
                  <a:txBody>
                    <a:bodyPr/>
                    <a:lstStyle/>
                    <a:p>
                      <a:pPr lvl="0" indent="0" marL="0" algn="l">
                        <a:buNone/>
                      </a:pPr>
                      <a:r>
                        <a:rPr/>
                        <a:t>existing</a:t>
                      </a:r>
                    </a:p>
                  </a:txBody>
                </a:tc>
                <a:tc>
                  <a:txBody>
                    <a:bodyPr/>
                    <a:lstStyle/>
                    <a:p>
                      <a:pPr lvl="0" indent="0" marL="0" algn="l">
                        <a:buNone/>
                      </a:pPr>
                      <a:r>
                        <a:rPr/>
                        <a:t>lakearea</a:t>
                      </a:r>
                    </a:p>
                  </a:txBody>
                </a:tc>
                <a:tc>
                  <a:txBody>
                    <a:bodyPr/>
                    <a:lstStyle/>
                    <a:p>
                      <a:pPr lvl="0" indent="0" marL="0" algn="l">
                        <a:buNone/>
                      </a:pPr>
                      <a:r>
                        <a:rPr/>
                        <a:t>454.15</a:t>
                      </a:r>
                    </a:p>
                  </a:txBody>
                </a:tc>
              </a:tr>
              <a:tr h="0">
                <a:tc>
                  <a:txBody>
                    <a:bodyPr/>
                    <a:lstStyle/>
                    <a:p>
                      <a:pPr lvl="0" indent="0" marL="0" algn="l">
                        <a:buNone/>
                      </a:pPr>
                      <a:r>
                        <a:rPr/>
                        <a:t>nhdplus</a:t>
                      </a:r>
                    </a:p>
                  </a:txBody>
                </a:tc>
                <a:tc>
                  <a:txBody>
                    <a:bodyPr/>
                    <a:lstStyle/>
                    <a:p>
                      <a:pPr lvl="0" indent="0" marL="0" algn="l">
                        <a:buNone/>
                      </a:pPr>
                      <a:r>
                        <a:rPr/>
                        <a:t>existing</a:t>
                      </a:r>
                    </a:p>
                  </a:txBody>
                </a:tc>
                <a:tc>
                  <a:txBody>
                    <a:bodyPr/>
                    <a:lstStyle/>
                    <a:p>
                      <a:pPr lvl="0" indent="0" marL="0" algn="l">
                        <a:buNone/>
                      </a:pPr>
                      <a:r>
                        <a:rPr/>
                        <a:t>meandepth</a:t>
                      </a:r>
                    </a:p>
                  </a:txBody>
                </a:tc>
                <a:tc>
                  <a:txBody>
                    <a:bodyPr/>
                    <a:lstStyle/>
                    <a:p>
                      <a:pPr lvl="0" indent="0" marL="0" algn="l">
                        <a:buNone/>
                      </a:pPr>
                      <a:r>
                        <a:rPr/>
                        <a:t>0.92</a:t>
                      </a:r>
                    </a:p>
                  </a:txBody>
                </a:tc>
              </a:tr>
              <a:tr h="0">
                <a:tc>
                  <a:txBody>
                    <a:bodyPr/>
                    <a:lstStyle/>
                    <a:p>
                      <a:pPr lvl="0" indent="0" marL="0" algn="l">
                        <a:buNone/>
                      </a:pPr>
                      <a:r>
                        <a:rPr/>
                        <a:t>nhdplus</a:t>
                      </a:r>
                    </a:p>
                  </a:txBody>
                </a:tc>
                <a:tc>
                  <a:txBody>
                    <a:bodyPr/>
                    <a:lstStyle/>
                    <a:p>
                      <a:pPr lvl="0" indent="0" marL="0" algn="l">
                        <a:buNone/>
                      </a:pPr>
                      <a:r>
                        <a:rPr/>
                        <a:t>existing</a:t>
                      </a:r>
                    </a:p>
                  </a:txBody>
                </a:tc>
                <a:tc>
                  <a:txBody>
                    <a:bodyPr/>
                    <a:lstStyle/>
                    <a:p>
                      <a:pPr lvl="0" indent="0" marL="0" algn="l">
                        <a:buNone/>
                      </a:pPr>
                      <a:r>
                        <a:rPr/>
                        <a:t>lakevolume</a:t>
                      </a:r>
                    </a:p>
                  </a:txBody>
                </a:tc>
                <a:tc>
                  <a:txBody>
                    <a:bodyPr/>
                    <a:lstStyle/>
                    <a:p>
                      <a:pPr lvl="0" indent="0" marL="0" algn="l">
                        <a:buNone/>
                      </a:pPr>
                      <a:r>
                        <a:rPr/>
                        <a:t>3,622,493</a:t>
                      </a:r>
                    </a:p>
                  </a:txBody>
                </a:tc>
              </a:tr>
              <a:tr h="0">
                <a:tc>
                  <a:txBody>
                    <a:bodyPr/>
                    <a:lstStyle/>
                    <a:p>
                      <a:pPr lvl="0" indent="0" marL="0" algn="l">
                        <a:buNone/>
                      </a:pPr>
                      <a:r>
                        <a:rPr/>
                        <a:t>nhdplus</a:t>
                      </a:r>
                    </a:p>
                  </a:txBody>
                </a:tc>
                <a:tc>
                  <a:txBody>
                    <a:bodyPr/>
                    <a:lstStyle/>
                    <a:p>
                      <a:pPr lvl="0" indent="0" marL="0" algn="l">
                        <a:buNone/>
                      </a:pPr>
                      <a:r>
                        <a:rPr/>
                        <a:t>existing</a:t>
                      </a:r>
                    </a:p>
                  </a:txBody>
                </a:tc>
                <a:tc>
                  <a:txBody>
                    <a:bodyPr/>
                    <a:lstStyle/>
                    <a:p>
                      <a:pPr lvl="0" indent="0" marL="0" algn="l">
                        <a:buNone/>
                      </a:pPr>
                      <a:r>
                        <a:rPr/>
                        <a:t>maxdepth</a:t>
                      </a:r>
                    </a:p>
                  </a:txBody>
                </a:tc>
                <a:tc>
                  <a:txBody>
                    <a:bodyPr/>
                    <a:lstStyle/>
                    <a:p>
                      <a:pPr lvl="0" indent="0" marL="0" algn="l">
                        <a:buNone/>
                      </a:pPr>
                      <a:r>
                        <a:rPr/>
                        <a:t>3.12</a:t>
                      </a:r>
                    </a:p>
                  </a:txBody>
                </a:tc>
              </a:tr>
              <a:tr h="0">
                <a:tc>
                  <a:txBody>
                    <a:bodyPr/>
                    <a:lstStyle/>
                    <a:p>
                      <a:pPr lvl="0" indent="0" marL="0" algn="l">
                        <a:buNone/>
                      </a:pPr>
                      <a:r>
                        <a:rPr/>
                        <a:t>nhdplus</a:t>
                      </a:r>
                    </a:p>
                  </a:txBody>
                </a:tc>
                <a:tc>
                  <a:txBody>
                    <a:bodyPr/>
                    <a:lstStyle/>
                    <a:p>
                      <a:pPr lvl="0" indent="0" marL="0" algn="l">
                        <a:buNone/>
                      </a:pPr>
                      <a:r>
                        <a:rPr/>
                        <a:t>existing</a:t>
                      </a:r>
                    </a:p>
                  </a:txBody>
                </a:tc>
                <a:tc>
                  <a:txBody>
                    <a:bodyPr/>
                    <a:lstStyle/>
                    <a:p>
                      <a:pPr lvl="0" indent="0" marL="0" algn="l">
                        <a:buNone/>
                      </a:pPr>
                      <a:r>
                        <a:rPr/>
                        <a:t>meandused</a:t>
                      </a:r>
                    </a:p>
                  </a:txBody>
                </a:tc>
                <a:tc>
                  <a:txBody>
                    <a:bodyPr/>
                    <a:lstStyle/>
                    <a:p>
                      <a:pPr lvl="0" indent="0" marL="0" algn="l">
                        <a:buNone/>
                      </a:pPr>
                      <a:r>
                        <a:rPr/>
                        <a:t>0.92</a:t>
                      </a:r>
                    </a:p>
                  </a:txBody>
                </a:tc>
              </a:tr>
              <a:tr h="0">
                <a:tc>
                  <a:txBody>
                    <a:bodyPr/>
                    <a:lstStyle/>
                    <a:p>
                      <a:pPr lvl="0" indent="0" marL="0" algn="l">
                        <a:buNone/>
                      </a:pPr>
                      <a:r>
                        <a:rPr/>
                        <a:t>nhdplus</a:t>
                      </a:r>
                    </a:p>
                  </a:txBody>
                </a:tc>
                <a:tc>
                  <a:txBody>
                    <a:bodyPr/>
                    <a:lstStyle/>
                    <a:p>
                      <a:pPr lvl="0" indent="0" marL="0" algn="l">
                        <a:buNone/>
                      </a:pPr>
                      <a:r>
                        <a:rPr/>
                        <a:t>existing</a:t>
                      </a:r>
                    </a:p>
                  </a:txBody>
                </a:tc>
                <a:tc>
                  <a:txBody>
                    <a:bodyPr/>
                    <a:lstStyle/>
                    <a:p>
                      <a:pPr lvl="0" indent="0" marL="0" algn="l">
                        <a:buNone/>
                      </a:pPr>
                      <a:r>
                        <a:rPr/>
                        <a:t>meandcode</a:t>
                      </a:r>
                    </a:p>
                  </a:txBody>
                </a:tc>
                <a:tc>
                  <a:txBody>
                    <a:bodyPr/>
                    <a:lstStyle/>
                    <a:p>
                      <a:pPr lvl="0" indent="0" marL="0" algn="l">
                        <a:buNone/>
                      </a:pPr>
                      <a:r>
                        <a:rPr/>
                        <a:t>4.00</a:t>
                      </a:r>
                    </a:p>
                  </a:txBody>
                </a:tc>
              </a:tr>
              <a:tr h="0">
                <a:tc>
                  <a:txBody>
                    <a:bodyPr/>
                    <a:lstStyle/>
                    <a:p>
                      <a:pPr lvl="0" indent="0" marL="0" algn="l">
                        <a:buNone/>
                      </a:pPr>
                      <a:r>
                        <a:rPr/>
                        <a:t>nhdplus</a:t>
                      </a:r>
                    </a:p>
                  </a:txBody>
                </a:tc>
                <a:tc>
                  <a:txBody>
                    <a:bodyPr/>
                    <a:lstStyle/>
                    <a:p>
                      <a:pPr lvl="0" indent="0" marL="0" algn="l">
                        <a:buNone/>
                      </a:pPr>
                      <a:r>
                        <a:rPr/>
                        <a:t>existing</a:t>
                      </a:r>
                    </a:p>
                  </a:txBody>
                </a:tc>
                <a:tc>
                  <a:txBody>
                    <a:bodyPr/>
                    <a:lstStyle/>
                    <a:p>
                      <a:pPr lvl="0" indent="0" marL="0" algn="l">
                        <a:buNone/>
                      </a:pPr>
                      <a:r>
                        <a:rPr/>
                        <a:t>lakearea</a:t>
                      </a:r>
                    </a:p>
                  </a:txBody>
                </a:tc>
                <a:tc>
                  <a:txBody>
                    <a:bodyPr/>
                    <a:lstStyle/>
                    <a:p>
                      <a:pPr lvl="0" indent="0" marL="0" algn="l">
                        <a:buNone/>
                      </a:pPr>
                      <a:r>
                        <a:rPr/>
                        <a:t>3,916,293</a:t>
                      </a:r>
                    </a:p>
                  </a:txBody>
                </a:tc>
              </a:tr>
              <a:tr h="0">
                <a:tc>
                  <a:txBody>
                    <a:bodyPr/>
                    <a:lstStyle/>
                    <a:p>
                      <a:pPr lvl="0" indent="0" marL="0" algn="l">
                        <a:buNone/>
                      </a:pPr>
                      <a:r>
                        <a:rPr/>
                        <a:t>NLA 2012</a:t>
                      </a:r>
                    </a:p>
                  </a:txBody>
                </a:tc>
                <a:tc>
                  <a:txBody>
                    <a:bodyPr/>
                    <a:lstStyle/>
                    <a:p>
                      <a:pPr lvl="0" indent="0" marL="0" algn="l">
                        <a:buNone/>
                      </a:pPr>
                      <a:r>
                        <a:rPr/>
                        <a:t>existing</a:t>
                      </a:r>
                    </a:p>
                  </a:txBody>
                </a:tc>
                <a:tc>
                  <a:txBody>
                    <a:bodyPr/>
                    <a:lstStyle/>
                    <a:p>
                      <a:pPr lvl="0" indent="0" marL="0" algn="l">
                        <a:buNone/>
                      </a:pPr>
                      <a:r>
                        <a:rPr/>
                        <a:t>index_depth</a:t>
                      </a:r>
                    </a:p>
                  </a:txBody>
                </a:tc>
                <a:tc>
                  <a:txBody>
                    <a:bodyPr/>
                    <a:lstStyle/>
                    <a:p>
                      <a:pPr lvl="0" indent="0" marL="0" algn="l">
                        <a:buNone/>
                      </a:pPr>
                      <a:r>
                        <a:rPr/>
                        <a:t>3.20</a:t>
                      </a:r>
                    </a:p>
                  </a:txBody>
                </a:tc>
              </a:tr>
              <a:tr h="0">
                <a:tc>
                  <a:txBody>
                    <a:bodyPr/>
                    <a:lstStyle/>
                    <a:p>
                      <a:pPr lvl="0" indent="0" marL="0" algn="l">
                        <a:buNone/>
                      </a:pPr>
                      <a:r>
                        <a:rPr/>
                        <a:t>NLA 2012</a:t>
                      </a:r>
                    </a:p>
                  </a:txBody>
                </a:tc>
                <a:tc>
                  <a:txBody>
                    <a:bodyPr/>
                    <a:lstStyle/>
                    <a:p>
                      <a:pPr lvl="0" indent="0" marL="0" algn="l">
                        <a:buNone/>
                      </a:pPr>
                      <a:r>
                        <a:rPr/>
                        <a:t>existing</a:t>
                      </a:r>
                    </a:p>
                  </a:txBody>
                </a:tc>
                <a:tc>
                  <a:txBody>
                    <a:bodyPr/>
                    <a:lstStyle/>
                    <a:p>
                      <a:pPr lvl="0" indent="0" marL="0" algn="l">
                        <a:buNone/>
                      </a:pPr>
                      <a:r>
                        <a:rPr/>
                        <a:t>index_depth</a:t>
                      </a:r>
                    </a:p>
                  </a:txBody>
                </a:tc>
                <a:tc>
                  <a:txBody>
                    <a:bodyPr/>
                    <a:lstStyle/>
                    <a:p>
                      <a:pPr lvl="0" indent="0" marL="0" algn="l">
                        <a:buNone/>
                      </a:pPr>
                      <a:r>
                        <a:rPr/>
                        <a:t>3.00</a:t>
                      </a:r>
                    </a:p>
                  </a:txBody>
                </a:tc>
              </a:tr>
              <a:tr h="0">
                <a:tc>
                  <a:txBody>
                    <a:bodyPr/>
                    <a:lstStyle/>
                    <a:p>
                      <a:pPr lvl="0" indent="0" marL="0" algn="l">
                        <a:buNone/>
                      </a:pPr>
                      <a:r>
                        <a:rPr/>
                        <a:t>NLA 2017</a:t>
                      </a:r>
                    </a:p>
                  </a:txBody>
                </a:tc>
                <a:tc>
                  <a:txBody>
                    <a:bodyPr/>
                    <a:lstStyle/>
                    <a:p>
                      <a:pPr lvl="0" indent="0" marL="0" algn="l">
                        <a:buNone/>
                      </a:pPr>
                      <a:r>
                        <a:rPr/>
                        <a:t>existing</a:t>
                      </a:r>
                    </a:p>
                  </a:txBody>
                </a:tc>
                <a:tc>
                  <a:txBody>
                    <a:bodyPr/>
                    <a:lstStyle/>
                    <a:p>
                      <a:pPr lvl="0" indent="0" marL="0" algn="l">
                        <a:buNone/>
                      </a:pPr>
                      <a:r>
                        <a:rPr/>
                        <a:t>index_depth</a:t>
                      </a:r>
                    </a:p>
                  </a:txBody>
                </a:tc>
                <a:tc>
                  <a:txBody>
                    <a:bodyPr/>
                    <a:lstStyle/>
                    <a:p>
                      <a:pPr lvl="0" indent="0" marL="0" algn="l">
                        <a:buNone/>
                      </a:pPr>
                      <a:r>
                        <a:rPr/>
                        <a:t>3.30</a:t>
                      </a:r>
                    </a:p>
                  </a:txBody>
                </a:tc>
              </a:tr>
              <a:tr h="0">
                <a:tc>
                  <a:txBody>
                    <a:bodyPr/>
                    <a:lstStyle/>
                    <a:p>
                      <a:pPr lvl="0" indent="0" marL="0" algn="l">
                        <a:buNone/>
                      </a:pPr>
                      <a:r>
                        <a:rPr/>
                        <a:t>surge_morpho</a:t>
                      </a:r>
                    </a:p>
                  </a:txBody>
                </a:tc>
                <a:tc>
                  <a:txBody>
                    <a:bodyPr/>
                    <a:lstStyle/>
                    <a:p>
                      <a:pPr lvl="0" indent="0" marL="0" algn="l">
                        <a:buNone/>
                      </a:pPr>
                      <a:r>
                        <a:rPr/>
                        <a:t>calculated</a:t>
                      </a:r>
                    </a:p>
                  </a:txBody>
                </a:tc>
                <a:tc>
                  <a:txBody>
                    <a:bodyPr/>
                    <a:lstStyle/>
                    <a:p>
                      <a:pPr lvl="0" indent="0" marL="0" algn="l">
                        <a:buNone/>
                      </a:pPr>
                      <a:r>
                        <a:rPr/>
                        <a:t>surfacearea</a:t>
                      </a:r>
                    </a:p>
                  </a:txBody>
                </a:tc>
                <a:tc>
                  <a:txBody>
                    <a:bodyPr/>
                    <a:lstStyle/>
                    <a:p>
                      <a:pPr lvl="0" indent="0" marL="0" algn="l">
                        <a:buNone/>
                      </a:pPr>
                      <a:r>
                        <a:rPr/>
                        <a:t>4,234,663</a:t>
                      </a:r>
                    </a:p>
                  </a:txBody>
                </a:tc>
              </a:tr>
              <a:tr h="0">
                <a:tc>
                  <a:txBody>
                    <a:bodyPr/>
                    <a:lstStyle/>
                    <a:p>
                      <a:pPr lvl="0" indent="0" marL="0" algn="l">
                        <a:buNone/>
                      </a:pPr>
                      <a:r>
                        <a:rPr/>
                        <a:t>surge_morpho</a:t>
                      </a:r>
                    </a:p>
                  </a:txBody>
                </a:tc>
                <a:tc>
                  <a:txBody>
                    <a:bodyPr/>
                    <a:lstStyle/>
                    <a:p>
                      <a:pPr lvl="0" indent="0" marL="0" algn="l">
                        <a:buNone/>
                      </a:pPr>
                      <a:r>
                        <a:rPr/>
                        <a:t>calculated</a:t>
                      </a:r>
                    </a:p>
                  </a:txBody>
                </a:tc>
                <a:tc>
                  <a:txBody>
                    <a:bodyPr/>
                    <a:lstStyle/>
                    <a:p>
                      <a:pPr lvl="0" indent="0" marL="0" algn="l">
                        <a:buNone/>
                      </a:pPr>
                      <a:r>
                        <a:rPr/>
                        <a:t>shorelinelength</a:t>
                      </a:r>
                    </a:p>
                  </a:txBody>
                </a:tc>
                <a:tc>
                  <a:txBody>
                    <a:bodyPr/>
                    <a:lstStyle/>
                    <a:p>
                      <a:pPr lvl="0" indent="0" marL="0" algn="l">
                        <a:buNone/>
                      </a:pPr>
                      <a:r>
                        <a:rPr/>
                        <a:t>37,291</a:t>
                      </a:r>
                    </a:p>
                  </a:txBody>
                </a:tc>
              </a:tr>
              <a:tr h="0">
                <a:tc>
                  <a:txBody>
                    <a:bodyPr/>
                    <a:lstStyle/>
                    <a:p>
                      <a:pPr lvl="0" indent="0" marL="0" algn="l">
                        <a:buNone/>
                      </a:pPr>
                      <a:r>
                        <a:rPr/>
                        <a:t>surge_morpho</a:t>
                      </a:r>
                    </a:p>
                  </a:txBody>
                </a:tc>
                <a:tc>
                  <a:txBody>
                    <a:bodyPr/>
                    <a:lstStyle/>
                    <a:p>
                      <a:pPr lvl="0" indent="0" marL="0" algn="l">
                        <a:buNone/>
                      </a:pPr>
                      <a:r>
                        <a:rPr/>
                        <a:t>calculated</a:t>
                      </a:r>
                    </a:p>
                  </a:txBody>
                </a:tc>
                <a:tc>
                  <a:txBody>
                    <a:bodyPr/>
                    <a:lstStyle/>
                    <a:p>
                      <a:pPr lvl="0" indent="0" marL="0" algn="l">
                        <a:buNone/>
                      </a:pPr>
                      <a:r>
                        <a:rPr/>
                        <a:t>shorelinedevelopment</a:t>
                      </a:r>
                    </a:p>
                  </a:txBody>
                </a:tc>
                <a:tc>
                  <a:txBody>
                    <a:bodyPr/>
                    <a:lstStyle/>
                    <a:p>
                      <a:pPr lvl="0" indent="0" marL="0" algn="l">
                        <a:buNone/>
                      </a:pPr>
                      <a:r>
                        <a:rPr/>
                        <a:t>5.11</a:t>
                      </a:r>
                    </a:p>
                  </a:txBody>
                </a:tc>
              </a:tr>
              <a:tr h="0">
                <a:tc>
                  <a:txBody>
                    <a:bodyPr/>
                    <a:lstStyle/>
                    <a:p>
                      <a:pPr lvl="0" indent="0" marL="0" algn="l">
                        <a:buNone/>
                      </a:pPr>
                      <a:r>
                        <a:rPr/>
                        <a:t>surge_morpho</a:t>
                      </a:r>
                    </a:p>
                  </a:txBody>
                </a:tc>
                <a:tc>
                  <a:txBody>
                    <a:bodyPr/>
                    <a:lstStyle/>
                    <a:p>
                      <a:pPr lvl="0" indent="0" marL="0" algn="l">
                        <a:buNone/>
                      </a:pPr>
                      <a:r>
                        <a:rPr/>
                        <a:t>calculated</a:t>
                      </a:r>
                    </a:p>
                  </a:txBody>
                </a:tc>
                <a:tc>
                  <a:txBody>
                    <a:bodyPr/>
                    <a:lstStyle/>
                    <a:p>
                      <a:pPr lvl="0" indent="0" marL="0" algn="l">
                        <a:buNone/>
                      </a:pPr>
                      <a:r>
                        <a:rPr/>
                        <a:t>maxdepth</a:t>
                      </a:r>
                    </a:p>
                  </a:txBody>
                </a:tc>
                <a:tc>
                  <a:txBody>
                    <a:bodyPr/>
                    <a:lstStyle/>
                    <a:p>
                      <a:pPr lvl="0" indent="0" marL="0" algn="l">
                        <a:buNone/>
                      </a:pPr>
                      <a:r>
                        <a:rPr/>
                        <a:t>7.96</a:t>
                      </a:r>
                    </a:p>
                  </a:txBody>
                </a:tc>
              </a:tr>
              <a:tr h="0">
                <a:tc>
                  <a:txBody>
                    <a:bodyPr/>
                    <a:lstStyle/>
                    <a:p>
                      <a:pPr lvl="0" indent="0" marL="0" algn="l">
                        <a:buNone/>
                      </a:pPr>
                      <a:r>
                        <a:rPr/>
                        <a:t>surge_morpho</a:t>
                      </a:r>
                    </a:p>
                  </a:txBody>
                </a:tc>
                <a:tc>
                  <a:txBody>
                    <a:bodyPr/>
                    <a:lstStyle/>
                    <a:p>
                      <a:pPr lvl="0" indent="0" marL="0" algn="l">
                        <a:buNone/>
                      </a:pPr>
                      <a:r>
                        <a:rPr/>
                        <a:t>calculated</a:t>
                      </a:r>
                    </a:p>
                  </a:txBody>
                </a:tc>
                <a:tc>
                  <a:txBody>
                    <a:bodyPr/>
                    <a:lstStyle/>
                    <a:p>
                      <a:pPr lvl="0" indent="0" marL="0" algn="l">
                        <a:buNone/>
                      </a:pPr>
                      <a:r>
                        <a:rPr/>
                        <a:t>volume</a:t>
                      </a:r>
                    </a:p>
                  </a:txBody>
                </a:tc>
                <a:tc>
                  <a:txBody>
                    <a:bodyPr/>
                    <a:lstStyle/>
                    <a:p>
                      <a:pPr lvl="0" indent="0" marL="0" algn="l">
                        <a:buNone/>
                      </a:pPr>
                      <a:r>
                        <a:rPr/>
                        <a:t>9,872,807</a:t>
                      </a:r>
                    </a:p>
                  </a:txBody>
                </a:tc>
              </a:tr>
              <a:tr h="0">
                <a:tc>
                  <a:txBody>
                    <a:bodyPr/>
                    <a:lstStyle/>
                    <a:p>
                      <a:pPr lvl="0" indent="0" marL="0" algn="l">
                        <a:buNone/>
                      </a:pPr>
                      <a:r>
                        <a:rPr/>
                        <a:t>surge_morpho</a:t>
                      </a:r>
                    </a:p>
                  </a:txBody>
                </a:tc>
                <a:tc>
                  <a:txBody>
                    <a:bodyPr/>
                    <a:lstStyle/>
                    <a:p>
                      <a:pPr lvl="0" indent="0" marL="0" algn="l">
                        <a:buNone/>
                      </a:pPr>
                      <a:r>
                        <a:rPr/>
                        <a:t>calculated</a:t>
                      </a:r>
                    </a:p>
                  </a:txBody>
                </a:tc>
                <a:tc>
                  <a:txBody>
                    <a:bodyPr/>
                    <a:lstStyle/>
                    <a:p>
                      <a:pPr lvl="0" indent="0" marL="0" algn="l">
                        <a:buNone/>
                      </a:pPr>
                      <a:r>
                        <a:rPr/>
                        <a:t>meandepth</a:t>
                      </a:r>
                    </a:p>
                  </a:txBody>
                </a:tc>
                <a:tc>
                  <a:txBody>
                    <a:bodyPr/>
                    <a:lstStyle/>
                    <a:p>
                      <a:pPr lvl="0" indent="0" marL="0" algn="l">
                        <a:buNone/>
                      </a:pPr>
                      <a:r>
                        <a:rPr/>
                        <a:t>2.33</a:t>
                      </a:r>
                    </a:p>
                  </a:txBody>
                </a:tc>
              </a:tr>
              <a:tr h="0">
                <a:tc>
                  <a:txBody>
                    <a:bodyPr/>
                    <a:lstStyle/>
                    <a:p>
                      <a:pPr lvl="0" indent="0" marL="0" algn="l">
                        <a:buNone/>
                      </a:pPr>
                      <a:r>
                        <a:rPr/>
                        <a:t>surge_morpho</a:t>
                      </a:r>
                    </a:p>
                  </a:txBody>
                </a:tc>
                <a:tc>
                  <a:txBody>
                    <a:bodyPr/>
                    <a:lstStyle/>
                    <a:p>
                      <a:pPr lvl="0" indent="0" marL="0" algn="l">
                        <a:buNone/>
                      </a:pPr>
                      <a:r>
                        <a:rPr/>
                        <a:t>calculated</a:t>
                      </a:r>
                    </a:p>
                  </a:txBody>
                </a:tc>
                <a:tc>
                  <a:txBody>
                    <a:bodyPr/>
                    <a:lstStyle/>
                    <a:p>
                      <a:pPr lvl="0" indent="0" marL="0" algn="l">
                        <a:buNone/>
                      </a:pPr>
                      <a:r>
                        <a:rPr/>
                        <a:t>maxwidth</a:t>
                      </a:r>
                    </a:p>
                  </a:txBody>
                </a:tc>
                <a:tc>
                  <a:txBody>
                    <a:bodyPr/>
                    <a:lstStyle/>
                    <a:p>
                      <a:pPr lvl="0" indent="0" marL="0" algn="l">
                        <a:buNone/>
                      </a:pPr>
                      <a:r>
                        <a:rPr/>
                        <a:t>1,194.47</a:t>
                      </a:r>
                    </a:p>
                  </a:txBody>
                </a:tc>
              </a:tr>
              <a:tr h="0">
                <a:tc>
                  <a:txBody>
                    <a:bodyPr/>
                    <a:lstStyle/>
                    <a:p>
                      <a:pPr lvl="0" indent="0" marL="0" algn="l">
                        <a:buNone/>
                      </a:pPr>
                      <a:r>
                        <a:rPr/>
                        <a:t>surge_morpho</a:t>
                      </a:r>
                    </a:p>
                  </a:txBody>
                </a:tc>
                <a:tc>
                  <a:txBody>
                    <a:bodyPr/>
                    <a:lstStyle/>
                    <a:p>
                      <a:pPr lvl="0" indent="0" marL="0" algn="l">
                        <a:buNone/>
                      </a:pPr>
                      <a:r>
                        <a:rPr/>
                        <a:t>calculated</a:t>
                      </a:r>
                    </a:p>
                  </a:txBody>
                </a:tc>
                <a:tc>
                  <a:txBody>
                    <a:bodyPr/>
                    <a:lstStyle/>
                    <a:p>
                      <a:pPr lvl="0" indent="0" marL="0" algn="l">
                        <a:buNone/>
                      </a:pPr>
                      <a:r>
                        <a:rPr/>
                        <a:t>meanwidth</a:t>
                      </a:r>
                    </a:p>
                  </a:txBody>
                </a:tc>
                <a:tc>
                  <a:txBody>
                    <a:bodyPr/>
                    <a:lstStyle/>
                    <a:p>
                      <a:pPr lvl="0" indent="0" marL="0" algn="l">
                        <a:buNone/>
                      </a:pPr>
                      <a:r>
                        <a:rPr/>
                        <a:t>1,021.15</a:t>
                      </a:r>
                    </a:p>
                  </a:txBody>
                </a:tc>
              </a:tr>
              <a:tr h="0">
                <a:tc>
                  <a:txBody>
                    <a:bodyPr/>
                    <a:lstStyle/>
                    <a:p>
                      <a:pPr lvl="0" indent="0" marL="0" algn="l">
                        <a:buNone/>
                      </a:pPr>
                      <a:r>
                        <a:rPr/>
                        <a:t>surge_morpho</a:t>
                      </a:r>
                    </a:p>
                  </a:txBody>
                </a:tc>
                <a:tc>
                  <a:txBody>
                    <a:bodyPr/>
                    <a:lstStyle/>
                    <a:p>
                      <a:pPr lvl="0" indent="0" marL="0" algn="l">
                        <a:buNone/>
                      </a:pPr>
                      <a:r>
                        <a:rPr/>
                        <a:t>calculated</a:t>
                      </a:r>
                    </a:p>
                  </a:txBody>
                </a:tc>
                <a:tc>
                  <a:txBody>
                    <a:bodyPr/>
                    <a:lstStyle/>
                    <a:p>
                      <a:pPr lvl="0" indent="0" marL="0" algn="l">
                        <a:buNone/>
                      </a:pPr>
                      <a:r>
                        <a:rPr/>
                        <a:t>fetch</a:t>
                      </a:r>
                    </a:p>
                  </a:txBody>
                </a:tc>
                <a:tc>
                  <a:txBody>
                    <a:bodyPr/>
                    <a:lstStyle/>
                    <a:p>
                      <a:pPr lvl="0" indent="0" marL="0" algn="l">
                        <a:buNone/>
                      </a:pPr>
                      <a:r>
                        <a:rPr/>
                        <a:t>2,157.67</a:t>
                      </a:r>
                    </a:p>
                  </a:txBody>
                </a:tc>
              </a:tr>
              <a:tr h="0">
                <a:tc>
                  <a:txBody>
                    <a:bodyPr/>
                    <a:lstStyle/>
                    <a:p>
                      <a:pPr lvl="0" indent="0" marL="0" algn="l">
                        <a:buNone/>
                      </a:pPr>
                      <a:r>
                        <a:rPr/>
                        <a:t>surge_morpho</a:t>
                      </a:r>
                    </a:p>
                  </a:txBody>
                </a:tc>
                <a:tc>
                  <a:txBody>
                    <a:bodyPr/>
                    <a:lstStyle/>
                    <a:p>
                      <a:pPr lvl="0" indent="0" marL="0" algn="l">
                        <a:buNone/>
                      </a:pPr>
                      <a:r>
                        <a:rPr/>
                        <a:t>calculated</a:t>
                      </a:r>
                    </a:p>
                  </a:txBody>
                </a:tc>
                <a:tc>
                  <a:txBody>
                    <a:bodyPr/>
                    <a:lstStyle/>
                    <a:p>
                      <a:pPr lvl="0" indent="0" marL="0" algn="l">
                        <a:buNone/>
                      </a:pPr>
                      <a:r>
                        <a:rPr/>
                        <a:t>maxlength</a:t>
                      </a:r>
                    </a:p>
                  </a:txBody>
                </a:tc>
                <a:tc>
                  <a:txBody>
                    <a:bodyPr/>
                    <a:lstStyle/>
                    <a:p>
                      <a:pPr lvl="0" indent="0" marL="0" algn="l">
                        <a:buNone/>
                      </a:pPr>
                      <a:r>
                        <a:rPr/>
                        <a:t>4,464.33</a:t>
                      </a:r>
                    </a:p>
                  </a:txBody>
                </a:tc>
              </a:tr>
              <a:tr h="0">
                <a:tc>
                  <a:txBody>
                    <a:bodyPr/>
                    <a:lstStyle/>
                    <a:p>
                      <a:pPr lvl="0" indent="0" marL="0" algn="l">
                        <a:buNone/>
                      </a:pPr>
                      <a:r>
                        <a:rPr/>
                        <a:t>globathy</a:t>
                      </a:r>
                    </a:p>
                  </a:txBody>
                </a:tc>
                <a:tc>
                  <a:txBody>
                    <a:bodyPr/>
                    <a:lstStyle/>
                    <a:p>
                      <a:pPr lvl="0" indent="0" marL="0" algn="l">
                        <a:buNone/>
                      </a:pPr>
                      <a:r>
                        <a:rPr/>
                        <a:t>existing</a:t>
                      </a:r>
                    </a:p>
                  </a:txBody>
                </a:tc>
                <a:tc>
                  <a:txBody>
                    <a:bodyPr/>
                    <a:lstStyle/>
                    <a:p>
                      <a:pPr lvl="0" indent="0" marL="0" algn="l">
                        <a:buNone/>
                      </a:pPr>
                      <a:r>
                        <a:rPr/>
                        <a:t>dmax_use</a:t>
                      </a:r>
                    </a:p>
                  </a:txBody>
                </a:tc>
                <a:tc>
                  <a:txBody>
                    <a:bodyPr/>
                    <a:lstStyle/>
                    <a:p>
                      <a:pPr lvl="0" indent="0" marL="0" algn="l">
                        <a:buNone/>
                      </a:pPr>
                      <a:r>
                        <a:rPr/>
                        <a:t>20.22</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reservoir morphology dataset to inform modeling greenhouse gas emissions from U.S. reservoirs.</dc:title>
  <dc:creator>Jeffrey Hollister, Jake Beaulieu, Bridget Deemer, and Alex Hall</dc:creator>
  <cp:keywords/>
  <dcterms:created xsi:type="dcterms:W3CDTF">2024-12-09T12:48:03Z</dcterms:created>
  <dcterms:modified xsi:type="dcterms:W3CDTF">2024-12-09T12:48:03Z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ditor_options">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