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20116800" cy="20116800"/>
  <p:notesSz cx="19446875" cy="39563675"/>
  <p:defaultTextStyle>
    <a:defPPr>
      <a:defRPr lang="en-US"/>
    </a:defPPr>
    <a:lvl1pPr algn="l" rtl="0" fontAlgn="base">
      <a:spcBef>
        <a:spcPct val="0"/>
      </a:spcBef>
      <a:spcAft>
        <a:spcPct val="0"/>
      </a:spcAft>
      <a:defRPr sz="6799" kern="1200">
        <a:solidFill>
          <a:schemeClr val="tx1"/>
        </a:solidFill>
        <a:latin typeface="Arial" charset="0"/>
        <a:ea typeface="+mn-ea"/>
        <a:cs typeface="+mn-cs"/>
      </a:defRPr>
    </a:lvl1pPr>
    <a:lvl2pPr marL="457170" algn="l" rtl="0" fontAlgn="base">
      <a:spcBef>
        <a:spcPct val="0"/>
      </a:spcBef>
      <a:spcAft>
        <a:spcPct val="0"/>
      </a:spcAft>
      <a:defRPr sz="6799" kern="1200">
        <a:solidFill>
          <a:schemeClr val="tx1"/>
        </a:solidFill>
        <a:latin typeface="Arial" charset="0"/>
        <a:ea typeface="+mn-ea"/>
        <a:cs typeface="+mn-cs"/>
      </a:defRPr>
    </a:lvl2pPr>
    <a:lvl3pPr marL="914340" algn="l" rtl="0" fontAlgn="base">
      <a:spcBef>
        <a:spcPct val="0"/>
      </a:spcBef>
      <a:spcAft>
        <a:spcPct val="0"/>
      </a:spcAft>
      <a:defRPr sz="6799" kern="1200">
        <a:solidFill>
          <a:schemeClr val="tx1"/>
        </a:solidFill>
        <a:latin typeface="Arial" charset="0"/>
        <a:ea typeface="+mn-ea"/>
        <a:cs typeface="+mn-cs"/>
      </a:defRPr>
    </a:lvl3pPr>
    <a:lvl4pPr marL="1371510" algn="l" rtl="0" fontAlgn="base">
      <a:spcBef>
        <a:spcPct val="0"/>
      </a:spcBef>
      <a:spcAft>
        <a:spcPct val="0"/>
      </a:spcAft>
      <a:defRPr sz="6799" kern="1200">
        <a:solidFill>
          <a:schemeClr val="tx1"/>
        </a:solidFill>
        <a:latin typeface="Arial" charset="0"/>
        <a:ea typeface="+mn-ea"/>
        <a:cs typeface="+mn-cs"/>
      </a:defRPr>
    </a:lvl4pPr>
    <a:lvl5pPr marL="1828680" algn="l" rtl="0" fontAlgn="base">
      <a:spcBef>
        <a:spcPct val="0"/>
      </a:spcBef>
      <a:spcAft>
        <a:spcPct val="0"/>
      </a:spcAft>
      <a:defRPr sz="6799" kern="1200">
        <a:solidFill>
          <a:schemeClr val="tx1"/>
        </a:solidFill>
        <a:latin typeface="Arial" charset="0"/>
        <a:ea typeface="+mn-ea"/>
        <a:cs typeface="+mn-cs"/>
      </a:defRPr>
    </a:lvl5pPr>
    <a:lvl6pPr marL="2285850" algn="l" defTabSz="914340" rtl="0" eaLnBrk="1" latinLnBrk="0" hangingPunct="1">
      <a:defRPr sz="6799" kern="1200">
        <a:solidFill>
          <a:schemeClr val="tx1"/>
        </a:solidFill>
        <a:latin typeface="Arial" charset="0"/>
        <a:ea typeface="+mn-ea"/>
        <a:cs typeface="+mn-cs"/>
      </a:defRPr>
    </a:lvl6pPr>
    <a:lvl7pPr marL="2743020" algn="l" defTabSz="914340" rtl="0" eaLnBrk="1" latinLnBrk="0" hangingPunct="1">
      <a:defRPr sz="6799" kern="1200">
        <a:solidFill>
          <a:schemeClr val="tx1"/>
        </a:solidFill>
        <a:latin typeface="Arial" charset="0"/>
        <a:ea typeface="+mn-ea"/>
        <a:cs typeface="+mn-cs"/>
      </a:defRPr>
    </a:lvl7pPr>
    <a:lvl8pPr marL="3200190" algn="l" defTabSz="914340" rtl="0" eaLnBrk="1" latinLnBrk="0" hangingPunct="1">
      <a:defRPr sz="6799" kern="1200">
        <a:solidFill>
          <a:schemeClr val="tx1"/>
        </a:solidFill>
        <a:latin typeface="Arial" charset="0"/>
        <a:ea typeface="+mn-ea"/>
        <a:cs typeface="+mn-cs"/>
      </a:defRPr>
    </a:lvl8pPr>
    <a:lvl9pPr marL="3657359" algn="l" defTabSz="914340" rtl="0" eaLnBrk="1" latinLnBrk="0" hangingPunct="1">
      <a:defRPr sz="6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464" userDrawn="1">
          <p15:clr>
            <a:srgbClr val="A4A3A4"/>
          </p15:clr>
        </p15:guide>
        <p15:guide id="3" pos="288" userDrawn="1">
          <p15:clr>
            <a:srgbClr val="A4A3A4"/>
          </p15:clr>
        </p15:guide>
        <p15:guide id="4" pos="6336" userDrawn="1">
          <p15:clr>
            <a:srgbClr val="A4A3A4"/>
          </p15:clr>
        </p15:guide>
        <p15:guide id="5" pos="4032" userDrawn="1">
          <p15:clr>
            <a:srgbClr val="A4A3A4"/>
          </p15:clr>
        </p15:guide>
        <p15:guide id="6" pos="8208" userDrawn="1">
          <p15:clr>
            <a:srgbClr val="A4A3A4"/>
          </p15:clr>
        </p15:guide>
        <p15:guide id="7" pos="8640" userDrawn="1">
          <p15:clr>
            <a:srgbClr val="A4A3A4"/>
          </p15:clr>
        </p15:guide>
        <p15:guide id="8" pos="12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8143"/>
    <a:srgbClr val="5D7EBC"/>
    <a:srgbClr val="407056"/>
    <a:srgbClr val="BF8FA9"/>
    <a:srgbClr val="CAA888"/>
    <a:srgbClr val="355777"/>
    <a:srgbClr val="8AA972"/>
    <a:srgbClr val="75568D"/>
    <a:srgbClr val="0070B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37" d="100"/>
          <a:sy n="37" d="100"/>
        </p:scale>
        <p:origin x="1776" y="48"/>
      </p:cViewPr>
      <p:guideLst>
        <p:guide orient="horz" pos="6336"/>
        <p:guide pos="4464"/>
        <p:guide pos="288"/>
        <p:guide pos="6336"/>
        <p:guide pos="4032"/>
        <p:guide pos="8208"/>
        <p:guide pos="8640"/>
        <p:guide pos="123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D7EBC"/>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207818"/>
            <a:ext cx="20116800" cy="1828800"/>
          </a:xfrm>
          <a:prstGeom prst="rect">
            <a:avLst/>
          </a:prstGeom>
          <a:gradFill flip="none" rotWithShape="1">
            <a:gsLst>
              <a:gs pos="0">
                <a:srgbClr val="5D7EBC"/>
              </a:gs>
              <a:gs pos="100000">
                <a:schemeClr val="tx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448064" rtl="0" eaLnBrk="1" fontAlgn="base" latinLnBrk="0" hangingPunct="1">
              <a:lnSpc>
                <a:spcPct val="100000"/>
              </a:lnSpc>
              <a:spcBef>
                <a:spcPct val="0"/>
              </a:spcBef>
              <a:spcAft>
                <a:spcPct val="0"/>
              </a:spcAft>
              <a:buClrTx/>
              <a:buSzTx/>
              <a:buFontTx/>
              <a:buNone/>
              <a:tabLst/>
            </a:pPr>
            <a:endParaRPr kumimoji="0" lang="en-US" sz="6800" b="0" i="0" u="none" strike="noStrike" cap="none" normalizeH="0" baseline="0">
              <a:ln>
                <a:noFill/>
              </a:ln>
              <a:solidFill>
                <a:schemeClr val="tx1"/>
              </a:solidFill>
              <a:effectLst/>
              <a:latin typeface="Arial" charset="0"/>
            </a:endParaRPr>
          </a:p>
        </p:txBody>
      </p:sp>
      <p:sp>
        <p:nvSpPr>
          <p:cNvPr id="9" name="Rectangle 8"/>
          <p:cNvSpPr>
            <a:spLocks noChangeArrowheads="1"/>
          </p:cNvSpPr>
          <p:nvPr userDrawn="1"/>
        </p:nvSpPr>
        <p:spPr bwMode="auto">
          <a:xfrm>
            <a:off x="228600" y="2438400"/>
            <a:ext cx="19659600" cy="16916400"/>
          </a:xfrm>
          <a:prstGeom prst="rect">
            <a:avLst/>
          </a:prstGeom>
          <a:solidFill>
            <a:schemeClr val="bg1"/>
          </a:solidFill>
          <a:ln w="101600">
            <a:solidFill>
              <a:srgbClr val="A28143"/>
            </a:solidFill>
            <a:miter lim="800000"/>
            <a:headEnd/>
            <a:tailEnd/>
          </a:ln>
          <a:effectLst/>
        </p:spPr>
        <p:txBody>
          <a:bodyPr wrap="none" anchor="ctr"/>
          <a:lstStyle/>
          <a:p>
            <a:endParaRPr lang="en-US" sz="12981"/>
          </a:p>
        </p:txBody>
      </p:sp>
      <p:sp>
        <p:nvSpPr>
          <p:cNvPr id="10" name="Text Box 20"/>
          <p:cNvSpPr txBox="1">
            <a:spLocks noChangeArrowheads="1"/>
          </p:cNvSpPr>
          <p:nvPr userDrawn="1"/>
        </p:nvSpPr>
        <p:spPr bwMode="auto">
          <a:xfrm>
            <a:off x="5811982" y="19502736"/>
            <a:ext cx="8458200" cy="461665"/>
          </a:xfrm>
          <a:prstGeom prst="rect">
            <a:avLst/>
          </a:prstGeom>
          <a:noFill/>
          <a:ln w="9525">
            <a:noFill/>
            <a:miter lim="800000"/>
            <a:headEnd/>
            <a:tailEnd/>
          </a:ln>
          <a:effectLst>
            <a:outerShdw dist="35921" dir="2700000" algn="ctr" rotWithShape="0">
              <a:schemeClr val="tx1"/>
            </a:outerShdw>
          </a:effectLst>
        </p:spPr>
        <p:txBody>
          <a:bodyPr wrap="square">
            <a:spAutoFit/>
          </a:bodyPr>
          <a:lstStyle/>
          <a:p>
            <a:pPr algn="ctr" defTabSz="3448064"/>
            <a:r>
              <a:rPr lang="en-US" sz="2400" i="1" dirty="0">
                <a:solidFill>
                  <a:schemeClr val="bg1"/>
                </a:solidFill>
                <a:latin typeface="Times New Roman" pitchFamily="18" charset="0"/>
              </a:rPr>
              <a:t>Innovative Research for a Sustainable Future</a:t>
            </a:r>
          </a:p>
        </p:txBody>
      </p:sp>
      <p:sp>
        <p:nvSpPr>
          <p:cNvPr id="14" name="Text Box 16"/>
          <p:cNvSpPr txBox="1">
            <a:spLocks noChangeArrowheads="1"/>
          </p:cNvSpPr>
          <p:nvPr userDrawn="1"/>
        </p:nvSpPr>
        <p:spPr bwMode="auto">
          <a:xfrm>
            <a:off x="457200" y="19530265"/>
            <a:ext cx="3352800" cy="411100"/>
          </a:xfrm>
          <a:prstGeom prst="rect">
            <a:avLst/>
          </a:prstGeom>
          <a:noFill/>
          <a:ln w="9525">
            <a:noFill/>
            <a:miter lim="800000"/>
            <a:headEnd/>
            <a:tailEnd/>
          </a:ln>
          <a:effectLst/>
        </p:spPr>
        <p:txBody>
          <a:bodyPr wrap="square" lIns="71844" tIns="35922" rIns="71844" bIns="35922">
            <a:spAutoFit/>
          </a:bodyPr>
          <a:lstStyle/>
          <a:p>
            <a:pPr algn="l"/>
            <a:r>
              <a:rPr lang="en-US" sz="2200" dirty="0">
                <a:solidFill>
                  <a:schemeClr val="bg1"/>
                </a:solidFill>
              </a:rPr>
              <a:t>www.epa.gov/research</a:t>
            </a:r>
          </a:p>
        </p:txBody>
      </p:sp>
      <p:pic>
        <p:nvPicPr>
          <p:cNvPr id="16" name="Picture 15" descr="EPA Logo 4.png"/>
          <p:cNvPicPr>
            <a:picLocks noChangeAspect="1"/>
          </p:cNvPicPr>
          <p:nvPr userDrawn="1"/>
        </p:nvPicPr>
        <p:blipFill>
          <a:blip r:embed="rId3" cstate="print"/>
          <a:stretch>
            <a:fillRect/>
          </a:stretch>
        </p:blipFill>
        <p:spPr>
          <a:xfrm>
            <a:off x="381001" y="434933"/>
            <a:ext cx="2666999" cy="137457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48064" rtl="0" eaLnBrk="1" fontAlgn="base" hangingPunct="1">
        <a:spcBef>
          <a:spcPct val="0"/>
        </a:spcBef>
        <a:spcAft>
          <a:spcPct val="0"/>
        </a:spcAft>
        <a:defRPr sz="16600">
          <a:solidFill>
            <a:schemeClr val="tx2"/>
          </a:solidFill>
          <a:latin typeface="+mj-lt"/>
          <a:ea typeface="+mj-ea"/>
          <a:cs typeface="+mj-cs"/>
        </a:defRPr>
      </a:lvl1pPr>
      <a:lvl2pPr algn="ctr" defTabSz="3448064" rtl="0" eaLnBrk="1" fontAlgn="base" hangingPunct="1">
        <a:spcBef>
          <a:spcPct val="0"/>
        </a:spcBef>
        <a:spcAft>
          <a:spcPct val="0"/>
        </a:spcAft>
        <a:defRPr sz="16600">
          <a:solidFill>
            <a:schemeClr val="tx2"/>
          </a:solidFill>
          <a:latin typeface="Arial" charset="0"/>
        </a:defRPr>
      </a:lvl2pPr>
      <a:lvl3pPr algn="ctr" defTabSz="3448064" rtl="0" eaLnBrk="1" fontAlgn="base" hangingPunct="1">
        <a:spcBef>
          <a:spcPct val="0"/>
        </a:spcBef>
        <a:spcAft>
          <a:spcPct val="0"/>
        </a:spcAft>
        <a:defRPr sz="16600">
          <a:solidFill>
            <a:schemeClr val="tx2"/>
          </a:solidFill>
          <a:latin typeface="Arial" charset="0"/>
        </a:defRPr>
      </a:lvl3pPr>
      <a:lvl4pPr algn="ctr" defTabSz="3448064" rtl="0" eaLnBrk="1" fontAlgn="base" hangingPunct="1">
        <a:spcBef>
          <a:spcPct val="0"/>
        </a:spcBef>
        <a:spcAft>
          <a:spcPct val="0"/>
        </a:spcAft>
        <a:defRPr sz="16600">
          <a:solidFill>
            <a:schemeClr val="tx2"/>
          </a:solidFill>
          <a:latin typeface="Arial" charset="0"/>
        </a:defRPr>
      </a:lvl4pPr>
      <a:lvl5pPr algn="ctr" defTabSz="3448064" rtl="0" eaLnBrk="1" fontAlgn="base" hangingPunct="1">
        <a:spcBef>
          <a:spcPct val="0"/>
        </a:spcBef>
        <a:spcAft>
          <a:spcPct val="0"/>
        </a:spcAft>
        <a:defRPr sz="16600">
          <a:solidFill>
            <a:schemeClr val="tx2"/>
          </a:solidFill>
          <a:latin typeface="Arial" charset="0"/>
        </a:defRPr>
      </a:lvl5pPr>
      <a:lvl6pPr marL="457202" algn="ctr" defTabSz="3448064" rtl="0" eaLnBrk="1" fontAlgn="base" hangingPunct="1">
        <a:spcBef>
          <a:spcPct val="0"/>
        </a:spcBef>
        <a:spcAft>
          <a:spcPct val="0"/>
        </a:spcAft>
        <a:defRPr sz="16600">
          <a:solidFill>
            <a:schemeClr val="tx2"/>
          </a:solidFill>
          <a:latin typeface="Arial" charset="0"/>
        </a:defRPr>
      </a:lvl6pPr>
      <a:lvl7pPr marL="914404" algn="ctr" defTabSz="3448064" rtl="0" eaLnBrk="1" fontAlgn="base" hangingPunct="1">
        <a:spcBef>
          <a:spcPct val="0"/>
        </a:spcBef>
        <a:spcAft>
          <a:spcPct val="0"/>
        </a:spcAft>
        <a:defRPr sz="16600">
          <a:solidFill>
            <a:schemeClr val="tx2"/>
          </a:solidFill>
          <a:latin typeface="Arial" charset="0"/>
        </a:defRPr>
      </a:lvl7pPr>
      <a:lvl8pPr marL="1371605" algn="ctr" defTabSz="3448064" rtl="0" eaLnBrk="1" fontAlgn="base" hangingPunct="1">
        <a:spcBef>
          <a:spcPct val="0"/>
        </a:spcBef>
        <a:spcAft>
          <a:spcPct val="0"/>
        </a:spcAft>
        <a:defRPr sz="16600">
          <a:solidFill>
            <a:schemeClr val="tx2"/>
          </a:solidFill>
          <a:latin typeface="Arial" charset="0"/>
        </a:defRPr>
      </a:lvl8pPr>
      <a:lvl9pPr marL="1828807" algn="ctr" defTabSz="3448064" rtl="0" eaLnBrk="1" fontAlgn="base" hangingPunct="1">
        <a:spcBef>
          <a:spcPct val="0"/>
        </a:spcBef>
        <a:spcAft>
          <a:spcPct val="0"/>
        </a:spcAft>
        <a:defRPr sz="16600">
          <a:solidFill>
            <a:schemeClr val="tx2"/>
          </a:solidFill>
          <a:latin typeface="Arial" charset="0"/>
        </a:defRPr>
      </a:lvl9pPr>
    </p:titleStyle>
    <p:bodyStyle>
      <a:lvl1pPr marL="1293818" indent="-1293818" algn="l" defTabSz="3448064" rtl="0" eaLnBrk="1" fontAlgn="base" hangingPunct="1">
        <a:spcBef>
          <a:spcPct val="20000"/>
        </a:spcBef>
        <a:spcAft>
          <a:spcPct val="0"/>
        </a:spcAft>
        <a:buChar char="•"/>
        <a:defRPr sz="12100">
          <a:solidFill>
            <a:schemeClr val="tx1"/>
          </a:solidFill>
          <a:latin typeface="+mn-lt"/>
          <a:ea typeface="+mn-ea"/>
          <a:cs typeface="+mn-cs"/>
        </a:defRPr>
      </a:lvl1pPr>
      <a:lvl2pPr marL="2801949" indent="-1077917" algn="l" defTabSz="3448064" rtl="0" eaLnBrk="1" fontAlgn="base" hangingPunct="1">
        <a:spcBef>
          <a:spcPct val="20000"/>
        </a:spcBef>
        <a:spcAft>
          <a:spcPct val="0"/>
        </a:spcAft>
        <a:buChar char="–"/>
        <a:defRPr sz="10600">
          <a:solidFill>
            <a:schemeClr val="tx1"/>
          </a:solidFill>
          <a:latin typeface="+mn-lt"/>
        </a:defRPr>
      </a:lvl2pPr>
      <a:lvl3pPr marL="4310080" indent="-862016" algn="l" defTabSz="3448064" rtl="0" eaLnBrk="1" fontAlgn="base" hangingPunct="1">
        <a:spcBef>
          <a:spcPct val="20000"/>
        </a:spcBef>
        <a:spcAft>
          <a:spcPct val="0"/>
        </a:spcAft>
        <a:buChar char="•"/>
        <a:defRPr sz="9100">
          <a:solidFill>
            <a:schemeClr val="tx1"/>
          </a:solidFill>
          <a:latin typeface="+mn-lt"/>
        </a:defRPr>
      </a:lvl3pPr>
      <a:lvl4pPr marL="6035700" indent="-863603" algn="l" defTabSz="3448064" rtl="0" eaLnBrk="1" fontAlgn="base" hangingPunct="1">
        <a:spcBef>
          <a:spcPct val="20000"/>
        </a:spcBef>
        <a:spcAft>
          <a:spcPct val="0"/>
        </a:spcAft>
        <a:buChar char="–"/>
        <a:defRPr sz="7500">
          <a:solidFill>
            <a:schemeClr val="tx1"/>
          </a:solidFill>
          <a:latin typeface="+mn-lt"/>
        </a:defRPr>
      </a:lvl4pPr>
      <a:lvl5pPr marL="7759731" indent="-862016" algn="l" defTabSz="3448064" rtl="0" eaLnBrk="1" fontAlgn="base" hangingPunct="1">
        <a:spcBef>
          <a:spcPct val="20000"/>
        </a:spcBef>
        <a:spcAft>
          <a:spcPct val="0"/>
        </a:spcAft>
        <a:buChar char="»"/>
        <a:defRPr sz="7500">
          <a:solidFill>
            <a:schemeClr val="tx1"/>
          </a:solidFill>
          <a:latin typeface="+mn-lt"/>
        </a:defRPr>
      </a:lvl5pPr>
      <a:lvl6pPr marL="8216933" indent="-862016" algn="l" defTabSz="3448064" rtl="0" eaLnBrk="1" fontAlgn="base" hangingPunct="1">
        <a:spcBef>
          <a:spcPct val="20000"/>
        </a:spcBef>
        <a:spcAft>
          <a:spcPct val="0"/>
        </a:spcAft>
        <a:buChar char="»"/>
        <a:defRPr sz="7500">
          <a:solidFill>
            <a:schemeClr val="tx1"/>
          </a:solidFill>
          <a:latin typeface="+mn-lt"/>
        </a:defRPr>
      </a:lvl6pPr>
      <a:lvl7pPr marL="8674135" indent="-862016" algn="l" defTabSz="3448064" rtl="0" eaLnBrk="1" fontAlgn="base" hangingPunct="1">
        <a:spcBef>
          <a:spcPct val="20000"/>
        </a:spcBef>
        <a:spcAft>
          <a:spcPct val="0"/>
        </a:spcAft>
        <a:buChar char="»"/>
        <a:defRPr sz="7500">
          <a:solidFill>
            <a:schemeClr val="tx1"/>
          </a:solidFill>
          <a:latin typeface="+mn-lt"/>
        </a:defRPr>
      </a:lvl7pPr>
      <a:lvl8pPr marL="9131337" indent="-862016" algn="l" defTabSz="3448064" rtl="0" eaLnBrk="1" fontAlgn="base" hangingPunct="1">
        <a:spcBef>
          <a:spcPct val="20000"/>
        </a:spcBef>
        <a:spcAft>
          <a:spcPct val="0"/>
        </a:spcAft>
        <a:buChar char="»"/>
        <a:defRPr sz="7500">
          <a:solidFill>
            <a:schemeClr val="tx1"/>
          </a:solidFill>
          <a:latin typeface="+mn-lt"/>
        </a:defRPr>
      </a:lvl8pPr>
      <a:lvl9pPr marL="9588538" indent="-862016" algn="l" defTabSz="3448064" rtl="0" eaLnBrk="1" fontAlgn="base" hangingPunct="1">
        <a:spcBef>
          <a:spcPct val="20000"/>
        </a:spcBef>
        <a:spcAft>
          <a:spcPct val="0"/>
        </a:spcAft>
        <a:buChar char="»"/>
        <a:defRPr sz="7500">
          <a:solidFill>
            <a:schemeClr val="tx1"/>
          </a:solidFill>
          <a:latin typeface="+mn-lt"/>
        </a:defRPr>
      </a:lvl9pPr>
    </p:bodyStyle>
    <p:otherStyle>
      <a:defPPr>
        <a:defRPr lang="en-US"/>
      </a:defPPr>
      <a:lvl1pPr marL="0" algn="l" defTabSz="914404" rtl="0" eaLnBrk="1" latinLnBrk="0" hangingPunct="1">
        <a:defRPr sz="1800" kern="1200">
          <a:solidFill>
            <a:schemeClr val="tx1"/>
          </a:solidFill>
          <a:latin typeface="+mn-lt"/>
          <a:ea typeface="+mn-ea"/>
          <a:cs typeface="+mn-cs"/>
        </a:defRPr>
      </a:lvl1pPr>
      <a:lvl2pPr marL="457202" algn="l" defTabSz="914404" rtl="0" eaLnBrk="1" latinLnBrk="0" hangingPunct="1">
        <a:defRPr sz="1800" kern="1200">
          <a:solidFill>
            <a:schemeClr val="tx1"/>
          </a:solidFill>
          <a:latin typeface="+mn-lt"/>
          <a:ea typeface="+mn-ea"/>
          <a:cs typeface="+mn-cs"/>
        </a:defRPr>
      </a:lvl2pPr>
      <a:lvl3pPr marL="914404" algn="l" defTabSz="914404" rtl="0" eaLnBrk="1" latinLnBrk="0" hangingPunct="1">
        <a:defRPr sz="1800" kern="1200">
          <a:solidFill>
            <a:schemeClr val="tx1"/>
          </a:solidFill>
          <a:latin typeface="+mn-lt"/>
          <a:ea typeface="+mn-ea"/>
          <a:cs typeface="+mn-cs"/>
        </a:defRPr>
      </a:lvl3pPr>
      <a:lvl4pPr marL="1371605" algn="l" defTabSz="914404" rtl="0" eaLnBrk="1" latinLnBrk="0" hangingPunct="1">
        <a:defRPr sz="1800" kern="1200">
          <a:solidFill>
            <a:schemeClr val="tx1"/>
          </a:solidFill>
          <a:latin typeface="+mn-lt"/>
          <a:ea typeface="+mn-ea"/>
          <a:cs typeface="+mn-cs"/>
        </a:defRPr>
      </a:lvl4pPr>
      <a:lvl5pPr marL="1828807" algn="l" defTabSz="914404" rtl="0" eaLnBrk="1" latinLnBrk="0" hangingPunct="1">
        <a:defRPr sz="1800" kern="1200">
          <a:solidFill>
            <a:schemeClr val="tx1"/>
          </a:solidFill>
          <a:latin typeface="+mn-lt"/>
          <a:ea typeface="+mn-ea"/>
          <a:cs typeface="+mn-cs"/>
        </a:defRPr>
      </a:lvl5pPr>
      <a:lvl6pPr marL="2286009" algn="l" defTabSz="914404" rtl="0" eaLnBrk="1" latinLnBrk="0" hangingPunct="1">
        <a:defRPr sz="1800" kern="1200">
          <a:solidFill>
            <a:schemeClr val="tx1"/>
          </a:solidFill>
          <a:latin typeface="+mn-lt"/>
          <a:ea typeface="+mn-ea"/>
          <a:cs typeface="+mn-cs"/>
        </a:defRPr>
      </a:lvl6pPr>
      <a:lvl7pPr marL="2743211" algn="l" defTabSz="914404" rtl="0" eaLnBrk="1" latinLnBrk="0" hangingPunct="1">
        <a:defRPr sz="1800" kern="1200">
          <a:solidFill>
            <a:schemeClr val="tx1"/>
          </a:solidFill>
          <a:latin typeface="+mn-lt"/>
          <a:ea typeface="+mn-ea"/>
          <a:cs typeface="+mn-cs"/>
        </a:defRPr>
      </a:lvl7pPr>
      <a:lvl8pPr marL="3200413" algn="l" defTabSz="914404" rtl="0" eaLnBrk="1" latinLnBrk="0" hangingPunct="1">
        <a:defRPr sz="1800" kern="1200">
          <a:solidFill>
            <a:schemeClr val="tx1"/>
          </a:solidFill>
          <a:latin typeface="+mn-lt"/>
          <a:ea typeface="+mn-ea"/>
          <a:cs typeface="+mn-cs"/>
        </a:defRPr>
      </a:lvl8pPr>
      <a:lvl9pPr marL="3657615" algn="l" defTabSz="91440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6"/>
          <p:cNvSpPr txBox="1">
            <a:spLocks noChangeArrowheads="1"/>
          </p:cNvSpPr>
          <p:nvPr/>
        </p:nvSpPr>
        <p:spPr bwMode="auto">
          <a:xfrm>
            <a:off x="9906001" y="2044995"/>
            <a:ext cx="9816811" cy="349545"/>
          </a:xfrm>
          <a:prstGeom prst="rect">
            <a:avLst/>
          </a:prstGeom>
          <a:solidFill>
            <a:srgbClr val="5D7EBC"/>
          </a:solidFill>
          <a:ln w="9525">
            <a:noFill/>
            <a:miter lim="800000"/>
            <a:headEnd/>
            <a:tailEnd/>
          </a:ln>
          <a:effectLst/>
        </p:spPr>
        <p:txBody>
          <a:bodyPr wrap="square" lIns="71844" tIns="35922" rIns="71844" bIns="35922">
            <a:spAutoFit/>
          </a:bodyPr>
          <a:lstStyle/>
          <a:p>
            <a:pPr algn="r"/>
            <a:r>
              <a:rPr lang="en-US" sz="1800" dirty="0">
                <a:solidFill>
                  <a:schemeClr val="bg1">
                    <a:lumMod val="75000"/>
                  </a:schemeClr>
                </a:solidFill>
              </a:rPr>
              <a:t>Contact: Jeff Hollister </a:t>
            </a:r>
            <a:r>
              <a:rPr lang="en-US" sz="1800" b="1" dirty="0">
                <a:solidFill>
                  <a:schemeClr val="bg1">
                    <a:lumMod val="75000"/>
                  </a:schemeClr>
                </a:solidFill>
              </a:rPr>
              <a:t>l</a:t>
            </a:r>
            <a:r>
              <a:rPr lang="en-US" sz="1800" dirty="0">
                <a:solidFill>
                  <a:schemeClr val="bg1">
                    <a:lumMod val="75000"/>
                  </a:schemeClr>
                </a:solidFill>
              </a:rPr>
              <a:t>  </a:t>
            </a:r>
            <a:r>
              <a:rPr lang="en-US" sz="1800" u="sng" dirty="0">
                <a:solidFill>
                  <a:schemeClr val="bg1">
                    <a:lumMod val="75000"/>
                  </a:schemeClr>
                </a:solidFill>
              </a:rPr>
              <a:t>hollister.jeff@epa.gov</a:t>
            </a:r>
            <a:r>
              <a:rPr lang="en-US" sz="1800" dirty="0">
                <a:solidFill>
                  <a:schemeClr val="bg1">
                    <a:lumMod val="75000"/>
                  </a:schemeClr>
                </a:solidFill>
              </a:rPr>
              <a:t>  </a:t>
            </a:r>
            <a:r>
              <a:rPr lang="en-US" sz="1800" b="1" dirty="0">
                <a:solidFill>
                  <a:schemeClr val="bg1">
                    <a:lumMod val="75000"/>
                  </a:schemeClr>
                </a:solidFill>
              </a:rPr>
              <a:t>l</a:t>
            </a:r>
            <a:r>
              <a:rPr lang="en-US" sz="1800" dirty="0">
                <a:solidFill>
                  <a:schemeClr val="bg1">
                    <a:lumMod val="75000"/>
                  </a:schemeClr>
                </a:solidFill>
              </a:rPr>
              <a:t>  401-782-9655 </a:t>
            </a:r>
          </a:p>
        </p:txBody>
      </p:sp>
      <p:sp>
        <p:nvSpPr>
          <p:cNvPr id="10" name="Text Box 6"/>
          <p:cNvSpPr txBox="1">
            <a:spLocks noChangeArrowheads="1"/>
          </p:cNvSpPr>
          <p:nvPr/>
        </p:nvSpPr>
        <p:spPr bwMode="auto">
          <a:xfrm>
            <a:off x="2171700" y="0"/>
            <a:ext cx="15773400" cy="2044995"/>
          </a:xfrm>
          <a:prstGeom prst="rect">
            <a:avLst/>
          </a:prstGeom>
          <a:noFill/>
          <a:ln w="38100">
            <a:noFill/>
            <a:miter lim="800000"/>
            <a:headEnd/>
            <a:tailEnd/>
          </a:ln>
          <a:effectLst/>
        </p:spPr>
        <p:txBody>
          <a:bodyPr/>
          <a:lstStyle/>
          <a:p>
            <a:pPr algn="ctr"/>
            <a:r>
              <a:rPr lang="en-US" sz="3900" b="1" dirty="0">
                <a:solidFill>
                  <a:schemeClr val="bg1"/>
                </a:solidFill>
              </a:rPr>
              <a:t>Development of a reservoir morphology dataset to inform modeling greenhouse gas emissions from U.S. reservoirs.</a:t>
            </a:r>
          </a:p>
          <a:p>
            <a:pPr algn="ctr"/>
            <a:r>
              <a:rPr lang="en-US" sz="2400" dirty="0">
                <a:solidFill>
                  <a:schemeClr val="bg1"/>
                </a:solidFill>
              </a:rPr>
              <a:t>Jeffrey Hollister</a:t>
            </a:r>
            <a:r>
              <a:rPr lang="en-US" sz="2400" baseline="30000" dirty="0">
                <a:solidFill>
                  <a:schemeClr val="bg1"/>
                </a:solidFill>
              </a:rPr>
              <a:t>1</a:t>
            </a:r>
            <a:r>
              <a:rPr lang="en-US" sz="2400" dirty="0">
                <a:solidFill>
                  <a:schemeClr val="bg1"/>
                </a:solidFill>
              </a:rPr>
              <a:t>, Jake Beaulieu</a:t>
            </a:r>
            <a:r>
              <a:rPr lang="en-US" sz="2400" baseline="30000" dirty="0">
                <a:solidFill>
                  <a:schemeClr val="bg1"/>
                </a:solidFill>
              </a:rPr>
              <a:t>1</a:t>
            </a:r>
            <a:r>
              <a:rPr lang="en-US" sz="2400" dirty="0">
                <a:solidFill>
                  <a:schemeClr val="bg1"/>
                </a:solidFill>
              </a:rPr>
              <a:t>, Bridget Deemer</a:t>
            </a:r>
            <a:r>
              <a:rPr lang="en-US" sz="2400" baseline="30000" dirty="0">
                <a:solidFill>
                  <a:schemeClr val="bg1"/>
                </a:solidFill>
              </a:rPr>
              <a:t>2</a:t>
            </a:r>
            <a:r>
              <a:rPr lang="en-US" sz="2400" dirty="0">
                <a:solidFill>
                  <a:schemeClr val="bg1"/>
                </a:solidFill>
              </a:rPr>
              <a:t>, and Alex Hall</a:t>
            </a:r>
            <a:r>
              <a:rPr lang="en-US" sz="3200" baseline="30000" dirty="0">
                <a:solidFill>
                  <a:schemeClr val="bg1"/>
                </a:solidFill>
              </a:rPr>
              <a:t>1</a:t>
            </a:r>
          </a:p>
          <a:p>
            <a:pPr algn="ctr"/>
            <a:r>
              <a:rPr lang="en-US" sz="1600" baseline="30000" dirty="0">
                <a:solidFill>
                  <a:schemeClr val="bg1"/>
                </a:solidFill>
              </a:rPr>
              <a:t>1 </a:t>
            </a:r>
            <a:r>
              <a:rPr lang="en-US" sz="1600" dirty="0">
                <a:solidFill>
                  <a:schemeClr val="bg1"/>
                </a:solidFill>
              </a:rPr>
              <a:t>U.S. Environmental Protection Agency, Office of Research and Development, </a:t>
            </a:r>
            <a:r>
              <a:rPr lang="en-US" sz="1600" baseline="30000" dirty="0">
                <a:solidFill>
                  <a:schemeClr val="bg1"/>
                </a:solidFill>
              </a:rPr>
              <a:t>2 </a:t>
            </a:r>
            <a:r>
              <a:rPr lang="en-US" sz="1600" dirty="0">
                <a:solidFill>
                  <a:schemeClr val="bg1"/>
                </a:solidFill>
              </a:rPr>
              <a:t>U.S. Geological Survey, Southwest Biological Science Center</a:t>
            </a:r>
            <a:endParaRPr lang="en-US" sz="1800" dirty="0">
              <a:solidFill>
                <a:schemeClr val="bg1"/>
              </a:solidFill>
            </a:endParaRPr>
          </a:p>
        </p:txBody>
      </p:sp>
      <p:sp>
        <p:nvSpPr>
          <p:cNvPr id="16" name="Text Box 6"/>
          <p:cNvSpPr txBox="1">
            <a:spLocks noChangeArrowheads="1"/>
          </p:cNvSpPr>
          <p:nvPr/>
        </p:nvSpPr>
        <p:spPr bwMode="auto">
          <a:xfrm>
            <a:off x="457200" y="2667001"/>
            <a:ext cx="5943600" cy="677108"/>
          </a:xfrm>
          <a:prstGeom prst="rect">
            <a:avLst/>
          </a:prstGeom>
          <a:solidFill>
            <a:srgbClr val="5D7EBC"/>
          </a:solidFill>
          <a:ln w="9525">
            <a:noFill/>
            <a:miter lim="800000"/>
            <a:headEnd/>
            <a:tailEnd/>
          </a:ln>
        </p:spPr>
        <p:txBody>
          <a:bodyPr lIns="228600" tIns="91440" rIns="228600" bIns="91440">
            <a:spAutoFit/>
          </a:bodyPr>
          <a:lstStyle/>
          <a:p>
            <a:pPr>
              <a:spcBef>
                <a:spcPct val="50000"/>
              </a:spcBef>
            </a:pPr>
            <a:r>
              <a:rPr lang="en-US" sz="3200" b="1" dirty="0">
                <a:solidFill>
                  <a:schemeClr val="bg1"/>
                </a:solidFill>
                <a:ea typeface="ＭＳ Ｐゴシック" pitchFamily="8" charset="-128"/>
              </a:rPr>
              <a:t>Introduction</a:t>
            </a:r>
            <a:endParaRPr lang="en-US" sz="4000" b="1" dirty="0">
              <a:ea typeface="ＭＳ Ｐゴシック" pitchFamily="8" charset="-128"/>
            </a:endParaRPr>
          </a:p>
        </p:txBody>
      </p:sp>
      <p:sp>
        <p:nvSpPr>
          <p:cNvPr id="18" name="Text Box 12"/>
          <p:cNvSpPr txBox="1">
            <a:spLocks noChangeArrowheads="1"/>
          </p:cNvSpPr>
          <p:nvPr/>
        </p:nvSpPr>
        <p:spPr bwMode="auto">
          <a:xfrm>
            <a:off x="457200" y="5983999"/>
            <a:ext cx="5943600" cy="677108"/>
          </a:xfrm>
          <a:prstGeom prst="rect">
            <a:avLst/>
          </a:prstGeom>
          <a:solidFill>
            <a:srgbClr val="5D7EBC"/>
          </a:solidFill>
          <a:ln w="9525">
            <a:noFill/>
            <a:miter lim="800000"/>
            <a:headEnd/>
            <a:tailEnd/>
          </a:ln>
        </p:spPr>
        <p:txBody>
          <a:bodyPr lIns="228600" tIns="91440" rIns="228600" bIns="91440">
            <a:spAutoFit/>
          </a:bodyPr>
          <a:lstStyle>
            <a:defPPr>
              <a:defRPr lang="en-US"/>
            </a:defPPr>
            <a:lvl1pPr>
              <a:spcBef>
                <a:spcPct val="50000"/>
              </a:spcBef>
              <a:defRPr sz="3200" b="1">
                <a:solidFill>
                  <a:schemeClr val="bg1"/>
                </a:solidFill>
                <a:ea typeface="ＭＳ Ｐゴシック" pitchFamily="8" charset="-128"/>
              </a:defRPr>
            </a:lvl1pPr>
          </a:lstStyle>
          <a:p>
            <a:r>
              <a:rPr lang="en-US" dirty="0"/>
              <a:t>Database Development</a:t>
            </a:r>
          </a:p>
        </p:txBody>
      </p:sp>
      <p:sp>
        <p:nvSpPr>
          <p:cNvPr id="19" name="Text Box 13"/>
          <p:cNvSpPr txBox="1">
            <a:spLocks noChangeArrowheads="1"/>
          </p:cNvSpPr>
          <p:nvPr/>
        </p:nvSpPr>
        <p:spPr bwMode="auto">
          <a:xfrm>
            <a:off x="-6858000" y="2394540"/>
            <a:ext cx="5943600" cy="677108"/>
          </a:xfrm>
          <a:prstGeom prst="rect">
            <a:avLst/>
          </a:prstGeom>
          <a:solidFill>
            <a:srgbClr val="5D7EBC"/>
          </a:solidFill>
          <a:ln w="9525">
            <a:noFill/>
            <a:miter lim="800000"/>
            <a:headEnd/>
            <a:tailEnd/>
          </a:ln>
        </p:spPr>
        <p:txBody>
          <a:bodyPr lIns="228600" tIns="91440" rIns="228600" bIns="91440">
            <a:spAutoFit/>
          </a:bodyPr>
          <a:lstStyle>
            <a:defPPr>
              <a:defRPr lang="en-US"/>
            </a:defPPr>
            <a:lvl1pPr>
              <a:spcBef>
                <a:spcPct val="50000"/>
              </a:spcBef>
              <a:defRPr sz="3200" b="1">
                <a:solidFill>
                  <a:schemeClr val="bg1"/>
                </a:solidFill>
                <a:ea typeface="ＭＳ Ｐゴシック" pitchFamily="8" charset="-128"/>
              </a:defRPr>
            </a:lvl1pPr>
          </a:lstStyle>
          <a:p>
            <a:r>
              <a:rPr lang="en-US" dirty="0"/>
              <a:t>Next Steps</a:t>
            </a:r>
          </a:p>
        </p:txBody>
      </p:sp>
      <p:sp>
        <p:nvSpPr>
          <p:cNvPr id="3" name="TextBox 2">
            <a:extLst>
              <a:ext uri="{FF2B5EF4-FFF2-40B4-BE49-F238E27FC236}">
                <a16:creationId xmlns:a16="http://schemas.microsoft.com/office/drawing/2014/main" id="{7EDF26AC-9E40-AC83-61DD-D34E77A06394}"/>
              </a:ext>
            </a:extLst>
          </p:cNvPr>
          <p:cNvSpPr txBox="1"/>
          <p:nvPr/>
        </p:nvSpPr>
        <p:spPr>
          <a:xfrm>
            <a:off x="457200" y="3358277"/>
            <a:ext cx="5943600" cy="2585323"/>
          </a:xfrm>
          <a:prstGeom prst="rect">
            <a:avLst/>
          </a:prstGeom>
          <a:noFill/>
        </p:spPr>
        <p:txBody>
          <a:bodyPr wrap="square">
            <a:spAutoFit/>
          </a:bodyPr>
          <a:lstStyle/>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Understanding ecological processes in lentic systems, such as reservoirs, often requires the quantification of metrics of the waterbody’s shape and size (i.e. morphology).  In particular, we are interested in exploring the relationships between lake morphology and greenhouse gas emissions from reservoirs as measured via the US. EPAs Survey of Reservoir Greenhouse Gas Emissions (SuRGE).  This poster describes a database of lake morphology metrics for the reservoirs measured as part of SuRGE.</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a:extLst>
              <a:ext uri="{FF2B5EF4-FFF2-40B4-BE49-F238E27FC236}">
                <a16:creationId xmlns:a16="http://schemas.microsoft.com/office/drawing/2014/main" id="{177E0FE4-8E81-6BBB-4DB6-3E0A89B5AACD}"/>
              </a:ext>
            </a:extLst>
          </p:cNvPr>
          <p:cNvSpPr txBox="1"/>
          <p:nvPr/>
        </p:nvSpPr>
        <p:spPr>
          <a:xfrm>
            <a:off x="457200" y="6704683"/>
            <a:ext cx="6019800" cy="3194721"/>
          </a:xfrm>
          <a:prstGeom prst="rect">
            <a:avLst/>
          </a:prstGeom>
          <a:noFill/>
        </p:spPr>
        <p:txBody>
          <a:bodyPr wrap="square">
            <a:spAutoFit/>
          </a:bodyPr>
          <a:lstStyle/>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use a combination of existing, publicly available datasets and data collected specifically as part of the SuRGE project.  </a:t>
            </a:r>
            <a:r>
              <a:rPr lang="en-US" sz="1800" dirty="0">
                <a:solidFill>
                  <a:prstClr val="black"/>
                </a:solidFill>
                <a:latin typeface="Calibri"/>
              </a:rPr>
              <a:t>T</a:t>
            </a:r>
            <a:r>
              <a:rPr kumimoji="0" lang="en-US" sz="1800" b="0" i="0" u="none" strike="noStrike" kern="1200" cap="none" spc="0" normalizeH="0" baseline="0" noProof="0" dirty="0">
                <a:ln>
                  <a:noFill/>
                </a:ln>
                <a:solidFill>
                  <a:prstClr val="black"/>
                </a:solidFill>
                <a:effectLst/>
                <a:uLnTx/>
                <a:uFillTx/>
                <a:latin typeface="Calibri"/>
                <a:ea typeface="+mn-ea"/>
                <a:cs typeface="+mn-cs"/>
              </a:rPr>
              <a:t>he data are measures of whole lake morphology or point depths. </a:t>
            </a:r>
          </a:p>
          <a:p>
            <a:pPr marL="0" marR="0" lvl="0" indent="0" algn="l" defTabSz="342900" rtl="0" eaLnBrk="1" fontAlgn="auto" latinLnBrk="0" hangingPunct="1">
              <a:lnSpc>
                <a:spcPct val="100000"/>
              </a:lnSpc>
              <a:spcBef>
                <a:spcPct val="20000"/>
              </a:spcBef>
              <a:spcAft>
                <a:spcPts val="0"/>
              </a:spcAft>
              <a:buClrTx/>
              <a:buSzTx/>
              <a:buFont typeface="Arial"/>
              <a:buNone/>
              <a:tabLst/>
              <a:defRPr/>
            </a:pPr>
            <a:endParaRPr lang="en-US" sz="1800" dirty="0">
              <a:solidFill>
                <a:prstClr val="black"/>
              </a:solidFill>
              <a:latin typeface="Calibri"/>
            </a:endParaRP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1" i="1" u="none" strike="noStrike" kern="1200" cap="none" spc="0" normalizeH="0" baseline="0" noProof="0" dirty="0">
                <a:ln>
                  <a:noFill/>
                </a:ln>
                <a:solidFill>
                  <a:prstClr val="black"/>
                </a:solidFill>
                <a:effectLst/>
                <a:uLnTx/>
                <a:uFillTx/>
                <a:latin typeface="Calibri"/>
                <a:ea typeface="+mn-ea"/>
                <a:cs typeface="+mn-cs"/>
              </a:rPr>
              <a:t>Existing Data Sources</a:t>
            </a: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lang="en-US" sz="1800" b="1" i="1" dirty="0">
                <a:solidFill>
                  <a:prstClr val="black"/>
                </a:solidFill>
                <a:latin typeface="Calibri"/>
              </a:rPr>
              <a:t>Calculated Metrics</a:t>
            </a: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1" i="1" u="none" strike="noStrike" kern="1200" cap="none" spc="0" normalizeH="0" baseline="0" noProof="0" dirty="0">
                <a:ln>
                  <a:noFill/>
                </a:ln>
                <a:solidFill>
                  <a:prstClr val="black"/>
                </a:solidFill>
                <a:effectLst/>
                <a:uLnTx/>
                <a:uFillTx/>
                <a:latin typeface="Calibri"/>
                <a:ea typeface="+mn-ea"/>
                <a:cs typeface="+mn-cs"/>
              </a:rPr>
              <a:t>Measured Metrics</a:t>
            </a: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lang="en-US" sz="1800" b="1" i="1" dirty="0">
                <a:solidFill>
                  <a:prstClr val="black"/>
                </a:solidFill>
                <a:latin typeface="Calibri"/>
              </a:rPr>
              <a:t>R Code and Data</a:t>
            </a:r>
            <a:endParaRPr lang="en-US" sz="1800" dirty="0">
              <a:solidFill>
                <a:prstClr val="black"/>
              </a:solidFill>
              <a:latin typeface="Calibri"/>
            </a:endParaRPr>
          </a:p>
          <a:p>
            <a:pPr marL="0" marR="0" lvl="0" indent="0" algn="l" defTabSz="342900" rtl="0" eaLnBrk="1" fontAlgn="auto" latinLnBrk="0" hangingPunct="1">
              <a:lnSpc>
                <a:spcPct val="100000"/>
              </a:lnSpc>
              <a:spcBef>
                <a:spcPct val="20000"/>
              </a:spcBef>
              <a:spcAft>
                <a:spcPts val="0"/>
              </a:spcAft>
              <a:buClrTx/>
              <a:buSzTx/>
              <a:buFont typeface="Arial"/>
              <a:buNone/>
              <a:tabLst/>
              <a:defRPr/>
            </a:pPr>
            <a:endParaRPr lang="en-US" sz="1800" dirty="0">
              <a:solidFill>
                <a:prstClr val="black"/>
              </a:solidFill>
              <a:latin typeface="Calibri"/>
            </a:endParaRPr>
          </a:p>
        </p:txBody>
      </p:sp>
      <p:sp>
        <p:nvSpPr>
          <p:cNvPr id="7" name="TextBox 6">
            <a:extLst>
              <a:ext uri="{FF2B5EF4-FFF2-40B4-BE49-F238E27FC236}">
                <a16:creationId xmlns:a16="http://schemas.microsoft.com/office/drawing/2014/main" id="{A9FB3C8A-5ACE-BAF8-503A-0C6EAF63AE73}"/>
              </a:ext>
            </a:extLst>
          </p:cNvPr>
          <p:cNvSpPr txBox="1"/>
          <p:nvPr/>
        </p:nvSpPr>
        <p:spPr>
          <a:xfrm>
            <a:off x="-6477000" y="9144000"/>
            <a:ext cx="6019800" cy="12831205"/>
          </a:xfrm>
          <a:prstGeom prst="rect">
            <a:avLst/>
          </a:prstGeom>
          <a:noFill/>
        </p:spPr>
        <p:txBody>
          <a:bodyPr wrap="square">
            <a:spAutoFit/>
          </a:bodyPr>
          <a:lstStyle/>
          <a:p>
            <a:pPr marL="0" marR="0" lvl="0" indent="0" algn="l" defTabSz="342900" rtl="0" eaLnBrk="1" fontAlgn="auto" latinLnBrk="0" hangingPunct="1">
              <a:lnSpc>
                <a:spcPct val="100000"/>
              </a:lnSpc>
              <a:spcBef>
                <a:spcPct val="20000"/>
              </a:spcBef>
              <a:spcAft>
                <a:spcPts val="0"/>
              </a:spcAft>
              <a:buClrTx/>
              <a:buSzTx/>
              <a:buFont typeface="Arial"/>
              <a:buNone/>
              <a:tabLst/>
              <a:defRPr/>
            </a:pPr>
            <a:endParaRPr lang="en-US" sz="1800" dirty="0">
              <a:solidFill>
                <a:prstClr val="black"/>
              </a:solidFill>
              <a:latin typeface="Calibri"/>
            </a:endParaRP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Existing databases with relevant reservoir morphology metrics, such as LAGOS and the National Inventory of Dams, are also included. The database includes estimates for 147 reservoirs measured as part of the Survey of Greenhouse Gas Emissions project led by the U.S. Environmental Protection Agency (Figure 1) and efforts are underway to expand the number of included reservoirs.</a:t>
            </a:r>
          </a:p>
          <a:p>
            <a:pPr marL="0" marR="0" lvl="0" indent="0" algn="l" defTabSz="3429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342900" rtl="0" eaLnBrk="1" fontAlgn="auto" latinLnBrk="0" hangingPunct="1">
              <a:lnSpc>
                <a:spcPct val="100000"/>
              </a:lnSpc>
              <a:spcBef>
                <a:spcPct val="2000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 currently calculate 13 lake morphometry metrics including descriptors of lake shape (e.g. area, shoreline length), depth (e.g. mean depth, volume), and fetch. We present our procedures for developing the reservoir database and approaches for calculating each of the metrics.</a:t>
            </a:r>
          </a:p>
          <a:p>
            <a:pPr marL="0" marR="0" lvl="0" indent="0" algn="l" defTabSz="342900" rtl="0" eaLnBrk="1" fontAlgn="auto" latinLnBrk="0" hangingPunct="1">
              <a:lnSpc>
                <a:spcPct val="100000"/>
              </a:lnSpc>
              <a:spcBef>
                <a:spcPts val="3000"/>
              </a:spcBef>
              <a:spcAft>
                <a:spcPts val="0"/>
              </a:spcAft>
              <a:buClrTx/>
              <a:buSzTx/>
              <a:buFont typeface="Arial"/>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The Data</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SuRGE Polygons</a:t>
            </a:r>
          </a:p>
          <a:p>
            <a:pPr marL="800070" lvl="1" indent="-342900" defTabSz="342900" fontAlgn="auto">
              <a:spcBef>
                <a:spcPct val="20000"/>
              </a:spcBef>
              <a:spcAft>
                <a:spcPts val="0"/>
              </a:spcAft>
              <a:buFont typeface="Arial"/>
              <a:buChar char="•"/>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Two separate efforts</a:t>
            </a:r>
          </a:p>
          <a:p>
            <a:pPr marL="1257240" lvl="2" indent="-342900" defTabSz="342900" fontAlgn="auto">
              <a:spcBef>
                <a:spcPct val="20000"/>
              </a:spcBef>
              <a:spcAft>
                <a:spcPts val="0"/>
              </a:spcAft>
              <a:buFont typeface="Arial"/>
              <a:buChar char="•"/>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Original effort in </a:t>
            </a:r>
            <a:r>
              <a:rPr lang="en-US" sz="1800" dirty="0">
                <a:solidFill>
                  <a:prstClr val="black"/>
                </a:solidFill>
                <a:latin typeface="Calibri"/>
              </a:rPr>
              <a:t>2016</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1371600" marR="0" lvl="3"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 =</a:t>
            </a:r>
          </a:p>
          <a:p>
            <a:pPr marL="1371600" marR="0" lvl="3"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 sites per reservoir =</a:t>
            </a:r>
          </a:p>
          <a:p>
            <a:pPr marL="1714500" marR="0" lvl="4"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depth at each taken from existing bathymetry</a:t>
            </a:r>
          </a:p>
          <a:p>
            <a:pPr marL="1028700" marR="0" lvl="2"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SuRGE in 2020-2023</a:t>
            </a:r>
          </a:p>
          <a:p>
            <a:pPr marL="1371600" marR="0" lvl="3"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 =</a:t>
            </a:r>
          </a:p>
          <a:p>
            <a:pPr marL="1371600" marR="0" lvl="3"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 sites per reservoir ~ 15</a:t>
            </a:r>
          </a:p>
          <a:p>
            <a:pPr marL="1714500" marR="0" lvl="4"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depth measured at each</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Existing Datasets</a:t>
            </a:r>
          </a:p>
          <a:p>
            <a:pPr marL="685800" marR="0" lvl="1"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SuRGE Crosswalk to</a:t>
            </a:r>
          </a:p>
          <a:p>
            <a:pPr marL="1028700" marR="0" lvl="2"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List</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Output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geopackage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685800" marR="0" lvl="1"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Metrics for each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resrvoir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685800" marR="0" lvl="1"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Point dataset with measured depth</a:t>
            </a:r>
          </a:p>
          <a:p>
            <a:pPr marL="1028700" marR="0" lvl="2"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List sources</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Output flat file</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These reservoirs had an average size of 516 hectares, predicted mean depth on average was 10 meters, and average maximum fetch was 2762 meters.</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final database will be publicly available and will support modeling of greenhouse gas emissions for the U.S. Inventory of Greenhouse Gas Emissions and Sinks.</a:t>
            </a:r>
          </a:p>
        </p:txBody>
      </p:sp>
      <p:pic>
        <p:nvPicPr>
          <p:cNvPr id="13" name="Picture 12" descr="Map of a reservoir with sampling locations identified.  Legend shows sources of depth data.">
            <a:extLst>
              <a:ext uri="{FF2B5EF4-FFF2-40B4-BE49-F238E27FC236}">
                <a16:creationId xmlns:a16="http://schemas.microsoft.com/office/drawing/2014/main" id="{CA943735-283E-A5F9-DF0A-59B28DB607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4" t="3637" r="50657" b="3637"/>
          <a:stretch/>
        </p:blipFill>
        <p:spPr>
          <a:xfrm>
            <a:off x="6790711" y="10591800"/>
            <a:ext cx="2459974" cy="8001000"/>
          </a:xfrm>
          <a:prstGeom prst="rect">
            <a:avLst/>
          </a:prstGeom>
        </p:spPr>
      </p:pic>
      <p:pic>
        <p:nvPicPr>
          <p:cNvPr id="14" name="Picture 13" descr="Map of a reservoir with sampling locations identified.  Legend shows sources of depth data.">
            <a:extLst>
              <a:ext uri="{FF2B5EF4-FFF2-40B4-BE49-F238E27FC236}">
                <a16:creationId xmlns:a16="http://schemas.microsoft.com/office/drawing/2014/main" id="{EC0F987D-FEF4-3922-7F3B-8D43E18209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669" t="44919" r="18729" b="44919"/>
          <a:stretch/>
        </p:blipFill>
        <p:spPr>
          <a:xfrm>
            <a:off x="8736354" y="17517290"/>
            <a:ext cx="2933700" cy="914400"/>
          </a:xfrm>
          <a:prstGeom prst="rect">
            <a:avLst/>
          </a:prstGeom>
        </p:spPr>
      </p:pic>
      <p:sp>
        <p:nvSpPr>
          <p:cNvPr id="15" name="Text Box 13">
            <a:extLst>
              <a:ext uri="{FF2B5EF4-FFF2-40B4-BE49-F238E27FC236}">
                <a16:creationId xmlns:a16="http://schemas.microsoft.com/office/drawing/2014/main" id="{FDE4D31A-C076-12A0-D04A-47BB1C767C26}"/>
              </a:ext>
            </a:extLst>
          </p:cNvPr>
          <p:cNvSpPr txBox="1">
            <a:spLocks noChangeArrowheads="1"/>
          </p:cNvSpPr>
          <p:nvPr/>
        </p:nvSpPr>
        <p:spPr bwMode="auto">
          <a:xfrm>
            <a:off x="-6858000" y="5861923"/>
            <a:ext cx="5943600" cy="677108"/>
          </a:xfrm>
          <a:prstGeom prst="rect">
            <a:avLst/>
          </a:prstGeom>
          <a:solidFill>
            <a:srgbClr val="5D7EBC"/>
          </a:solidFill>
          <a:ln w="9525">
            <a:noFill/>
            <a:miter lim="800000"/>
            <a:headEnd/>
            <a:tailEnd/>
          </a:ln>
        </p:spPr>
        <p:txBody>
          <a:bodyPr lIns="228600" tIns="91440" rIns="228600" bIns="91440">
            <a:spAutoFit/>
          </a:bodyPr>
          <a:lstStyle>
            <a:defPPr>
              <a:defRPr lang="en-US"/>
            </a:defPPr>
            <a:lvl1pPr>
              <a:spcBef>
                <a:spcPct val="50000"/>
              </a:spcBef>
              <a:defRPr sz="3200" b="1">
                <a:solidFill>
                  <a:schemeClr val="bg1"/>
                </a:solidFill>
                <a:ea typeface="ＭＳ Ｐゴシック" pitchFamily="8" charset="-128"/>
              </a:defRPr>
            </a:lvl1pPr>
          </a:lstStyle>
          <a:p>
            <a:r>
              <a:rPr lang="en-US" dirty="0"/>
              <a:t>Links and References</a:t>
            </a:r>
          </a:p>
        </p:txBody>
      </p:sp>
      <p:sp>
        <p:nvSpPr>
          <p:cNvPr id="22" name="TextBox 21">
            <a:extLst>
              <a:ext uri="{FF2B5EF4-FFF2-40B4-BE49-F238E27FC236}">
                <a16:creationId xmlns:a16="http://schemas.microsoft.com/office/drawing/2014/main" id="{A3E97825-F5CC-3458-1EAB-C796C671DD7E}"/>
              </a:ext>
            </a:extLst>
          </p:cNvPr>
          <p:cNvSpPr txBox="1"/>
          <p:nvPr/>
        </p:nvSpPr>
        <p:spPr>
          <a:xfrm>
            <a:off x="-6858000" y="6622170"/>
            <a:ext cx="5943600" cy="1034129"/>
          </a:xfrm>
          <a:prstGeom prst="rect">
            <a:avLst/>
          </a:prstGeom>
          <a:noFill/>
        </p:spPr>
        <p:txBody>
          <a:bodyPr wrap="square">
            <a:spAutoFit/>
          </a:bodyPr>
          <a:lstStyle/>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GitHub Repo:</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Lakemorpho</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data source links</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7D672BFD-1B38-D219-A882-CBF7F234744E}"/>
              </a:ext>
            </a:extLst>
          </p:cNvPr>
          <p:cNvSpPr txBox="1"/>
          <p:nvPr/>
        </p:nvSpPr>
        <p:spPr>
          <a:xfrm>
            <a:off x="-6858000" y="3235692"/>
            <a:ext cx="5943600" cy="1366528"/>
          </a:xfrm>
          <a:prstGeom prst="rect">
            <a:avLst/>
          </a:prstGeom>
          <a:noFill/>
        </p:spPr>
        <p:txBody>
          <a:bodyPr wrap="square">
            <a:spAutoFit/>
          </a:bodyPr>
          <a:lstStyle/>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Best available data</a:t>
            </a:r>
          </a:p>
          <a:p>
            <a:pPr marL="685800" marR="0" lvl="1"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many sources of maximum depth</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Volume calculations</a:t>
            </a:r>
          </a:p>
          <a:p>
            <a:pPr marL="342900" marR="0" lvl="0" indent="-342900"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Additional Sources?</a:t>
            </a:r>
          </a:p>
        </p:txBody>
      </p:sp>
      <p:grpSp>
        <p:nvGrpSpPr>
          <p:cNvPr id="26" name="Group 25">
            <a:extLst>
              <a:ext uri="{FF2B5EF4-FFF2-40B4-BE49-F238E27FC236}">
                <a16:creationId xmlns:a16="http://schemas.microsoft.com/office/drawing/2014/main" id="{8E100770-0FD7-B6C8-FBB7-BC96DC3544D8}"/>
              </a:ext>
            </a:extLst>
          </p:cNvPr>
          <p:cNvGrpSpPr/>
          <p:nvPr/>
        </p:nvGrpSpPr>
        <p:grpSpPr>
          <a:xfrm>
            <a:off x="6629400" y="2514600"/>
            <a:ext cx="13017213" cy="8001000"/>
            <a:chOff x="6629400" y="2514600"/>
            <a:chExt cx="13017213" cy="8001000"/>
          </a:xfrm>
        </p:grpSpPr>
        <p:pic>
          <p:nvPicPr>
            <p:cNvPr id="11" name="Picture 10" descr="Map of the United States with locations of reservoirs sampled for greenhouse gas emissions as part of the SuRGE project">
              <a:extLst>
                <a:ext uri="{FF2B5EF4-FFF2-40B4-BE49-F238E27FC236}">
                  <a16:creationId xmlns:a16="http://schemas.microsoft.com/office/drawing/2014/main" id="{D8302EC6-816E-C770-C9A9-558FADD4CEF8}"/>
                </a:ext>
              </a:extLst>
            </p:cNvPr>
            <p:cNvPicPr>
              <a:picLocks noChangeAspect="1"/>
            </p:cNvPicPr>
            <p:nvPr/>
          </p:nvPicPr>
          <p:blipFill rotWithShape="1">
            <a:blip r:embed="rId4">
              <a:extLst>
                <a:ext uri="{28A0092B-C50C-407E-A947-70E740481C1C}">
                  <a14:useLocalDpi xmlns:a14="http://schemas.microsoft.com/office/drawing/2010/main" val="0"/>
                </a:ext>
              </a:extLst>
            </a:blip>
            <a:srcRect t="14337" r="4914" b="9965"/>
            <a:stretch/>
          </p:blipFill>
          <p:spPr>
            <a:xfrm>
              <a:off x="6629400" y="2514600"/>
              <a:ext cx="13017213" cy="7772399"/>
            </a:xfrm>
            <a:prstGeom prst="rect">
              <a:avLst/>
            </a:prstGeom>
          </p:spPr>
        </p:pic>
        <p:sp>
          <p:nvSpPr>
            <p:cNvPr id="25" name="TextBox 24">
              <a:extLst>
                <a:ext uri="{FF2B5EF4-FFF2-40B4-BE49-F238E27FC236}">
                  <a16:creationId xmlns:a16="http://schemas.microsoft.com/office/drawing/2014/main" id="{4A59F677-62A9-0018-957D-4E0587BC04C3}"/>
                </a:ext>
              </a:extLst>
            </p:cNvPr>
            <p:cNvSpPr txBox="1"/>
            <p:nvPr/>
          </p:nvSpPr>
          <p:spPr>
            <a:xfrm>
              <a:off x="6790710" y="10146268"/>
              <a:ext cx="9058890" cy="369332"/>
            </a:xfrm>
            <a:prstGeom prst="rect">
              <a:avLst/>
            </a:prstGeom>
            <a:noFill/>
          </p:spPr>
          <p:txBody>
            <a:bodyPr wrap="none" rtlCol="0">
              <a:spAutoFit/>
            </a:bodyPr>
            <a:lstStyle/>
            <a:p>
              <a:r>
                <a:rPr lang="en-US" sz="1800" dirty="0"/>
                <a:t>Figure 1. Map of reservoirs measured as part of SuRGE and a 2016 preliminary survey</a:t>
              </a:r>
            </a:p>
          </p:txBody>
        </p:sp>
      </p:grpSp>
      <p:sp>
        <p:nvSpPr>
          <p:cNvPr id="27" name="TextBox 26">
            <a:extLst>
              <a:ext uri="{FF2B5EF4-FFF2-40B4-BE49-F238E27FC236}">
                <a16:creationId xmlns:a16="http://schemas.microsoft.com/office/drawing/2014/main" id="{ADEBF01C-CEA8-B71B-81BB-66727B292188}"/>
              </a:ext>
            </a:extLst>
          </p:cNvPr>
          <p:cNvSpPr txBox="1"/>
          <p:nvPr/>
        </p:nvSpPr>
        <p:spPr>
          <a:xfrm>
            <a:off x="6629400" y="18669000"/>
            <a:ext cx="12974706" cy="369332"/>
          </a:xfrm>
          <a:prstGeom prst="rect">
            <a:avLst/>
          </a:prstGeom>
          <a:noFill/>
        </p:spPr>
        <p:txBody>
          <a:bodyPr wrap="none" rtlCol="0">
            <a:spAutoFit/>
          </a:bodyPr>
          <a:lstStyle/>
          <a:p>
            <a:r>
              <a:rPr lang="en-US" sz="1800" dirty="0"/>
              <a:t>Figure 2. Example reservoir detailing lake level metrics, sampling locations, and sampling location metrics from different efforts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ption 1_ltBlue_Poster Template_ltBlue_44X44.pptx" id="{F3576BBE-C787-461F-9818-B1789A8F7269}" vid="{EFEABBE3-4D4B-425A-92DE-6E2B462954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Record xmlns="4ffa91fb-a0ff-4ac5-b2db-65c790d184a4">Shared</Record>
    <Language xmlns="http://schemas.microsoft.com/sharepoint/v3">English</Language>
    <Document_x0020_Creation_x0020_Date xmlns="4ffa91fb-a0ff-4ac5-b2db-65c790d184a4">2021-06-28T09:34:21+00:00</Document_x0020_Creation_x0020_Date>
    <_Source xmlns="http://schemas.microsoft.com/sharepoint/v3/fields" xsi:nil="tru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ights xmlns="4ffa91fb-a0ff-4ac5-b2db-65c790d184a4" xsi:nil="tru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9f62856-1543-49d4-a736-4569d363f533"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15A4A0C1C73BC74B8EB8B5310A838553" ma:contentTypeVersion="12" ma:contentTypeDescription="Create a new document." ma:contentTypeScope="" ma:versionID="0facad9dfd57a5c160c71b42c391459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2a2ab1ba-7a25-4404-8cf3-85b1ef25e15a" xmlns:ns6="bb20a673-a151-4222-a65b-63fa8693bfab" targetNamespace="http://schemas.microsoft.com/office/2006/metadata/properties" ma:root="true" ma:fieldsID="fb84315aeb3e98852d4be77472d11ced" ns1:_="" ns2:_="" ns3:_="" ns4:_="" ns5:_="" ns6:_="">
    <xsd:import namespace="http://schemas.microsoft.com/sharepoint/v3"/>
    <xsd:import namespace="4ffa91fb-a0ff-4ac5-b2db-65c790d184a4"/>
    <xsd:import namespace="http://schemas.microsoft.com/sharepoint.v3"/>
    <xsd:import namespace="http://schemas.microsoft.com/sharepoint/v3/fields"/>
    <xsd:import namespace="2a2ab1ba-7a25-4404-8cf3-85b1ef25e15a"/>
    <xsd:import namespace="bb20a673-a151-4222-a65b-63fa8693bfa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GenerationTime" minOccurs="0"/>
                <xsd:element ref="ns5:MediaServiceEventHashCode" minOccurs="0"/>
                <xsd:element ref="ns5:MediaServiceOCR" minOccurs="0"/>
                <xsd:element ref="ns5:MediaServiceLocation" minOccurs="0"/>
                <xsd:element ref="ns6:SharedWithUsers" minOccurs="0"/>
                <xsd:element ref="ns6: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416b4921-8870-4e09-95db-9cb7ff70e3d3}" ma:internalName="TaxCatchAllLabel" ma:readOnly="true" ma:showField="CatchAllDataLabel" ma:web="bb20a673-a151-4222-a65b-63fa8693bfab">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416b4921-8870-4e09-95db-9cb7ff70e3d3}" ma:internalName="TaxCatchAll" ma:showField="CatchAllData" ma:web="bb20a673-a151-4222-a65b-63fa8693bfa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a2ab1ba-7a25-4404-8cf3-85b1ef25e15a"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20a673-a151-4222-a65b-63fa8693bfab" elementFormDefault="qualified">
    <xsd:import namespace="http://schemas.microsoft.com/office/2006/documentManagement/types"/>
    <xsd:import namespace="http://schemas.microsoft.com/office/infopath/2007/PartnerControls"/>
    <xsd:element name="SharedWithUsers" ma:index="3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915F10-9076-4041-989E-9665D1A0D313}">
  <ds:schemaRefs>
    <ds:schemaRef ds:uri="http://schemas.microsoft.com/office/2006/metadata/properties"/>
    <ds:schemaRef ds:uri="http://schemas.microsoft.com/office/infopath/2007/PartnerControls"/>
    <ds:schemaRef ds:uri="4ffa91fb-a0ff-4ac5-b2db-65c790d184a4"/>
    <ds:schemaRef ds:uri="http://schemas.microsoft.com/sharepoint/v3"/>
    <ds:schemaRef ds:uri="http://schemas.microsoft.com/sharepoint/v3/fields"/>
    <ds:schemaRef ds:uri="http://schemas.microsoft.com/sharepoint.v3"/>
  </ds:schemaRefs>
</ds:datastoreItem>
</file>

<file path=customXml/itemProps2.xml><?xml version="1.0" encoding="utf-8"?>
<ds:datastoreItem xmlns:ds="http://schemas.openxmlformats.org/officeDocument/2006/customXml" ds:itemID="{9332B7F6-EF03-4D1F-A19C-8DA029DFA38B}">
  <ds:schemaRefs>
    <ds:schemaRef ds:uri="http://schemas.microsoft.com/sharepoint/v3/contenttype/forms"/>
  </ds:schemaRefs>
</ds:datastoreItem>
</file>

<file path=customXml/itemProps3.xml><?xml version="1.0" encoding="utf-8"?>
<ds:datastoreItem xmlns:ds="http://schemas.openxmlformats.org/officeDocument/2006/customXml" ds:itemID="{D12F3CC4-02A2-4C5E-8E48-AFEBA391BF69}">
  <ds:schemaRefs>
    <ds:schemaRef ds:uri="Microsoft.SharePoint.Taxonomy.ContentTypeSync"/>
  </ds:schemaRefs>
</ds:datastoreItem>
</file>

<file path=customXml/itemProps4.xml><?xml version="1.0" encoding="utf-8"?>
<ds:datastoreItem xmlns:ds="http://schemas.openxmlformats.org/officeDocument/2006/customXml" ds:itemID="{7AD1D522-8475-4167-9340-4796E21954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2a2ab1ba-7a25-4404-8cf3-85b1ef25e15a"/>
    <ds:schemaRef ds:uri="bb20a673-a151-4222-a65b-63fa8693b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Option 1_ltBlue_Poster Template_44X44_0</Template>
  <TotalTime>171</TotalTime>
  <Words>501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Hollister, Jeff (he/him/his)</dc:creator>
  <cp:lastModifiedBy>Hollister, Jeff (he/him/his)</cp:lastModifiedBy>
  <cp:revision>5</cp:revision>
  <dcterms:created xsi:type="dcterms:W3CDTF">2024-12-03T16:23:49Z</dcterms:created>
  <dcterms:modified xsi:type="dcterms:W3CDTF">2024-12-03T19:15:48Z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0x01010015A4A0C1C73BC74B8EB8B5310A838553</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