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1"/>
  </p:sldMasterIdLst>
  <p:notesMasterIdLst>
    <p:notesMasterId r:id="rId33"/>
  </p:notesMasterIdLst>
  <p:sldIdLst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-Friedman, Katie" initials="PK" lastIdx="3" clrIdx="0">
    <p:extLst>
      <p:ext uri="{19B8F6BF-5375-455C-9EA6-DF929625EA0E}">
        <p15:presenceInfo xmlns:p15="http://schemas.microsoft.com/office/powerpoint/2012/main" userId="S-1-5-21-1339303556-449845944-1601390327-402684" providerId="AD"/>
      </p:ext>
    </p:extLst>
  </p:cmAuthor>
  <p:cmAuthor id="2" name="Thomas, Russell" initials="TR" lastIdx="4" clrIdx="1">
    <p:extLst>
      <p:ext uri="{19B8F6BF-5375-455C-9EA6-DF929625EA0E}">
        <p15:presenceInfo xmlns:p15="http://schemas.microsoft.com/office/powerpoint/2012/main" userId="S-1-5-21-1339303556-449845944-1601390327-330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B"/>
    <a:srgbClr val="F38D85"/>
    <a:srgbClr val="E4E5E7"/>
    <a:srgbClr val="FBFBFB"/>
    <a:srgbClr val="F2F3F4"/>
    <a:srgbClr val="E8E9EA"/>
    <a:srgbClr val="E0E1E3"/>
    <a:srgbClr val="F5F5F6"/>
    <a:srgbClr val="DF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96" autoAdjust="0"/>
    <p:restoredTop sz="90406" autoAdjust="0"/>
  </p:normalViewPr>
  <p:slideViewPr>
    <p:cSldViewPr snapToGrid="0">
      <p:cViewPr varScale="1">
        <p:scale>
          <a:sx n="100" d="100"/>
          <a:sy n="100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E527-4149-4039-A807-2A8B804781E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3233-A056-4A3B-82B0-BDDB2592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8000">
              <a:schemeClr val="bg1"/>
            </a:gs>
            <a:gs pos="0">
              <a:schemeClr val="bg1"/>
            </a:gs>
            <a:gs pos="100000">
              <a:srgbClr val="DFE0E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0991"/>
            <a:ext cx="9144000" cy="20389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D02A-0FFD-4C6B-9ABF-DB198E716FC4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orient="horz" pos="781" userDrawn="1">
          <p15:clr>
            <a:srgbClr val="FBAE40"/>
          </p15:clr>
        </p15:guide>
        <p15:guide id="4" pos="19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C05-899F-46AC-967F-2EA01B985F08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0F6E-666C-45BE-A6C1-A7F4EEA98E93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3D37-59F6-453B-8F88-C9FA1B9A8FE4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102" y="351873"/>
            <a:ext cx="8869897" cy="8673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5AB-3800-40F3-85E7-C15164C30354}" type="datetime1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0330-003E-4A12-A871-C734109AE8B0}" type="datetime1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B5E-F7FF-4752-8C89-DC52A31B9577}" type="datetime1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7983"/>
            <a:ext cx="6172200" cy="4443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D31-F88C-4541-91E9-7748B8E735BF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322104" y="338622"/>
            <a:ext cx="8869896" cy="895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11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242196" y="337167"/>
            <a:ext cx="9959248" cy="914400"/>
          </a:xfrm>
          <a:custGeom>
            <a:avLst/>
            <a:gdLst>
              <a:gd name="connsiteX0" fmla="*/ 9959248 w 9959248"/>
              <a:gd name="connsiteY0" fmla="*/ 0 h 914400"/>
              <a:gd name="connsiteX1" fmla="*/ 0 w 9959248"/>
              <a:gd name="connsiteY1" fmla="*/ 0 h 914400"/>
              <a:gd name="connsiteX2" fmla="*/ 914400 w 9959248"/>
              <a:gd name="connsiteY2" fmla="*/ 914400 h 914400"/>
              <a:gd name="connsiteX3" fmla="*/ 9959248 w 9959248"/>
              <a:gd name="connsiteY3" fmla="*/ 914400 h 914400"/>
              <a:gd name="connsiteX4" fmla="*/ 9959248 w 995924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248" h="914400">
                <a:moveTo>
                  <a:pt x="9959248" y="0"/>
                </a:moveTo>
                <a:lnTo>
                  <a:pt x="0" y="0"/>
                </a:lnTo>
                <a:lnTo>
                  <a:pt x="914400" y="914400"/>
                </a:lnTo>
                <a:lnTo>
                  <a:pt x="9959248" y="914400"/>
                </a:lnTo>
                <a:lnTo>
                  <a:pt x="9959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97496"/>
            <a:ext cx="6172200" cy="43635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66DC-B67F-4C6A-B661-FB71620DB7CE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22104" y="338622"/>
            <a:ext cx="8869896" cy="8952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10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/>
            </a:gs>
            <a:gs pos="0">
              <a:schemeClr val="bg1"/>
            </a:gs>
            <a:gs pos="100000">
              <a:srgbClr val="DFE0E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21" y="1500731"/>
            <a:ext cx="11257453" cy="467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B7B3-0B24-47BF-A3E8-1DA955581BE8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103" y="6356350"/>
            <a:ext cx="5556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62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B710-0265-4668-9FC1-C9C0EDA73F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337167"/>
            <a:ext cx="2963007" cy="923192"/>
          </a:xfrm>
          <a:custGeom>
            <a:avLst/>
            <a:gdLst>
              <a:gd name="connsiteX0" fmla="*/ 0 w 2963007"/>
              <a:gd name="connsiteY0" fmla="*/ 0 h 923192"/>
              <a:gd name="connsiteX1" fmla="*/ 2039815 w 2963007"/>
              <a:gd name="connsiteY1" fmla="*/ 0 h 923192"/>
              <a:gd name="connsiteX2" fmla="*/ 2963007 w 2963007"/>
              <a:gd name="connsiteY2" fmla="*/ 923192 h 923192"/>
              <a:gd name="connsiteX3" fmla="*/ 0 w 2963007"/>
              <a:gd name="connsiteY3" fmla="*/ 923192 h 9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3007" h="923192">
                <a:moveTo>
                  <a:pt x="0" y="0"/>
                </a:moveTo>
                <a:lnTo>
                  <a:pt x="2039815" y="0"/>
                </a:lnTo>
                <a:lnTo>
                  <a:pt x="2963007" y="923192"/>
                </a:lnTo>
                <a:lnTo>
                  <a:pt x="0" y="923192"/>
                </a:ln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1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1" y="577539"/>
            <a:ext cx="1412377" cy="4336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2104" y="338622"/>
            <a:ext cx="8869896" cy="895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85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F907034-0675-462C-922B-C9CA7D80F629}"/>
              </a:ext>
            </a:extLst>
          </p:cNvPr>
          <p:cNvSpPr/>
          <p:nvPr/>
        </p:nvSpPr>
        <p:spPr>
          <a:xfrm>
            <a:off x="414501" y="224936"/>
            <a:ext cx="11860629" cy="646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634" t="11690" r="5883" b="15074"/>
          <a:stretch/>
        </p:blipFill>
        <p:spPr>
          <a:xfrm>
            <a:off x="1910484" y="3807728"/>
            <a:ext cx="1784053" cy="1252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634" t="11296" r="5883" b="15075"/>
          <a:stretch/>
        </p:blipFill>
        <p:spPr>
          <a:xfrm>
            <a:off x="8657854" y="3774053"/>
            <a:ext cx="1784053" cy="1258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4634" t="11513" r="5883" b="13732"/>
          <a:stretch/>
        </p:blipFill>
        <p:spPr>
          <a:xfrm>
            <a:off x="5139059" y="3774051"/>
            <a:ext cx="1907932" cy="1308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6913" y="4407242"/>
            <a:ext cx="14190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r>
              <a:rPr lang="en-US" sz="1000" b="1" baseline="-25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</a:t>
            </a:r>
            <a:endParaRPr lang="en-US" sz="1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4377" y="4431386"/>
            <a:ext cx="12759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r>
              <a:rPr lang="en-US" sz="1200" b="1" baseline="-25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8820" y="1060385"/>
            <a:ext cx="12759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ToxCast AC50 (µM)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7726" y="2148752"/>
            <a:ext cx="127595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Apply high-throughput toxicokinetics (</a:t>
            </a:r>
            <a:r>
              <a:rPr lang="en-US" sz="1200" b="1" dirty="0" err="1"/>
              <a:t>httk</a:t>
            </a:r>
            <a:r>
              <a:rPr lang="en-US" sz="1200" b="1" dirty="0"/>
              <a:t>) to get mg/kg-</a:t>
            </a:r>
            <a:r>
              <a:rPr lang="en-US" sz="1200" b="1" dirty="0" err="1"/>
              <a:t>bw</a:t>
            </a:r>
            <a:r>
              <a:rPr lang="en-US" sz="1200" b="1" dirty="0"/>
              <a:t>/day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1895" y="4449219"/>
            <a:ext cx="14692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Exposure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3473135" y="4044272"/>
            <a:ext cx="1981973" cy="762601"/>
          </a:xfrm>
          <a:prstGeom prst="leftRightArrow">
            <a:avLst>
              <a:gd name="adj1" fmla="val 50000"/>
              <a:gd name="adj2" fmla="val 3769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Bioactivity-exposure ratio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6735846" y="4040995"/>
            <a:ext cx="2067206" cy="76260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POD</a:t>
            </a:r>
            <a:r>
              <a:rPr lang="en-US" sz="1200" b="1" baseline="-25000" dirty="0" err="1">
                <a:solidFill>
                  <a:schemeClr val="tx1"/>
                </a:solidFill>
              </a:rPr>
              <a:t>trad</a:t>
            </a:r>
            <a:r>
              <a:rPr lang="en-US" sz="1200" b="1" dirty="0">
                <a:solidFill>
                  <a:schemeClr val="tx1"/>
                </a:solidFill>
              </a:rPr>
              <a:t> : POD</a:t>
            </a:r>
            <a:r>
              <a:rPr lang="en-US" sz="1200" b="1" baseline="-25000" dirty="0">
                <a:solidFill>
                  <a:schemeClr val="tx1"/>
                </a:solidFill>
              </a:rPr>
              <a:t>NAM</a:t>
            </a:r>
            <a:r>
              <a:rPr lang="en-US" sz="1200" b="1" dirty="0">
                <a:solidFill>
                  <a:schemeClr val="tx1"/>
                </a:solidFill>
              </a:rPr>
              <a:t> ratio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36306" y="4692047"/>
            <a:ext cx="6324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5</a:t>
            </a:r>
            <a:r>
              <a:rPr lang="en-US" sz="1200" i="1" baseline="30000" dirty="0">
                <a:solidFill>
                  <a:schemeClr val="bg1"/>
                </a:solidFill>
              </a:rPr>
              <a:t>th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9152" y="4781123"/>
            <a:ext cx="9562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95</a:t>
            </a:r>
            <a:r>
              <a:rPr lang="en-US" sz="1200" i="1" baseline="30000" dirty="0">
                <a:solidFill>
                  <a:schemeClr val="bg1"/>
                </a:solidFill>
              </a:rPr>
              <a:t>th</a:t>
            </a:r>
            <a:r>
              <a:rPr lang="en-US" sz="1200" i="1" dirty="0">
                <a:solidFill>
                  <a:schemeClr val="bg1"/>
                </a:solidFill>
              </a:rPr>
              <a:t>   50</a:t>
            </a:r>
            <a:r>
              <a:rPr lang="en-US" sz="1200" i="1" baseline="30000" dirty="0">
                <a:solidFill>
                  <a:schemeClr val="bg1"/>
                </a:solidFill>
              </a:rPr>
              <a:t>th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9445" y="4777195"/>
            <a:ext cx="8662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   95</a:t>
            </a:r>
            <a:r>
              <a:rPr lang="en-US" sz="1200" i="1" baseline="30000" dirty="0">
                <a:solidFill>
                  <a:schemeClr val="bg1"/>
                </a:solidFill>
              </a:rPr>
              <a:t>th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9448800" y="6425500"/>
            <a:ext cx="2743200" cy="365125"/>
          </a:xfrm>
        </p:spPr>
        <p:txBody>
          <a:bodyPr/>
          <a:lstStyle/>
          <a:p>
            <a:fld id="{B1ACB710-0265-4668-9FC1-C9C0EDA73F24}" type="slidenum">
              <a:rPr lang="en-US" smtClean="0"/>
              <a:t>1</a:t>
            </a:fld>
            <a:endParaRPr lang="en-US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1AF6C5E0-22D6-4827-8C31-518F7519B110}"/>
              </a:ext>
            </a:extLst>
          </p:cNvPr>
          <p:cNvSpPr/>
          <p:nvPr/>
        </p:nvSpPr>
        <p:spPr>
          <a:xfrm>
            <a:off x="5723364" y="3266387"/>
            <a:ext cx="637976" cy="3820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1CCA0DB-427D-42CF-8B89-9C0DE19AA784}"/>
              </a:ext>
            </a:extLst>
          </p:cNvPr>
          <p:cNvSpPr/>
          <p:nvPr/>
        </p:nvSpPr>
        <p:spPr>
          <a:xfrm>
            <a:off x="5723364" y="1664234"/>
            <a:ext cx="637976" cy="3820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75311-07AE-4ED4-9302-F58B3139A00C}"/>
              </a:ext>
            </a:extLst>
          </p:cNvPr>
          <p:cNvSpPr txBox="1"/>
          <p:nvPr/>
        </p:nvSpPr>
        <p:spPr>
          <a:xfrm>
            <a:off x="4747351" y="1059366"/>
            <a:ext cx="12759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ASTAR </a:t>
            </a:r>
            <a:r>
              <a:rPr lang="en-US" sz="1200" b="1" dirty="0" err="1"/>
              <a:t>HIPPTox</a:t>
            </a:r>
            <a:r>
              <a:rPr lang="en-US" sz="1200" b="1" dirty="0"/>
              <a:t> EC10 (µM)</a:t>
            </a:r>
          </a:p>
        </p:txBody>
      </p:sp>
    </p:spTree>
    <p:extLst>
      <p:ext uri="{BB962C8B-B14F-4D97-AF65-F5344CB8AC3E}">
        <p14:creationId xmlns:p14="http://schemas.microsoft.com/office/powerpoint/2010/main" val="26926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303670C-D152-449F-B680-D36D7F0A51C5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78E0871-3478-442B-9332-88ED1B9E411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FFB1110-8D7E-44C8-8F4B-3198D2B2F32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B8ABDF1B-28DE-4CFF-AA53-ADAFF4DBB6AB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B24680ED-D647-4CF9-B339-93751FF619F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E22DC3A9-FE3E-4CDC-B273-B84C13FA8FF5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D293C8DC-1FE8-4A2F-96A5-2115CDC3CC99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368838B3-BE3A-4AB5-9146-81BF99EB7C95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C9D1DC8F-B778-4BE6-BF82-9AC305B4B8E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05F8D17F-0335-4471-BE73-BA603D948D96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142CE465-ECA8-4A87-A330-C12FF6A6049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457D814-805D-42C2-A9F6-B58F5881F41A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6B0762DA-6849-48F5-8E58-09B301C9EAFE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315DEC8-95F4-4BBD-BADE-F5EA2EB494C3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DA9BA219-803B-4942-8BF6-DE0017419B3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7BA965BE-3550-4AEF-A2E5-9E755D0C603B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10840981-6F38-47E5-82BA-AC09ED13BED1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2357FA7-22A1-4EC0-827F-1039A941C7F4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CFE7D71F-141A-4D04-85CE-35A32B972126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ED115D7-64F6-4585-93AC-EBF7C71671FA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59B3B244-D63D-4079-BB5E-F9240CC0EBA3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C9D2E282-16B8-4E18-9FC3-F8EFF2A1573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699F1F5F-18C0-471E-ADEF-00E56EAD897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33FAB1B6-0F0A-4C5D-BA0F-E78857D4008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54EF217-9FF1-4BCC-80D5-67C608A4792E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4413ABD-B6E8-4FA1-B291-7D2803DC94B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169150B1-73BC-4172-8E29-9D680A52FBC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4096B3A0-7CF9-43D4-818D-89D5B4F00E44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0754BB0-755D-4179-A466-5AD70C2EF4B0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DB9A2531-BB90-4307-98C4-C18682A5D3C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Tarpley, Keith</dc:creator>
  <cp:lastModifiedBy>Paul-Friedman, Katie</cp:lastModifiedBy>
  <cp:revision>237</cp:revision>
  <dcterms:created xsi:type="dcterms:W3CDTF">2016-06-28T14:09:22Z</dcterms:created>
  <dcterms:modified xsi:type="dcterms:W3CDTF">2019-05-07T17:49:12Z</dcterms:modified>
</cp:coreProperties>
</file>