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4572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000"/>
    <a:srgbClr val="4747FF"/>
    <a:srgbClr val="00008B"/>
    <a:srgbClr val="4C0000"/>
    <a:srgbClr val="616161"/>
    <a:srgbClr val="424242"/>
    <a:srgbClr val="7F7F7F"/>
    <a:srgbClr val="1A1A1A"/>
    <a:srgbClr val="4D4D4D"/>
    <a:srgbClr val="8B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ster, Jeff" userId="90904e2a-aa82-465e-9922-afce4bc6d524" providerId="ADAL" clId="{166A686B-D906-4650-B0BC-EE24A51C1C37}"/>
    <pc:docChg chg="modSld">
      <pc:chgData name="Hollister, Jeff" userId="90904e2a-aa82-465e-9922-afce4bc6d524" providerId="ADAL" clId="{166A686B-D906-4650-B0BC-EE24A51C1C37}" dt="2019-11-06T01:05:55.805" v="0" actId="554"/>
      <pc:docMkLst>
        <pc:docMk/>
      </pc:docMkLst>
      <pc:sldChg chg="modSp">
        <pc:chgData name="Hollister, Jeff" userId="90904e2a-aa82-465e-9922-afce4bc6d524" providerId="ADAL" clId="{166A686B-D906-4650-B0BC-EE24A51C1C37}" dt="2019-11-06T01:05:55.805" v="0" actId="554"/>
        <pc:sldMkLst>
          <pc:docMk/>
          <pc:sldMk cId="1258879937" sldId="257"/>
        </pc:sldMkLst>
        <pc:spChg chg="mod">
          <ac:chgData name="Hollister, Jeff" userId="90904e2a-aa82-465e-9922-afce4bc6d524" providerId="ADAL" clId="{166A686B-D906-4650-B0BC-EE24A51C1C37}" dt="2019-11-06T01:05:55.805" v="0" actId="554"/>
          <ac:spMkLst>
            <pc:docMk/>
            <pc:sldMk cId="1258879937" sldId="257"/>
            <ac:spMk id="46" creationId="{C3A20179-B135-43EF-8DAB-9E7F9E30EB7E}"/>
          </ac:spMkLst>
        </pc:spChg>
        <pc:spChg chg="mod">
          <ac:chgData name="Hollister, Jeff" userId="90904e2a-aa82-465e-9922-afce4bc6d524" providerId="ADAL" clId="{166A686B-D906-4650-B0BC-EE24A51C1C37}" dt="2019-11-06T01:05:55.805" v="0" actId="554"/>
          <ac:spMkLst>
            <pc:docMk/>
            <pc:sldMk cId="1258879937" sldId="257"/>
            <ac:spMk id="47" creationId="{FE0C46E8-9AEC-473D-A4E5-7E175F91BEBD}"/>
          </ac:spMkLst>
        </pc:spChg>
        <pc:spChg chg="mod">
          <ac:chgData name="Hollister, Jeff" userId="90904e2a-aa82-465e-9922-afce4bc6d524" providerId="ADAL" clId="{166A686B-D906-4650-B0BC-EE24A51C1C37}" dt="2019-11-06T01:05:55.805" v="0" actId="554"/>
          <ac:spMkLst>
            <pc:docMk/>
            <pc:sldMk cId="1258879937" sldId="257"/>
            <ac:spMk id="48" creationId="{643CB40A-4BCF-4B4D-8D89-F0145DFA33D3}"/>
          </ac:spMkLst>
        </pc:spChg>
      </pc:sldChg>
    </pc:docChg>
  </pc:docChgLst>
  <pc:docChgLst>
    <pc:chgData name="Hollister, Jeff" userId="90904e2a-aa82-465e-9922-afce4bc6d524" providerId="ADAL" clId="{ED486670-7F59-4038-B9BC-E9238978F7A3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748242"/>
            <a:ext cx="58293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7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9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43417"/>
            <a:ext cx="1478756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43417"/>
            <a:ext cx="4350544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2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2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139826"/>
            <a:ext cx="5915025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059643"/>
            <a:ext cx="5915025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6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217083"/>
            <a:ext cx="291465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217083"/>
            <a:ext cx="291465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8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418"/>
            <a:ext cx="5915025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120775"/>
            <a:ext cx="2901255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670050"/>
            <a:ext cx="2901255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120775"/>
            <a:ext cx="291554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670050"/>
            <a:ext cx="2915543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3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1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7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58285"/>
            <a:ext cx="3471863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6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58285"/>
            <a:ext cx="3471863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43418"/>
            <a:ext cx="591502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217083"/>
            <a:ext cx="591502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67FF9-F47C-4F59-88DD-9CEB65E35CF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237568"/>
            <a:ext cx="231457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0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AAA7D2-1A2B-4088-BAD1-9556A15760E2}"/>
              </a:ext>
            </a:extLst>
          </p:cNvPr>
          <p:cNvSpPr txBox="1"/>
          <p:nvPr/>
        </p:nvSpPr>
        <p:spPr>
          <a:xfrm>
            <a:off x="14306" y="419141"/>
            <a:ext cx="867545" cy="1184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Station 1</a:t>
            </a:r>
          </a:p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Long-term</a:t>
            </a:r>
            <a:b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mean = 7.06</a:t>
            </a:r>
          </a:p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Long-term</a:t>
            </a:r>
          </a:p>
          <a:p>
            <a:r>
              <a:rPr lang="en-US" sz="11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s.d.</a:t>
            </a: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= 1.42</a:t>
            </a:r>
          </a:p>
          <a:p>
            <a:endParaRPr lang="en-US" sz="11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9786EB-34F3-4C77-BDCA-E8BD08FE1D11}"/>
              </a:ext>
            </a:extLst>
          </p:cNvPr>
          <p:cNvSpPr txBox="1"/>
          <p:nvPr/>
        </p:nvSpPr>
        <p:spPr>
          <a:xfrm>
            <a:off x="14306" y="1619475"/>
            <a:ext cx="86754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Station 2</a:t>
            </a:r>
          </a:p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Long-term</a:t>
            </a:r>
            <a:b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mean = 3.66</a:t>
            </a:r>
          </a:p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Long-term</a:t>
            </a:r>
          </a:p>
          <a:p>
            <a:r>
              <a:rPr lang="en-US" sz="11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s.d.</a:t>
            </a: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= 0.94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187EE-F5D0-4199-837E-29800767DC0A}"/>
              </a:ext>
            </a:extLst>
          </p:cNvPr>
          <p:cNvSpPr txBox="1"/>
          <p:nvPr/>
        </p:nvSpPr>
        <p:spPr>
          <a:xfrm>
            <a:off x="14306" y="2819809"/>
            <a:ext cx="93647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Station 3</a:t>
            </a:r>
          </a:p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Long-term</a:t>
            </a:r>
            <a:b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mean = 12.44</a:t>
            </a:r>
          </a:p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Long-term</a:t>
            </a:r>
          </a:p>
          <a:p>
            <a:r>
              <a:rPr lang="en-US" sz="11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s.d.</a:t>
            </a: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= 1.90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B19B3-7DF4-4103-B447-9726179C1822}"/>
              </a:ext>
            </a:extLst>
          </p:cNvPr>
          <p:cNvSpPr txBox="1"/>
          <p:nvPr/>
        </p:nvSpPr>
        <p:spPr>
          <a:xfrm>
            <a:off x="1636772" y="14820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Year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A24146-E92A-4417-8FA0-B675C21987B3}"/>
              </a:ext>
            </a:extLst>
          </p:cNvPr>
          <p:cNvSpPr txBox="1"/>
          <p:nvPr/>
        </p:nvSpPr>
        <p:spPr>
          <a:xfrm>
            <a:off x="3558914" y="14820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Year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C3A614-EDF0-4DE1-A14E-AEA75B26B4BB}"/>
              </a:ext>
            </a:extLst>
          </p:cNvPr>
          <p:cNvSpPr txBox="1"/>
          <p:nvPr/>
        </p:nvSpPr>
        <p:spPr>
          <a:xfrm>
            <a:off x="5548843" y="14820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Year 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CD3480-AF90-4303-96DA-AEAFF95ECE3E}"/>
              </a:ext>
            </a:extLst>
          </p:cNvPr>
          <p:cNvCxnSpPr>
            <a:cxnSpLocks/>
          </p:cNvCxnSpPr>
          <p:nvPr/>
        </p:nvCxnSpPr>
        <p:spPr>
          <a:xfrm>
            <a:off x="935614" y="329098"/>
            <a:ext cx="57607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B15B882-AB86-4D06-A728-ECC4F25E7823}"/>
              </a:ext>
            </a:extLst>
          </p:cNvPr>
          <p:cNvCxnSpPr>
            <a:cxnSpLocks/>
          </p:cNvCxnSpPr>
          <p:nvPr/>
        </p:nvCxnSpPr>
        <p:spPr>
          <a:xfrm>
            <a:off x="935614" y="3932031"/>
            <a:ext cx="57607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3A20179-B135-43EF-8DAB-9E7F9E30EB7E}"/>
              </a:ext>
            </a:extLst>
          </p:cNvPr>
          <p:cNvSpPr txBox="1"/>
          <p:nvPr/>
        </p:nvSpPr>
        <p:spPr>
          <a:xfrm>
            <a:off x="1256860" y="3981550"/>
            <a:ext cx="143661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mean z-scores = </a:t>
            </a:r>
            <a:r>
              <a:rPr lang="en-US" sz="1100" b="1" dirty="0">
                <a:solidFill>
                  <a:srgbClr val="00008B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-0.47</a:t>
            </a:r>
          </a:p>
          <a:p>
            <a:r>
              <a:rPr lang="en-US" sz="11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s.d.</a:t>
            </a: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z-scores = 0.67</a:t>
            </a:r>
          </a:p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n = 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0C46E8-9AEC-473D-A4E5-7E175F91BEBD}"/>
              </a:ext>
            </a:extLst>
          </p:cNvPr>
          <p:cNvSpPr txBox="1"/>
          <p:nvPr/>
        </p:nvSpPr>
        <p:spPr>
          <a:xfrm>
            <a:off x="3196635" y="3981550"/>
            <a:ext cx="138531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mean z-scores = </a:t>
            </a:r>
            <a:r>
              <a:rPr lang="en-US" sz="1100" b="1" dirty="0">
                <a:solidFill>
                  <a:srgbClr val="8B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0.39</a:t>
            </a:r>
          </a:p>
          <a:p>
            <a:r>
              <a:rPr lang="en-US" sz="11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s.d.</a:t>
            </a: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z-scores = 0.61</a:t>
            </a:r>
          </a:p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n =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3CB40A-4BCF-4B4D-8D89-F0145DFA33D3}"/>
              </a:ext>
            </a:extLst>
          </p:cNvPr>
          <p:cNvSpPr txBox="1"/>
          <p:nvPr/>
        </p:nvSpPr>
        <p:spPr>
          <a:xfrm>
            <a:off x="5179350" y="3981550"/>
            <a:ext cx="138531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mean z-scores = </a:t>
            </a:r>
            <a:r>
              <a:rPr lang="en-US" sz="1100" b="1" dirty="0">
                <a:solidFill>
                  <a:srgbClr val="8B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0.21</a:t>
            </a:r>
          </a:p>
          <a:p>
            <a:r>
              <a:rPr lang="en-US" sz="11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s.d.</a:t>
            </a: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= 1.15</a:t>
            </a:r>
          </a:p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n = 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C7F0A6A-CADA-4A85-A1AB-018058996648}"/>
              </a:ext>
            </a:extLst>
          </p:cNvPr>
          <p:cNvSpPr txBox="1"/>
          <p:nvPr/>
        </p:nvSpPr>
        <p:spPr>
          <a:xfrm>
            <a:off x="34342" y="4008331"/>
            <a:ext cx="827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Mean </a:t>
            </a:r>
          </a:p>
          <a:p>
            <a:pPr algn="ctr"/>
            <a:r>
              <a:rPr lang="en-US" sz="1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Z-scores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B7CCD5F-2F0D-4364-8297-C37DAD299591}"/>
              </a:ext>
            </a:extLst>
          </p:cNvPr>
          <p:cNvGrpSpPr/>
          <p:nvPr/>
        </p:nvGrpSpPr>
        <p:grpSpPr>
          <a:xfrm>
            <a:off x="1044666" y="419141"/>
            <a:ext cx="5735399" cy="1036023"/>
            <a:chOff x="1044666" y="419141"/>
            <a:chExt cx="5735399" cy="103602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EF90590-007A-4001-897F-7394EAA6E23B}"/>
                </a:ext>
              </a:extLst>
            </p:cNvPr>
            <p:cNvGrpSpPr/>
            <p:nvPr/>
          </p:nvGrpSpPr>
          <p:grpSpPr>
            <a:xfrm>
              <a:off x="1044666" y="419141"/>
              <a:ext cx="1830542" cy="1036023"/>
              <a:chOff x="1031360" y="562016"/>
              <a:chExt cx="1830542" cy="1036023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F3A5354-A2F2-496C-8FF1-4144F3094C69}"/>
                  </a:ext>
                </a:extLst>
              </p:cNvPr>
              <p:cNvGrpSpPr/>
              <p:nvPr/>
            </p:nvGrpSpPr>
            <p:grpSpPr>
              <a:xfrm>
                <a:off x="1031360" y="613900"/>
                <a:ext cx="457200" cy="932254"/>
                <a:chOff x="1463877" y="519264"/>
                <a:chExt cx="457200" cy="932254"/>
              </a:xfrm>
            </p:grpSpPr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3E96BA2-DCBA-4505-BDD2-C510302C3B6B}"/>
                    </a:ext>
                  </a:extLst>
                </p:cNvPr>
                <p:cNvSpPr txBox="1"/>
                <p:nvPr/>
              </p:nvSpPr>
              <p:spPr>
                <a:xfrm>
                  <a:off x="1468698" y="519264"/>
                  <a:ext cx="447559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i="1" dirty="0"/>
                    <a:t>data</a:t>
                  </a:r>
                </a:p>
                <a:p>
                  <a:pPr algn="ctr"/>
                  <a:r>
                    <a:rPr lang="en-US" sz="1100" dirty="0"/>
                    <a:t>5</a:t>
                  </a:r>
                </a:p>
                <a:p>
                  <a:pPr algn="ctr"/>
                  <a:r>
                    <a:rPr lang="en-US" sz="1100" dirty="0"/>
                    <a:t>4</a:t>
                  </a:r>
                </a:p>
                <a:p>
                  <a:pPr algn="ctr"/>
                  <a:r>
                    <a:rPr lang="en-US" sz="1100" dirty="0"/>
                    <a:t>8</a:t>
                  </a:r>
                </a:p>
              </p:txBody>
            </p: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6C56BEAB-01BB-4A01-9A49-8F5AF03418B2}"/>
                    </a:ext>
                  </a:extLst>
                </p:cNvPr>
                <p:cNvSpPr/>
                <p:nvPr/>
              </p:nvSpPr>
              <p:spPr>
                <a:xfrm>
                  <a:off x="1463877" y="537118"/>
                  <a:ext cx="457200" cy="914400"/>
                </a:xfrm>
                <a:prstGeom prst="rect">
                  <a:avLst/>
                </a:prstGeom>
                <a:noFill/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B7FB628-99C7-474D-9158-CB6EA355E6F3}"/>
                  </a:ext>
                </a:extLst>
              </p:cNvPr>
              <p:cNvGrpSpPr/>
              <p:nvPr/>
            </p:nvGrpSpPr>
            <p:grpSpPr>
              <a:xfrm>
                <a:off x="1487808" y="562016"/>
                <a:ext cx="1374094" cy="1036023"/>
                <a:chOff x="1487808" y="562016"/>
                <a:chExt cx="1374094" cy="1036023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3EC8AA9-91BF-4941-9103-3A491FE76F10}"/>
                    </a:ext>
                  </a:extLst>
                </p:cNvPr>
                <p:cNvSpPr txBox="1"/>
                <p:nvPr/>
              </p:nvSpPr>
              <p:spPr>
                <a:xfrm>
                  <a:off x="1516662" y="562016"/>
                  <a:ext cx="1316386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i="1" dirty="0"/>
                    <a:t>Site and Year mean</a:t>
                  </a:r>
                </a:p>
                <a:p>
                  <a:pPr algn="ctr"/>
                  <a:r>
                    <a:rPr lang="en-US" sz="1100" dirty="0"/>
                    <a:t>5.67</a:t>
                  </a:r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0EB5E783-2730-4AAB-AA7A-B4755B360868}"/>
                    </a:ext>
                  </a:extLst>
                </p:cNvPr>
                <p:cNvGrpSpPr/>
                <p:nvPr/>
              </p:nvGrpSpPr>
              <p:grpSpPr>
                <a:xfrm>
                  <a:off x="1497946" y="1167152"/>
                  <a:ext cx="1353818" cy="430887"/>
                  <a:chOff x="1493381" y="1067142"/>
                  <a:chExt cx="1353818" cy="430887"/>
                </a:xfrm>
              </p:grpSpPr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ED7EA899-0709-42ED-84BF-F2B0DF1CCC30}"/>
                      </a:ext>
                    </a:extLst>
                  </p:cNvPr>
                  <p:cNvSpPr txBox="1"/>
                  <p:nvPr/>
                </p:nvSpPr>
                <p:spPr>
                  <a:xfrm>
                    <a:off x="2264987" y="1156112"/>
                    <a:ext cx="58221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100" b="1" dirty="0"/>
                      <a:t>= </a:t>
                    </a:r>
                    <a:r>
                      <a:rPr lang="en-US" sz="1100" b="1" dirty="0">
                        <a:solidFill>
                          <a:srgbClr val="00008B"/>
                        </a:solidFill>
                      </a:rPr>
                      <a:t>-0.98</a:t>
                    </a:r>
                  </a:p>
                </p:txBody>
              </p: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EA7CD6E2-0082-44AD-A42C-9BDB4A55341E}"/>
                      </a:ext>
                    </a:extLst>
                  </p:cNvPr>
                  <p:cNvGrpSpPr/>
                  <p:nvPr/>
                </p:nvGrpSpPr>
                <p:grpSpPr>
                  <a:xfrm>
                    <a:off x="1493381" y="1067142"/>
                    <a:ext cx="909223" cy="430887"/>
                    <a:chOff x="1488565" y="966294"/>
                    <a:chExt cx="909223" cy="430887"/>
                  </a:xfrm>
                </p:grpSpPr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14BCB8E2-1C0D-4D5E-BD48-91628AB4E5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88565" y="966294"/>
                      <a:ext cx="90922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100" dirty="0"/>
                        <a:t>(5.67 – 7.06)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1.42 </a:t>
                      </a:r>
                    </a:p>
                  </p:txBody>
                </p:sp>
                <p:cxnSp>
                  <p:nvCxnSpPr>
                    <p:cNvPr id="22" name="Straight Connector 21">
                      <a:extLst>
                        <a:ext uri="{FF2B5EF4-FFF2-40B4-BE49-F238E27FC236}">
                          <a16:creationId xmlns:a16="http://schemas.microsoft.com/office/drawing/2014/main" id="{9D141CA7-78FF-4583-AC95-8F66072B23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86490" y="1191261"/>
                      <a:ext cx="731520" cy="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5A0B819A-6092-412C-9924-B3C364E52138}"/>
                    </a:ext>
                  </a:extLst>
                </p:cNvPr>
                <p:cNvSpPr/>
                <p:nvPr/>
              </p:nvSpPr>
              <p:spPr>
                <a:xfrm>
                  <a:off x="1487808" y="984093"/>
                  <a:ext cx="1374094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i="1" dirty="0"/>
                    <a:t>Site and Year Z-score</a:t>
                  </a:r>
                </a:p>
              </p:txBody>
            </p:sp>
          </p:grp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4AFCD5E-E7F5-4DCE-9453-F7190F7B2BC6}"/>
                </a:ext>
              </a:extLst>
            </p:cNvPr>
            <p:cNvGrpSpPr/>
            <p:nvPr/>
          </p:nvGrpSpPr>
          <p:grpSpPr>
            <a:xfrm>
              <a:off x="2966808" y="419141"/>
              <a:ext cx="1830542" cy="1036023"/>
              <a:chOff x="1031360" y="562016"/>
              <a:chExt cx="1830542" cy="1036023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76FCE6B2-A99E-47C2-864B-ED6DC05DB471}"/>
                  </a:ext>
                </a:extLst>
              </p:cNvPr>
              <p:cNvGrpSpPr/>
              <p:nvPr/>
            </p:nvGrpSpPr>
            <p:grpSpPr>
              <a:xfrm>
                <a:off x="1031360" y="613900"/>
                <a:ext cx="457200" cy="932254"/>
                <a:chOff x="1463877" y="519264"/>
                <a:chExt cx="457200" cy="932254"/>
              </a:xfrm>
            </p:grpSpPr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C7193F7E-EED9-4FD2-ABF8-A333D0D7F359}"/>
                    </a:ext>
                  </a:extLst>
                </p:cNvPr>
                <p:cNvSpPr txBox="1"/>
                <p:nvPr/>
              </p:nvSpPr>
              <p:spPr>
                <a:xfrm>
                  <a:off x="1468698" y="519264"/>
                  <a:ext cx="447559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i="1" dirty="0"/>
                    <a:t>data</a:t>
                  </a:r>
                </a:p>
                <a:p>
                  <a:pPr algn="ctr"/>
                  <a:r>
                    <a:rPr lang="en-US" sz="1100" dirty="0"/>
                    <a:t>6</a:t>
                  </a:r>
                </a:p>
                <a:p>
                  <a:pPr algn="ctr"/>
                  <a:r>
                    <a:rPr lang="en-US" sz="1100" dirty="0"/>
                    <a:t>9</a:t>
                  </a:r>
                </a:p>
                <a:p>
                  <a:pPr algn="ctr"/>
                  <a:r>
                    <a:rPr lang="en-US" sz="1100" dirty="0"/>
                    <a:t>6</a:t>
                  </a: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5B558C0B-861C-4036-A09D-1DBFC95AE9F7}"/>
                    </a:ext>
                  </a:extLst>
                </p:cNvPr>
                <p:cNvSpPr/>
                <p:nvPr/>
              </p:nvSpPr>
              <p:spPr>
                <a:xfrm>
                  <a:off x="1463877" y="537118"/>
                  <a:ext cx="457200" cy="914400"/>
                </a:xfrm>
                <a:prstGeom prst="rect">
                  <a:avLst/>
                </a:prstGeom>
                <a:noFill/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64C6B9ED-14D8-4D30-9EAA-E87DD4C1263F}"/>
                  </a:ext>
                </a:extLst>
              </p:cNvPr>
              <p:cNvGrpSpPr/>
              <p:nvPr/>
            </p:nvGrpSpPr>
            <p:grpSpPr>
              <a:xfrm>
                <a:off x="1487808" y="562016"/>
                <a:ext cx="1374094" cy="1036023"/>
                <a:chOff x="1487808" y="562016"/>
                <a:chExt cx="1374094" cy="1036023"/>
              </a:xfrm>
            </p:grpSpPr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F7244D2D-C59F-4B1C-99D0-4A05C6D862C9}"/>
                    </a:ext>
                  </a:extLst>
                </p:cNvPr>
                <p:cNvSpPr txBox="1"/>
                <p:nvPr/>
              </p:nvSpPr>
              <p:spPr>
                <a:xfrm>
                  <a:off x="1516662" y="562016"/>
                  <a:ext cx="1316386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i="1" dirty="0"/>
                    <a:t>Site and Year mean</a:t>
                  </a:r>
                </a:p>
                <a:p>
                  <a:pPr algn="ctr"/>
                  <a:r>
                    <a:rPr lang="en-US" sz="1100" dirty="0"/>
                    <a:t>7</a:t>
                  </a:r>
                </a:p>
              </p:txBody>
            </p: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DA845D18-B8EC-425B-A40D-9FE03806EED0}"/>
                    </a:ext>
                  </a:extLst>
                </p:cNvPr>
                <p:cNvGrpSpPr/>
                <p:nvPr/>
              </p:nvGrpSpPr>
              <p:grpSpPr>
                <a:xfrm>
                  <a:off x="1587713" y="1167152"/>
                  <a:ext cx="1265653" cy="430887"/>
                  <a:chOff x="1583148" y="1067142"/>
                  <a:chExt cx="1265653" cy="430887"/>
                </a:xfrm>
              </p:grpSpPr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95811727-A0AF-4E42-B625-B88FECB2EF50}"/>
                      </a:ext>
                    </a:extLst>
                  </p:cNvPr>
                  <p:cNvSpPr txBox="1"/>
                  <p:nvPr/>
                </p:nvSpPr>
                <p:spPr>
                  <a:xfrm>
                    <a:off x="2263383" y="1156112"/>
                    <a:ext cx="58541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100" b="1" dirty="0"/>
                      <a:t>= </a:t>
                    </a:r>
                    <a:r>
                      <a:rPr lang="en-US" sz="1100" b="1" dirty="0">
                        <a:solidFill>
                          <a:srgbClr val="00008B"/>
                        </a:solidFill>
                      </a:rPr>
                      <a:t>-0.04</a:t>
                    </a:r>
                  </a:p>
                </p:txBody>
              </p:sp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284D5F58-C47E-494D-8D05-8B80D8A25625}"/>
                      </a:ext>
                    </a:extLst>
                  </p:cNvPr>
                  <p:cNvGrpSpPr/>
                  <p:nvPr/>
                </p:nvGrpSpPr>
                <p:grpSpPr>
                  <a:xfrm>
                    <a:off x="1583148" y="1067142"/>
                    <a:ext cx="739678" cy="430887"/>
                    <a:chOff x="1578332" y="966294"/>
                    <a:chExt cx="739678" cy="430887"/>
                  </a:xfrm>
                </p:grpSpPr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F26D9E84-F54D-4FD9-921A-CC567E7672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78332" y="966294"/>
                      <a:ext cx="72968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100" dirty="0"/>
                        <a:t>(7 – 7.06)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1.42 </a:t>
                      </a:r>
                    </a:p>
                  </p:txBody>
                </p:sp>
                <p:cxnSp>
                  <p:nvCxnSpPr>
                    <p:cNvPr id="139" name="Straight Connector 138">
                      <a:extLst>
                        <a:ext uri="{FF2B5EF4-FFF2-40B4-BE49-F238E27FC236}">
                          <a16:creationId xmlns:a16="http://schemas.microsoft.com/office/drawing/2014/main" id="{2C38F7C7-F88D-480A-A97B-1A60FC4DB3A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86490" y="1191261"/>
                      <a:ext cx="731520" cy="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8B1A4E2D-846F-490F-825E-A5F984B10B52}"/>
                    </a:ext>
                  </a:extLst>
                </p:cNvPr>
                <p:cNvSpPr/>
                <p:nvPr/>
              </p:nvSpPr>
              <p:spPr>
                <a:xfrm>
                  <a:off x="1487808" y="984093"/>
                  <a:ext cx="1374094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i="1" dirty="0"/>
                    <a:t>Site and Year Z-score</a:t>
                  </a:r>
                </a:p>
              </p:txBody>
            </p:sp>
          </p:grp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34D0D8BC-6A86-4DA5-9147-AB00F7182656}"/>
                </a:ext>
              </a:extLst>
            </p:cNvPr>
            <p:cNvGrpSpPr/>
            <p:nvPr/>
          </p:nvGrpSpPr>
          <p:grpSpPr>
            <a:xfrm>
              <a:off x="4949523" y="419141"/>
              <a:ext cx="1830542" cy="1036023"/>
              <a:chOff x="1031360" y="562016"/>
              <a:chExt cx="1830542" cy="1036023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063460BB-46D0-4D67-8385-CF6A2385348D}"/>
                  </a:ext>
                </a:extLst>
              </p:cNvPr>
              <p:cNvGrpSpPr/>
              <p:nvPr/>
            </p:nvGrpSpPr>
            <p:grpSpPr>
              <a:xfrm>
                <a:off x="1031360" y="613900"/>
                <a:ext cx="457200" cy="932254"/>
                <a:chOff x="1463877" y="519264"/>
                <a:chExt cx="457200" cy="932254"/>
              </a:xfrm>
            </p:grpSpPr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7EE7B463-1DB7-4F44-8CFC-85B1EC0188A2}"/>
                    </a:ext>
                  </a:extLst>
                </p:cNvPr>
                <p:cNvSpPr txBox="1"/>
                <p:nvPr/>
              </p:nvSpPr>
              <p:spPr>
                <a:xfrm>
                  <a:off x="1468698" y="519264"/>
                  <a:ext cx="447559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i="1" dirty="0"/>
                    <a:t>data</a:t>
                  </a:r>
                </a:p>
                <a:p>
                  <a:pPr algn="ctr"/>
                  <a:r>
                    <a:rPr lang="en-US" sz="1100" dirty="0"/>
                    <a:t>8</a:t>
                  </a:r>
                </a:p>
                <a:p>
                  <a:pPr algn="ctr"/>
                  <a:r>
                    <a:rPr lang="en-US" sz="1100" dirty="0"/>
                    <a:t>9</a:t>
                  </a:r>
                </a:p>
                <a:p>
                  <a:pPr algn="ctr"/>
                  <a:endParaRPr lang="en-US" sz="1100" dirty="0"/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FD5A860F-8082-4FC0-BB11-EDC4C91A3CA6}"/>
                    </a:ext>
                  </a:extLst>
                </p:cNvPr>
                <p:cNvSpPr/>
                <p:nvPr/>
              </p:nvSpPr>
              <p:spPr>
                <a:xfrm>
                  <a:off x="1463877" y="537118"/>
                  <a:ext cx="457200" cy="914400"/>
                </a:xfrm>
                <a:prstGeom prst="rect">
                  <a:avLst/>
                </a:prstGeom>
                <a:noFill/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74E44B00-805C-4BAE-8EFE-009DAF02D9B1}"/>
                  </a:ext>
                </a:extLst>
              </p:cNvPr>
              <p:cNvGrpSpPr/>
              <p:nvPr/>
            </p:nvGrpSpPr>
            <p:grpSpPr>
              <a:xfrm>
                <a:off x="1487808" y="562016"/>
                <a:ext cx="1374094" cy="1036023"/>
                <a:chOff x="1487808" y="562016"/>
                <a:chExt cx="1374094" cy="1036023"/>
              </a:xfrm>
            </p:grpSpPr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40B959CA-F2FB-47F1-8034-BC0CC14DBDCE}"/>
                    </a:ext>
                  </a:extLst>
                </p:cNvPr>
                <p:cNvSpPr txBox="1"/>
                <p:nvPr/>
              </p:nvSpPr>
              <p:spPr>
                <a:xfrm>
                  <a:off x="1516662" y="562016"/>
                  <a:ext cx="1316386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i="1" dirty="0"/>
                    <a:t>Site and Year mean</a:t>
                  </a:r>
                </a:p>
                <a:p>
                  <a:pPr algn="ctr"/>
                  <a:r>
                    <a:rPr lang="en-US" sz="1100" dirty="0"/>
                    <a:t>8.5</a:t>
                  </a:r>
                </a:p>
              </p:txBody>
            </p: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C9464A7D-EB72-475D-94C0-CE9F88ABF1DF}"/>
                    </a:ext>
                  </a:extLst>
                </p:cNvPr>
                <p:cNvGrpSpPr/>
                <p:nvPr/>
              </p:nvGrpSpPr>
              <p:grpSpPr>
                <a:xfrm>
                  <a:off x="1534013" y="1167152"/>
                  <a:ext cx="1297713" cy="430887"/>
                  <a:chOff x="1529448" y="1067142"/>
                  <a:chExt cx="1297713" cy="430887"/>
                </a:xfrm>
              </p:grpSpPr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A2EC6638-6C8B-4CC1-B0FD-0CDBD11C3498}"/>
                      </a:ext>
                    </a:extLst>
                  </p:cNvPr>
                  <p:cNvSpPr txBox="1"/>
                  <p:nvPr/>
                </p:nvSpPr>
                <p:spPr>
                  <a:xfrm>
                    <a:off x="2285025" y="1156112"/>
                    <a:ext cx="54213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100" b="1" dirty="0"/>
                      <a:t>= </a:t>
                    </a:r>
                    <a:r>
                      <a:rPr lang="en-US" sz="1100" b="1" dirty="0">
                        <a:solidFill>
                          <a:srgbClr val="8B0000"/>
                        </a:solidFill>
                      </a:rPr>
                      <a:t>1.01</a:t>
                    </a:r>
                  </a:p>
                </p:txBody>
              </p:sp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27C7D696-6F24-4C4C-83A4-C84E2B87490C}"/>
                      </a:ext>
                    </a:extLst>
                  </p:cNvPr>
                  <p:cNvGrpSpPr/>
                  <p:nvPr/>
                </p:nvGrpSpPr>
                <p:grpSpPr>
                  <a:xfrm>
                    <a:off x="1529448" y="1067142"/>
                    <a:ext cx="837089" cy="430887"/>
                    <a:chOff x="1524632" y="966294"/>
                    <a:chExt cx="837089" cy="430887"/>
                  </a:xfrm>
                </p:grpSpPr>
                <p:sp>
                  <p:nvSpPr>
                    <p:cNvPr id="150" name="TextBox 149">
                      <a:extLst>
                        <a:ext uri="{FF2B5EF4-FFF2-40B4-BE49-F238E27FC236}">
                          <a16:creationId xmlns:a16="http://schemas.microsoft.com/office/drawing/2014/main" id="{2615D540-94AE-4704-9D0E-CB12FD3697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24632" y="966294"/>
                      <a:ext cx="8370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100" dirty="0"/>
                        <a:t>(8.5 – 7.06)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1.42 </a:t>
                      </a:r>
                    </a:p>
                  </p:txBody>
                </p:sp>
                <p:cxnSp>
                  <p:nvCxnSpPr>
                    <p:cNvPr id="151" name="Straight Connector 150">
                      <a:extLst>
                        <a:ext uri="{FF2B5EF4-FFF2-40B4-BE49-F238E27FC236}">
                          <a16:creationId xmlns:a16="http://schemas.microsoft.com/office/drawing/2014/main" id="{73EA40DF-3FA9-4BF5-A0DC-D360B0E315C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86490" y="1191261"/>
                      <a:ext cx="731520" cy="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7DF66D5F-D811-43C2-B6C6-515E8DC43039}"/>
                    </a:ext>
                  </a:extLst>
                </p:cNvPr>
                <p:cNvSpPr/>
                <p:nvPr/>
              </p:nvSpPr>
              <p:spPr>
                <a:xfrm>
                  <a:off x="1487808" y="984093"/>
                  <a:ext cx="1374094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i="1" dirty="0"/>
                    <a:t>Site and Year Z-score</a:t>
                  </a:r>
                </a:p>
              </p:txBody>
            </p:sp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7789FA-6EFE-4B30-9168-107DA84E36C5}"/>
              </a:ext>
            </a:extLst>
          </p:cNvPr>
          <p:cNvGrpSpPr/>
          <p:nvPr/>
        </p:nvGrpSpPr>
        <p:grpSpPr>
          <a:xfrm>
            <a:off x="1044666" y="1619475"/>
            <a:ext cx="5735399" cy="1036023"/>
            <a:chOff x="1044666" y="1619475"/>
            <a:chExt cx="5735399" cy="1036023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4787EC51-A030-4E68-80B8-AEEFD7B0E2A3}"/>
                </a:ext>
              </a:extLst>
            </p:cNvPr>
            <p:cNvGrpSpPr/>
            <p:nvPr/>
          </p:nvGrpSpPr>
          <p:grpSpPr>
            <a:xfrm>
              <a:off x="1044666" y="1619475"/>
              <a:ext cx="1830542" cy="1036023"/>
              <a:chOff x="1031360" y="562016"/>
              <a:chExt cx="1830542" cy="1036023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C126516F-9A52-461E-BEA2-640F8E793AF7}"/>
                  </a:ext>
                </a:extLst>
              </p:cNvPr>
              <p:cNvGrpSpPr/>
              <p:nvPr/>
            </p:nvGrpSpPr>
            <p:grpSpPr>
              <a:xfrm>
                <a:off x="1031360" y="613900"/>
                <a:ext cx="457200" cy="938719"/>
                <a:chOff x="1463877" y="519264"/>
                <a:chExt cx="457200" cy="938719"/>
              </a:xfrm>
            </p:grpSpPr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BB871B4F-D4FB-4B4B-A801-4C2B19E68744}"/>
                    </a:ext>
                  </a:extLst>
                </p:cNvPr>
                <p:cNvSpPr txBox="1"/>
                <p:nvPr/>
              </p:nvSpPr>
              <p:spPr>
                <a:xfrm>
                  <a:off x="1468698" y="519264"/>
                  <a:ext cx="447558" cy="9387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i="1" dirty="0"/>
                    <a:t>data</a:t>
                  </a:r>
                </a:p>
                <a:p>
                  <a:pPr algn="ctr"/>
                  <a:r>
                    <a:rPr lang="en-US" sz="1100" dirty="0"/>
                    <a:t>2</a:t>
                  </a:r>
                </a:p>
                <a:p>
                  <a:pPr algn="ctr"/>
                  <a:r>
                    <a:rPr lang="en-US" sz="1100" dirty="0"/>
                    <a:t>3</a:t>
                  </a:r>
                </a:p>
                <a:p>
                  <a:pPr algn="ctr"/>
                  <a:r>
                    <a:rPr lang="en-US" sz="1100" dirty="0"/>
                    <a:t>3</a:t>
                  </a:r>
                </a:p>
                <a:p>
                  <a:pPr algn="ctr"/>
                  <a:r>
                    <a:rPr lang="en-US" sz="1100" dirty="0"/>
                    <a:t>4</a:t>
                  </a: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2D36232A-E5ED-4058-A2FE-A627FEF50D0A}"/>
                    </a:ext>
                  </a:extLst>
                </p:cNvPr>
                <p:cNvSpPr/>
                <p:nvPr/>
              </p:nvSpPr>
              <p:spPr>
                <a:xfrm>
                  <a:off x="1463877" y="537118"/>
                  <a:ext cx="457200" cy="914400"/>
                </a:xfrm>
                <a:prstGeom prst="rect">
                  <a:avLst/>
                </a:prstGeom>
                <a:noFill/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E282476F-4C57-4802-9E3B-5AFB9ECF7DEA}"/>
                  </a:ext>
                </a:extLst>
              </p:cNvPr>
              <p:cNvGrpSpPr/>
              <p:nvPr/>
            </p:nvGrpSpPr>
            <p:grpSpPr>
              <a:xfrm>
                <a:off x="1487808" y="562016"/>
                <a:ext cx="1374094" cy="1036023"/>
                <a:chOff x="1487808" y="562016"/>
                <a:chExt cx="1374094" cy="1036023"/>
              </a:xfrm>
            </p:grpSpPr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915B7EE8-59B1-4DFF-B2D4-5E1FC6D7163A}"/>
                    </a:ext>
                  </a:extLst>
                </p:cNvPr>
                <p:cNvSpPr txBox="1"/>
                <p:nvPr/>
              </p:nvSpPr>
              <p:spPr>
                <a:xfrm>
                  <a:off x="1516662" y="562016"/>
                  <a:ext cx="1316386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i="1" dirty="0"/>
                    <a:t>Site and Year mean</a:t>
                  </a:r>
                </a:p>
                <a:p>
                  <a:pPr algn="ctr"/>
                  <a:r>
                    <a:rPr lang="en-US" sz="1100" dirty="0"/>
                    <a:t>3</a:t>
                  </a:r>
                </a:p>
              </p:txBody>
            </p:sp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C7CCE405-E821-4927-B980-6889EFD80B8A}"/>
                    </a:ext>
                  </a:extLst>
                </p:cNvPr>
                <p:cNvGrpSpPr/>
                <p:nvPr/>
              </p:nvGrpSpPr>
              <p:grpSpPr>
                <a:xfrm>
                  <a:off x="1587713" y="1167152"/>
                  <a:ext cx="1264051" cy="430887"/>
                  <a:chOff x="1583148" y="1067142"/>
                  <a:chExt cx="1264051" cy="430887"/>
                </a:xfrm>
              </p:grpSpPr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477124F7-D039-4D02-AA73-8EED1B6543D8}"/>
                      </a:ext>
                    </a:extLst>
                  </p:cNvPr>
                  <p:cNvSpPr txBox="1"/>
                  <p:nvPr/>
                </p:nvSpPr>
                <p:spPr>
                  <a:xfrm>
                    <a:off x="2264987" y="1156112"/>
                    <a:ext cx="58221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100" b="1" dirty="0"/>
                      <a:t>= </a:t>
                    </a:r>
                    <a:r>
                      <a:rPr lang="en-US" sz="1100" b="1" dirty="0">
                        <a:solidFill>
                          <a:srgbClr val="00008B"/>
                        </a:solidFill>
                      </a:rPr>
                      <a:t>-0.71</a:t>
                    </a:r>
                  </a:p>
                </p:txBody>
              </p:sp>
              <p:grpSp>
                <p:nvGrpSpPr>
                  <p:cNvPr id="161" name="Group 160">
                    <a:extLst>
                      <a:ext uri="{FF2B5EF4-FFF2-40B4-BE49-F238E27FC236}">
                        <a16:creationId xmlns:a16="http://schemas.microsoft.com/office/drawing/2014/main" id="{E6BB0B26-2897-4917-AE5A-35EF939F3E2A}"/>
                      </a:ext>
                    </a:extLst>
                  </p:cNvPr>
                  <p:cNvGrpSpPr/>
                  <p:nvPr/>
                </p:nvGrpSpPr>
                <p:grpSpPr>
                  <a:xfrm>
                    <a:off x="1583148" y="1067142"/>
                    <a:ext cx="739678" cy="430887"/>
                    <a:chOff x="1578332" y="966294"/>
                    <a:chExt cx="739678" cy="430887"/>
                  </a:xfrm>
                </p:grpSpPr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B87F0568-AE66-4387-B905-7E678EB3B0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78332" y="966294"/>
                      <a:ext cx="72968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100" dirty="0"/>
                        <a:t>(3 – 3.66)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0.94 </a:t>
                      </a:r>
                    </a:p>
                  </p:txBody>
                </p:sp>
                <p:cxnSp>
                  <p:nvCxnSpPr>
                    <p:cNvPr id="163" name="Straight Connector 162">
                      <a:extLst>
                        <a:ext uri="{FF2B5EF4-FFF2-40B4-BE49-F238E27FC236}">
                          <a16:creationId xmlns:a16="http://schemas.microsoft.com/office/drawing/2014/main" id="{B697E74B-DCCA-446D-B52B-8CA46E1E51E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86490" y="1191261"/>
                      <a:ext cx="731520" cy="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77874112-F8D8-43ED-889C-23DBA9611583}"/>
                    </a:ext>
                  </a:extLst>
                </p:cNvPr>
                <p:cNvSpPr/>
                <p:nvPr/>
              </p:nvSpPr>
              <p:spPr>
                <a:xfrm>
                  <a:off x="1487808" y="984093"/>
                  <a:ext cx="1374094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i="1" dirty="0"/>
                    <a:t>Site and Year Z-score</a:t>
                  </a:r>
                </a:p>
              </p:txBody>
            </p:sp>
          </p:grp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4B5A9B0B-99AB-44FC-93F0-18822F093BBC}"/>
                </a:ext>
              </a:extLst>
            </p:cNvPr>
            <p:cNvGrpSpPr/>
            <p:nvPr/>
          </p:nvGrpSpPr>
          <p:grpSpPr>
            <a:xfrm>
              <a:off x="4949523" y="1619475"/>
              <a:ext cx="1830542" cy="1036023"/>
              <a:chOff x="1031360" y="562016"/>
              <a:chExt cx="1830542" cy="1036023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BACFFF53-D207-4F41-BB1F-EBC1EE36DD98}"/>
                  </a:ext>
                </a:extLst>
              </p:cNvPr>
              <p:cNvGrpSpPr/>
              <p:nvPr/>
            </p:nvGrpSpPr>
            <p:grpSpPr>
              <a:xfrm>
                <a:off x="1031360" y="613900"/>
                <a:ext cx="457200" cy="932254"/>
                <a:chOff x="1463877" y="519264"/>
                <a:chExt cx="457200" cy="932254"/>
              </a:xfrm>
            </p:grpSpPr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8D3273F4-C3F0-4776-BF37-FFC671E9A809}"/>
                    </a:ext>
                  </a:extLst>
                </p:cNvPr>
                <p:cNvSpPr txBox="1"/>
                <p:nvPr/>
              </p:nvSpPr>
              <p:spPr>
                <a:xfrm>
                  <a:off x="1468698" y="519264"/>
                  <a:ext cx="447559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i="1" dirty="0"/>
                    <a:t>data</a:t>
                  </a:r>
                </a:p>
                <a:p>
                  <a:pPr algn="ctr"/>
                  <a:r>
                    <a:rPr lang="en-US" sz="1100" dirty="0"/>
                    <a:t>4</a:t>
                  </a:r>
                </a:p>
                <a:p>
                  <a:pPr algn="ctr"/>
                  <a:r>
                    <a:rPr lang="en-US" sz="1100" dirty="0"/>
                    <a:t>3</a:t>
                  </a:r>
                </a:p>
                <a:p>
                  <a:pPr algn="ctr"/>
                  <a:r>
                    <a:rPr lang="en-US" sz="1100" dirty="0"/>
                    <a:t>6</a:t>
                  </a: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EEE329CB-CE33-4AFF-BF00-9CD30CE133EC}"/>
                    </a:ext>
                  </a:extLst>
                </p:cNvPr>
                <p:cNvSpPr/>
                <p:nvPr/>
              </p:nvSpPr>
              <p:spPr>
                <a:xfrm>
                  <a:off x="1463877" y="537118"/>
                  <a:ext cx="457200" cy="914400"/>
                </a:xfrm>
                <a:prstGeom prst="rect">
                  <a:avLst/>
                </a:prstGeom>
                <a:noFill/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FDEC0464-5B0A-4656-A0A8-C2D0FB8E07A6}"/>
                  </a:ext>
                </a:extLst>
              </p:cNvPr>
              <p:cNvGrpSpPr/>
              <p:nvPr/>
            </p:nvGrpSpPr>
            <p:grpSpPr>
              <a:xfrm>
                <a:off x="1487808" y="562016"/>
                <a:ext cx="1374094" cy="1036023"/>
                <a:chOff x="1487808" y="562016"/>
                <a:chExt cx="1374094" cy="1036023"/>
              </a:xfrm>
            </p:grpSpPr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792C1AA7-2FF4-4810-80F3-5F7D3F2AF538}"/>
                    </a:ext>
                  </a:extLst>
                </p:cNvPr>
                <p:cNvSpPr txBox="1"/>
                <p:nvPr/>
              </p:nvSpPr>
              <p:spPr>
                <a:xfrm>
                  <a:off x="1516662" y="562016"/>
                  <a:ext cx="1316386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i="1" dirty="0"/>
                    <a:t>Site and Year mean</a:t>
                  </a:r>
                </a:p>
                <a:p>
                  <a:pPr algn="ctr"/>
                  <a:r>
                    <a:rPr lang="en-US" sz="1100" dirty="0"/>
                    <a:t>4.33</a:t>
                  </a:r>
                </a:p>
              </p:txBody>
            </p:sp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652B6B78-17F6-41CD-B198-24BA5FEA602E}"/>
                    </a:ext>
                  </a:extLst>
                </p:cNvPr>
                <p:cNvGrpSpPr/>
                <p:nvPr/>
              </p:nvGrpSpPr>
              <p:grpSpPr>
                <a:xfrm>
                  <a:off x="1497947" y="1167152"/>
                  <a:ext cx="1333779" cy="430887"/>
                  <a:chOff x="1493382" y="1067142"/>
                  <a:chExt cx="1333779" cy="430887"/>
                </a:xfrm>
              </p:grpSpPr>
              <p:sp>
                <p:nvSpPr>
                  <p:cNvPr id="172" name="TextBox 171">
                    <a:extLst>
                      <a:ext uri="{FF2B5EF4-FFF2-40B4-BE49-F238E27FC236}">
                        <a16:creationId xmlns:a16="http://schemas.microsoft.com/office/drawing/2014/main" id="{0A35D830-CDEA-4BC5-93A7-2EBF1EEDB8ED}"/>
                      </a:ext>
                    </a:extLst>
                  </p:cNvPr>
                  <p:cNvSpPr txBox="1"/>
                  <p:nvPr/>
                </p:nvSpPr>
                <p:spPr>
                  <a:xfrm>
                    <a:off x="2285025" y="1156112"/>
                    <a:ext cx="54213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100" b="1" dirty="0"/>
                      <a:t>= </a:t>
                    </a:r>
                    <a:r>
                      <a:rPr lang="en-US" sz="1100" b="1" dirty="0">
                        <a:solidFill>
                          <a:srgbClr val="8B0000"/>
                        </a:solidFill>
                      </a:rPr>
                      <a:t>0.71</a:t>
                    </a:r>
                  </a:p>
                </p:txBody>
              </p:sp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943FE4BA-C98D-4480-B98A-AE61F2273C01}"/>
                      </a:ext>
                    </a:extLst>
                  </p:cNvPr>
                  <p:cNvGrpSpPr/>
                  <p:nvPr/>
                </p:nvGrpSpPr>
                <p:grpSpPr>
                  <a:xfrm>
                    <a:off x="1493382" y="1067142"/>
                    <a:ext cx="909223" cy="430887"/>
                    <a:chOff x="1488566" y="966294"/>
                    <a:chExt cx="909223" cy="430887"/>
                  </a:xfrm>
                </p:grpSpPr>
                <p:sp>
                  <p:nvSpPr>
                    <p:cNvPr id="174" name="TextBox 173">
                      <a:extLst>
                        <a:ext uri="{FF2B5EF4-FFF2-40B4-BE49-F238E27FC236}">
                          <a16:creationId xmlns:a16="http://schemas.microsoft.com/office/drawing/2014/main" id="{C26140ED-8E95-4625-BE83-7CD39FDA6E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88566" y="966294"/>
                      <a:ext cx="90922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100" dirty="0"/>
                        <a:t>(4.33 – 3.66)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0.94 </a:t>
                      </a:r>
                    </a:p>
                  </p:txBody>
                </p:sp>
                <p:cxnSp>
                  <p:nvCxnSpPr>
                    <p:cNvPr id="175" name="Straight Connector 174">
                      <a:extLst>
                        <a:ext uri="{FF2B5EF4-FFF2-40B4-BE49-F238E27FC236}">
                          <a16:creationId xmlns:a16="http://schemas.microsoft.com/office/drawing/2014/main" id="{2E3DAAAE-6ED9-427B-BFA7-9652446C154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86490" y="1191261"/>
                      <a:ext cx="731520" cy="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C28611AB-32E9-411D-A218-02ECB3D0F66B}"/>
                    </a:ext>
                  </a:extLst>
                </p:cNvPr>
                <p:cNvSpPr/>
                <p:nvPr/>
              </p:nvSpPr>
              <p:spPr>
                <a:xfrm>
                  <a:off x="1487808" y="984093"/>
                  <a:ext cx="1374094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i="1" dirty="0"/>
                    <a:t>Site and Year Z-score</a:t>
                  </a:r>
                </a:p>
              </p:txBody>
            </p:sp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349805E-343D-441E-8FD9-0693C5AB22AF}"/>
              </a:ext>
            </a:extLst>
          </p:cNvPr>
          <p:cNvGrpSpPr/>
          <p:nvPr/>
        </p:nvGrpSpPr>
        <p:grpSpPr>
          <a:xfrm>
            <a:off x="1044666" y="2819809"/>
            <a:ext cx="5735399" cy="1036023"/>
            <a:chOff x="1044666" y="2819809"/>
            <a:chExt cx="5735399" cy="1036023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3E02C1B-0350-41A4-A259-CC54039ADDAD}"/>
                </a:ext>
              </a:extLst>
            </p:cNvPr>
            <p:cNvGrpSpPr/>
            <p:nvPr/>
          </p:nvGrpSpPr>
          <p:grpSpPr>
            <a:xfrm>
              <a:off x="1044666" y="2819809"/>
              <a:ext cx="1830542" cy="1036023"/>
              <a:chOff x="1031360" y="562016"/>
              <a:chExt cx="1830542" cy="1036023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EB392F52-36CF-48E2-A4F6-FC55E71AC47D}"/>
                  </a:ext>
                </a:extLst>
              </p:cNvPr>
              <p:cNvGrpSpPr/>
              <p:nvPr/>
            </p:nvGrpSpPr>
            <p:grpSpPr>
              <a:xfrm>
                <a:off x="1031360" y="613900"/>
                <a:ext cx="457200" cy="932254"/>
                <a:chOff x="1463877" y="519264"/>
                <a:chExt cx="457200" cy="932254"/>
              </a:xfrm>
            </p:grpSpPr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3A6C437B-3F59-488C-B784-A6C006383F6F}"/>
                    </a:ext>
                  </a:extLst>
                </p:cNvPr>
                <p:cNvSpPr txBox="1"/>
                <p:nvPr/>
              </p:nvSpPr>
              <p:spPr>
                <a:xfrm>
                  <a:off x="1468698" y="519264"/>
                  <a:ext cx="447559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i="1" dirty="0"/>
                    <a:t>data</a:t>
                  </a:r>
                </a:p>
                <a:p>
                  <a:pPr algn="ctr"/>
                  <a:r>
                    <a:rPr lang="en-US" sz="1100" dirty="0"/>
                    <a:t>11</a:t>
                  </a:r>
                </a:p>
                <a:p>
                  <a:pPr algn="ctr"/>
                  <a:r>
                    <a:rPr lang="en-US" sz="1100" dirty="0"/>
                    <a:t>15</a:t>
                  </a:r>
                </a:p>
                <a:p>
                  <a:pPr algn="ctr"/>
                  <a:endParaRPr lang="en-US" sz="1100" dirty="0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B8F3C425-21C0-47FF-9FA9-EC45F6A0A0A8}"/>
                    </a:ext>
                  </a:extLst>
                </p:cNvPr>
                <p:cNvSpPr/>
                <p:nvPr/>
              </p:nvSpPr>
              <p:spPr>
                <a:xfrm>
                  <a:off x="1463877" y="537118"/>
                  <a:ext cx="457200" cy="914400"/>
                </a:xfrm>
                <a:prstGeom prst="rect">
                  <a:avLst/>
                </a:prstGeom>
                <a:noFill/>
                <a:ln w="28575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F48C8B05-4CCC-410C-B1DC-B5241673CD58}"/>
                  </a:ext>
                </a:extLst>
              </p:cNvPr>
              <p:cNvGrpSpPr/>
              <p:nvPr/>
            </p:nvGrpSpPr>
            <p:grpSpPr>
              <a:xfrm>
                <a:off x="1487808" y="562016"/>
                <a:ext cx="1374094" cy="1036023"/>
                <a:chOff x="1487808" y="562016"/>
                <a:chExt cx="1374094" cy="1036023"/>
              </a:xfrm>
            </p:grpSpPr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B29F950C-7C2C-489E-9431-F784191C1339}"/>
                    </a:ext>
                  </a:extLst>
                </p:cNvPr>
                <p:cNvSpPr txBox="1"/>
                <p:nvPr/>
              </p:nvSpPr>
              <p:spPr>
                <a:xfrm>
                  <a:off x="1516662" y="562016"/>
                  <a:ext cx="1316386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i="1" dirty="0"/>
                    <a:t>Site and Year mean</a:t>
                  </a:r>
                </a:p>
                <a:p>
                  <a:pPr algn="ctr"/>
                  <a:r>
                    <a:rPr lang="en-US" sz="1100" dirty="0"/>
                    <a:t>13</a:t>
                  </a:r>
                </a:p>
              </p:txBody>
            </p:sp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10C62B39-FAB9-4CA4-A3C6-3FE455371740}"/>
                    </a:ext>
                  </a:extLst>
                </p:cNvPr>
                <p:cNvGrpSpPr/>
                <p:nvPr/>
              </p:nvGrpSpPr>
              <p:grpSpPr>
                <a:xfrm>
                  <a:off x="1515579" y="1167152"/>
                  <a:ext cx="1316147" cy="430887"/>
                  <a:chOff x="1511014" y="1067142"/>
                  <a:chExt cx="1316147" cy="430887"/>
                </a:xfrm>
              </p:grpSpPr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A30BC1CE-0A80-4BD5-9B54-1560D7A480C5}"/>
                      </a:ext>
                    </a:extLst>
                  </p:cNvPr>
                  <p:cNvSpPr txBox="1"/>
                  <p:nvPr/>
                </p:nvSpPr>
                <p:spPr>
                  <a:xfrm>
                    <a:off x="2285025" y="1156112"/>
                    <a:ext cx="54213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100" b="1" dirty="0"/>
                      <a:t>= </a:t>
                    </a:r>
                    <a:r>
                      <a:rPr lang="en-US" sz="1100" b="1" dirty="0">
                        <a:solidFill>
                          <a:srgbClr val="8B0000"/>
                        </a:solidFill>
                      </a:rPr>
                      <a:t>0.29</a:t>
                    </a:r>
                  </a:p>
                </p:txBody>
              </p:sp>
              <p:grpSp>
                <p:nvGrpSpPr>
                  <p:cNvPr id="185" name="Group 184">
                    <a:extLst>
                      <a:ext uri="{FF2B5EF4-FFF2-40B4-BE49-F238E27FC236}">
                        <a16:creationId xmlns:a16="http://schemas.microsoft.com/office/drawing/2014/main" id="{E3C5702E-9B8A-4F12-9598-C5BB22FA4237}"/>
                      </a:ext>
                    </a:extLst>
                  </p:cNvPr>
                  <p:cNvGrpSpPr/>
                  <p:nvPr/>
                </p:nvGrpSpPr>
                <p:grpSpPr>
                  <a:xfrm>
                    <a:off x="1511014" y="1067142"/>
                    <a:ext cx="873957" cy="430887"/>
                    <a:chOff x="1506198" y="966294"/>
                    <a:chExt cx="873957" cy="430887"/>
                  </a:xfrm>
                </p:grpSpPr>
                <p:sp>
                  <p:nvSpPr>
                    <p:cNvPr id="186" name="TextBox 185">
                      <a:extLst>
                        <a:ext uri="{FF2B5EF4-FFF2-40B4-BE49-F238E27FC236}">
                          <a16:creationId xmlns:a16="http://schemas.microsoft.com/office/drawing/2014/main" id="{CB73E94B-A1AD-435B-9852-84C3366640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6198" y="966294"/>
                      <a:ext cx="87395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100" dirty="0"/>
                        <a:t>(13 – 12.44)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1.90 </a:t>
                      </a:r>
                    </a:p>
                  </p:txBody>
                </p:sp>
                <p:cxnSp>
                  <p:nvCxnSpPr>
                    <p:cNvPr id="187" name="Straight Connector 186">
                      <a:extLst>
                        <a:ext uri="{FF2B5EF4-FFF2-40B4-BE49-F238E27FC236}">
                          <a16:creationId xmlns:a16="http://schemas.microsoft.com/office/drawing/2014/main" id="{6087B080-FF8A-4022-BCEA-01A735A0CBB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86490" y="1191261"/>
                      <a:ext cx="731520" cy="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5AB003E2-E911-4941-A9BA-04977682940A}"/>
                    </a:ext>
                  </a:extLst>
                </p:cNvPr>
                <p:cNvSpPr/>
                <p:nvPr/>
              </p:nvSpPr>
              <p:spPr>
                <a:xfrm>
                  <a:off x="1487808" y="984093"/>
                  <a:ext cx="1374094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i="1" dirty="0"/>
                    <a:t>Site and Year Z-score</a:t>
                  </a:r>
                </a:p>
              </p:txBody>
            </p:sp>
          </p:grp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16D9DFDC-A295-443F-8C12-4C06AFF5BD6C}"/>
                </a:ext>
              </a:extLst>
            </p:cNvPr>
            <p:cNvGrpSpPr/>
            <p:nvPr/>
          </p:nvGrpSpPr>
          <p:grpSpPr>
            <a:xfrm>
              <a:off x="2966808" y="2819809"/>
              <a:ext cx="1830542" cy="1036023"/>
              <a:chOff x="1031360" y="562016"/>
              <a:chExt cx="1830542" cy="1036023"/>
            </a:xfrm>
          </p:grpSpPr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AA91D2AB-A553-42F7-854D-4C95B66C224F}"/>
                  </a:ext>
                </a:extLst>
              </p:cNvPr>
              <p:cNvGrpSpPr/>
              <p:nvPr/>
            </p:nvGrpSpPr>
            <p:grpSpPr>
              <a:xfrm>
                <a:off x="1031360" y="613900"/>
                <a:ext cx="457200" cy="932254"/>
                <a:chOff x="1463877" y="519264"/>
                <a:chExt cx="457200" cy="932254"/>
              </a:xfrm>
            </p:grpSpPr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89A7132A-8F66-4813-A266-E0AC62EEEF8A}"/>
                    </a:ext>
                  </a:extLst>
                </p:cNvPr>
                <p:cNvSpPr txBox="1"/>
                <p:nvPr/>
              </p:nvSpPr>
              <p:spPr>
                <a:xfrm>
                  <a:off x="1468698" y="519264"/>
                  <a:ext cx="447559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i="1" dirty="0"/>
                    <a:t>data</a:t>
                  </a:r>
                </a:p>
                <a:p>
                  <a:pPr algn="ctr"/>
                  <a:r>
                    <a:rPr lang="en-US" sz="1100" dirty="0"/>
                    <a:t>14</a:t>
                  </a:r>
                </a:p>
                <a:p>
                  <a:pPr algn="ctr"/>
                  <a:endParaRPr lang="en-US" sz="1100" dirty="0"/>
                </a:p>
                <a:p>
                  <a:pPr algn="ctr"/>
                  <a:endParaRPr lang="en-US" sz="1100" dirty="0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29B8DDC0-FD8C-4A65-ABFE-B6DBB21E2684}"/>
                    </a:ext>
                  </a:extLst>
                </p:cNvPr>
                <p:cNvSpPr/>
                <p:nvPr/>
              </p:nvSpPr>
              <p:spPr>
                <a:xfrm>
                  <a:off x="1463877" y="537118"/>
                  <a:ext cx="457200" cy="914400"/>
                </a:xfrm>
                <a:prstGeom prst="rect">
                  <a:avLst/>
                </a:prstGeom>
                <a:noFill/>
                <a:ln w="28575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CB467748-95C3-4A6F-B977-05EDA97D7B86}"/>
                  </a:ext>
                </a:extLst>
              </p:cNvPr>
              <p:cNvGrpSpPr/>
              <p:nvPr/>
            </p:nvGrpSpPr>
            <p:grpSpPr>
              <a:xfrm>
                <a:off x="1487808" y="562016"/>
                <a:ext cx="1374094" cy="1036023"/>
                <a:chOff x="1487808" y="562016"/>
                <a:chExt cx="1374094" cy="1036023"/>
              </a:xfrm>
            </p:grpSpPr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69FC8C15-20BE-4F1D-A797-BC6A67E97706}"/>
                    </a:ext>
                  </a:extLst>
                </p:cNvPr>
                <p:cNvSpPr txBox="1"/>
                <p:nvPr/>
              </p:nvSpPr>
              <p:spPr>
                <a:xfrm>
                  <a:off x="1516662" y="562016"/>
                  <a:ext cx="1316386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i="1" dirty="0"/>
                    <a:t>Site and Year mean</a:t>
                  </a:r>
                </a:p>
                <a:p>
                  <a:pPr algn="ctr"/>
                  <a:r>
                    <a:rPr lang="en-US" sz="1100" dirty="0"/>
                    <a:t>14</a:t>
                  </a:r>
                </a:p>
              </p:txBody>
            </p:sp>
            <p:grpSp>
              <p:nvGrpSpPr>
                <p:cNvPr id="195" name="Group 194">
                  <a:extLst>
                    <a:ext uri="{FF2B5EF4-FFF2-40B4-BE49-F238E27FC236}">
                      <a16:creationId xmlns:a16="http://schemas.microsoft.com/office/drawing/2014/main" id="{DCF8B337-3E64-4C34-A29E-4954F1C569CD}"/>
                    </a:ext>
                  </a:extLst>
                </p:cNvPr>
                <p:cNvGrpSpPr/>
                <p:nvPr/>
              </p:nvGrpSpPr>
              <p:grpSpPr>
                <a:xfrm>
                  <a:off x="1515579" y="1167152"/>
                  <a:ext cx="1314543" cy="430887"/>
                  <a:chOff x="1511014" y="1067142"/>
                  <a:chExt cx="1314543" cy="430887"/>
                </a:xfrm>
              </p:grpSpPr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B6290DFD-ED08-4336-A2A9-96335A639159}"/>
                      </a:ext>
                    </a:extLst>
                  </p:cNvPr>
                  <p:cNvSpPr txBox="1"/>
                  <p:nvPr/>
                </p:nvSpPr>
                <p:spPr>
                  <a:xfrm>
                    <a:off x="2286628" y="1156112"/>
                    <a:ext cx="538929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100" b="1" dirty="0"/>
                      <a:t>= </a:t>
                    </a:r>
                    <a:r>
                      <a:rPr lang="en-US" sz="1100" b="1" dirty="0">
                        <a:solidFill>
                          <a:srgbClr val="8B0000"/>
                        </a:solidFill>
                      </a:rPr>
                      <a:t>0.82</a:t>
                    </a:r>
                  </a:p>
                </p:txBody>
              </p:sp>
              <p:grpSp>
                <p:nvGrpSpPr>
                  <p:cNvPr id="198" name="Group 197">
                    <a:extLst>
                      <a:ext uri="{FF2B5EF4-FFF2-40B4-BE49-F238E27FC236}">
                        <a16:creationId xmlns:a16="http://schemas.microsoft.com/office/drawing/2014/main" id="{D1CC0148-F448-46A7-A136-D36530A0D8BC}"/>
                      </a:ext>
                    </a:extLst>
                  </p:cNvPr>
                  <p:cNvGrpSpPr/>
                  <p:nvPr/>
                </p:nvGrpSpPr>
                <p:grpSpPr>
                  <a:xfrm>
                    <a:off x="1511014" y="1067142"/>
                    <a:ext cx="873957" cy="430887"/>
                    <a:chOff x="1506198" y="966294"/>
                    <a:chExt cx="873957" cy="430887"/>
                  </a:xfrm>
                </p:grpSpPr>
                <p:sp>
                  <p:nvSpPr>
                    <p:cNvPr id="199" name="TextBox 198">
                      <a:extLst>
                        <a:ext uri="{FF2B5EF4-FFF2-40B4-BE49-F238E27FC236}">
                          <a16:creationId xmlns:a16="http://schemas.microsoft.com/office/drawing/2014/main" id="{75461500-F3B6-4F2E-9E0D-A8C5059ACF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6198" y="966294"/>
                      <a:ext cx="87395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100" dirty="0"/>
                        <a:t>(14 – 12.44)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1.90 </a:t>
                      </a:r>
                    </a:p>
                  </p:txBody>
                </p:sp>
                <p:cxnSp>
                  <p:nvCxnSpPr>
                    <p:cNvPr id="200" name="Straight Connector 199">
                      <a:extLst>
                        <a:ext uri="{FF2B5EF4-FFF2-40B4-BE49-F238E27FC236}">
                          <a16:creationId xmlns:a16="http://schemas.microsoft.com/office/drawing/2014/main" id="{86646E31-58B4-4C7C-8CEC-383DBD54D4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86490" y="1191261"/>
                      <a:ext cx="731520" cy="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0231B5BA-5F9C-4DC5-979C-BCC881FC61EE}"/>
                    </a:ext>
                  </a:extLst>
                </p:cNvPr>
                <p:cNvSpPr/>
                <p:nvPr/>
              </p:nvSpPr>
              <p:spPr>
                <a:xfrm>
                  <a:off x="1487808" y="984093"/>
                  <a:ext cx="1374094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i="1" dirty="0"/>
                    <a:t>Site and Year Z-score</a:t>
                  </a:r>
                </a:p>
              </p:txBody>
            </p:sp>
          </p:grp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FE45FFA7-A03E-4CCB-8C41-2BDA470919A3}"/>
                </a:ext>
              </a:extLst>
            </p:cNvPr>
            <p:cNvGrpSpPr/>
            <p:nvPr/>
          </p:nvGrpSpPr>
          <p:grpSpPr>
            <a:xfrm>
              <a:off x="4949523" y="2819809"/>
              <a:ext cx="1830542" cy="1036023"/>
              <a:chOff x="1031360" y="562016"/>
              <a:chExt cx="1830542" cy="1036023"/>
            </a:xfrm>
          </p:grpSpPr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A01B96B2-635C-4BF5-90FB-6FE5CDC93E7F}"/>
                  </a:ext>
                </a:extLst>
              </p:cNvPr>
              <p:cNvGrpSpPr/>
              <p:nvPr/>
            </p:nvGrpSpPr>
            <p:grpSpPr>
              <a:xfrm>
                <a:off x="1031360" y="613900"/>
                <a:ext cx="457200" cy="932254"/>
                <a:chOff x="1463877" y="519264"/>
                <a:chExt cx="457200" cy="932254"/>
              </a:xfrm>
            </p:grpSpPr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22D1D387-4040-400D-A8A2-11A0DCF57807}"/>
                    </a:ext>
                  </a:extLst>
                </p:cNvPr>
                <p:cNvSpPr txBox="1"/>
                <p:nvPr/>
              </p:nvSpPr>
              <p:spPr>
                <a:xfrm>
                  <a:off x="1468698" y="519264"/>
                  <a:ext cx="447559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i="1" dirty="0"/>
                    <a:t>data</a:t>
                  </a:r>
                </a:p>
                <a:p>
                  <a:pPr algn="ctr"/>
                  <a:r>
                    <a:rPr lang="en-US" sz="1100" dirty="0"/>
                    <a:t>10</a:t>
                  </a:r>
                </a:p>
                <a:p>
                  <a:pPr algn="ctr"/>
                  <a:r>
                    <a:rPr lang="en-US" sz="1100" dirty="0"/>
                    <a:t>12</a:t>
                  </a:r>
                </a:p>
                <a:p>
                  <a:pPr algn="ctr"/>
                  <a:r>
                    <a:rPr lang="en-US" sz="1100" dirty="0"/>
                    <a:t>9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2139A641-5691-43F7-A76D-7B8CB7099F08}"/>
                    </a:ext>
                  </a:extLst>
                </p:cNvPr>
                <p:cNvSpPr/>
                <p:nvPr/>
              </p:nvSpPr>
              <p:spPr>
                <a:xfrm>
                  <a:off x="1463877" y="537118"/>
                  <a:ext cx="457200" cy="914400"/>
                </a:xfrm>
                <a:prstGeom prst="rect">
                  <a:avLst/>
                </a:prstGeom>
                <a:noFill/>
                <a:ln w="28575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5E717098-1E4C-456B-A36D-4EA74E7B7F64}"/>
                  </a:ext>
                </a:extLst>
              </p:cNvPr>
              <p:cNvGrpSpPr/>
              <p:nvPr/>
            </p:nvGrpSpPr>
            <p:grpSpPr>
              <a:xfrm>
                <a:off x="1425811" y="562016"/>
                <a:ext cx="1436091" cy="1036023"/>
                <a:chOff x="1425811" y="562016"/>
                <a:chExt cx="1436091" cy="1036023"/>
              </a:xfrm>
            </p:grpSpPr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ADD0D959-3286-4615-AADA-DFA3E6A52FBE}"/>
                    </a:ext>
                  </a:extLst>
                </p:cNvPr>
                <p:cNvSpPr txBox="1"/>
                <p:nvPr/>
              </p:nvSpPr>
              <p:spPr>
                <a:xfrm>
                  <a:off x="1516662" y="562016"/>
                  <a:ext cx="1316386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i="1" dirty="0"/>
                    <a:t>Site and Year mean</a:t>
                  </a:r>
                </a:p>
                <a:p>
                  <a:pPr algn="ctr"/>
                  <a:r>
                    <a:rPr lang="en-US" sz="1100" dirty="0"/>
                    <a:t>10.33</a:t>
                  </a:r>
                </a:p>
              </p:txBody>
            </p:sp>
            <p:grpSp>
              <p:nvGrpSpPr>
                <p:cNvPr id="207" name="Group 206">
                  <a:extLst>
                    <a:ext uri="{FF2B5EF4-FFF2-40B4-BE49-F238E27FC236}">
                      <a16:creationId xmlns:a16="http://schemas.microsoft.com/office/drawing/2014/main" id="{8517040C-3878-4D18-9737-A55DA341C41B}"/>
                    </a:ext>
                  </a:extLst>
                </p:cNvPr>
                <p:cNvGrpSpPr/>
                <p:nvPr/>
              </p:nvGrpSpPr>
              <p:grpSpPr>
                <a:xfrm>
                  <a:off x="1425811" y="1167152"/>
                  <a:ext cx="1427556" cy="430887"/>
                  <a:chOff x="1421246" y="1067142"/>
                  <a:chExt cx="1427556" cy="430887"/>
                </a:xfrm>
              </p:grpSpPr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6121EB08-82EC-41D9-B852-92EADCC3CB41}"/>
                      </a:ext>
                    </a:extLst>
                  </p:cNvPr>
                  <p:cNvSpPr txBox="1"/>
                  <p:nvPr/>
                </p:nvSpPr>
                <p:spPr>
                  <a:xfrm>
                    <a:off x="2263384" y="1156112"/>
                    <a:ext cx="58541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100" b="1" dirty="0"/>
                      <a:t>= </a:t>
                    </a:r>
                    <a:r>
                      <a:rPr lang="en-US" sz="1100" b="1" dirty="0">
                        <a:solidFill>
                          <a:srgbClr val="00008B"/>
                        </a:solidFill>
                      </a:rPr>
                      <a:t>-1.11</a:t>
                    </a:r>
                  </a:p>
                </p:txBody>
              </p:sp>
              <p:grpSp>
                <p:nvGrpSpPr>
                  <p:cNvPr id="210" name="Group 209">
                    <a:extLst>
                      <a:ext uri="{FF2B5EF4-FFF2-40B4-BE49-F238E27FC236}">
                        <a16:creationId xmlns:a16="http://schemas.microsoft.com/office/drawing/2014/main" id="{41CB295D-4C25-4FAC-882C-C67C26228C37}"/>
                      </a:ext>
                    </a:extLst>
                  </p:cNvPr>
                  <p:cNvGrpSpPr/>
                  <p:nvPr/>
                </p:nvGrpSpPr>
                <p:grpSpPr>
                  <a:xfrm>
                    <a:off x="1421246" y="1067142"/>
                    <a:ext cx="1053494" cy="430887"/>
                    <a:chOff x="1416430" y="966294"/>
                    <a:chExt cx="1053494" cy="430887"/>
                  </a:xfrm>
                </p:grpSpPr>
                <p:sp>
                  <p:nvSpPr>
                    <p:cNvPr id="211" name="TextBox 210">
                      <a:extLst>
                        <a:ext uri="{FF2B5EF4-FFF2-40B4-BE49-F238E27FC236}">
                          <a16:creationId xmlns:a16="http://schemas.microsoft.com/office/drawing/2014/main" id="{C26D201E-C4A9-44BE-994D-A4538F2427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16430" y="966294"/>
                      <a:ext cx="10534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100" dirty="0"/>
                        <a:t>(10.33 – 12.44)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1.90 </a:t>
                      </a:r>
                    </a:p>
                  </p:txBody>
                </p:sp>
                <p:cxnSp>
                  <p:nvCxnSpPr>
                    <p:cNvPr id="212" name="Straight Connector 211">
                      <a:extLst>
                        <a:ext uri="{FF2B5EF4-FFF2-40B4-BE49-F238E27FC236}">
                          <a16:creationId xmlns:a16="http://schemas.microsoft.com/office/drawing/2014/main" id="{C2912ABD-393E-461F-8700-242E6ABEA6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86490" y="1191261"/>
                      <a:ext cx="731520" cy="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D4CDB1DE-EB33-4A43-8FDD-0C3A454D5385}"/>
                    </a:ext>
                  </a:extLst>
                </p:cNvPr>
                <p:cNvSpPr/>
                <p:nvPr/>
              </p:nvSpPr>
              <p:spPr>
                <a:xfrm>
                  <a:off x="1487808" y="984093"/>
                  <a:ext cx="1374094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i="1" dirty="0"/>
                    <a:t>Site and Year Z-score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58879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559</TotalTime>
  <Words>220</Words>
  <Application>Microsoft Office PowerPoint</Application>
  <PresentationFormat>Custom</PresentationFormat>
  <Paragraphs>95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Condensed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Hollister, Jeff</dc:creator>
  <cp:lastModifiedBy>Hollister, Jeff</cp:lastModifiedBy>
  <cp:revision>25</cp:revision>
  <cp:lastPrinted>2019-05-06T14:14:32Z</cp:lastPrinted>
  <dcterms:created xsi:type="dcterms:W3CDTF">2019-04-30T19:58:43Z</dcterms:created>
  <dcterms:modified xsi:type="dcterms:W3CDTF">2019-11-06T01:06:05Z</dcterms:modified>
</cp:coreProperties>
</file>