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7" r:id="rId2"/>
    <p:sldId id="262" r:id="rId3"/>
    <p:sldId id="261" r:id="rId4"/>
    <p:sldId id="260" r:id="rId5"/>
    <p:sldId id="259" r:id="rId6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04" autoAdjust="0"/>
    <p:restoredTop sz="95909" autoAdjust="0"/>
  </p:normalViewPr>
  <p:slideViewPr>
    <p:cSldViewPr snapToGrid="0">
      <p:cViewPr varScale="1">
        <p:scale>
          <a:sx n="100" d="100"/>
          <a:sy n="100" d="100"/>
        </p:scale>
        <p:origin x="12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ye, Havala" userId="9f81b1e5-bd31-4f40-9666-9c20bcecc960" providerId="ADAL" clId="{7E8B080F-80AB-4173-BA14-ABAFB1E384EE}"/>
    <pc:docChg chg="undo custSel modSld">
      <pc:chgData name="Pye, Havala" userId="9f81b1e5-bd31-4f40-9666-9c20bcecc960" providerId="ADAL" clId="{7E8B080F-80AB-4173-BA14-ABAFB1E384EE}" dt="2025-03-17T20:04:51.779" v="206" actId="20577"/>
      <pc:docMkLst>
        <pc:docMk/>
      </pc:docMkLst>
      <pc:sldChg chg="modSp mod">
        <pc:chgData name="Pye, Havala" userId="9f81b1e5-bd31-4f40-9666-9c20bcecc960" providerId="ADAL" clId="{7E8B080F-80AB-4173-BA14-ABAFB1E384EE}" dt="2025-03-17T19:59:41.698" v="15"/>
        <pc:sldMkLst>
          <pc:docMk/>
          <pc:sldMk cId="3878932210" sldId="257"/>
        </pc:sldMkLst>
        <pc:spChg chg="mod">
          <ac:chgData name="Pye, Havala" userId="9f81b1e5-bd31-4f40-9666-9c20bcecc960" providerId="ADAL" clId="{7E8B080F-80AB-4173-BA14-ABAFB1E384EE}" dt="2025-03-17T19:58:51.905" v="8" actId="20577"/>
          <ac:spMkLst>
            <pc:docMk/>
            <pc:sldMk cId="3878932210" sldId="257"/>
            <ac:spMk id="2" creationId="{1E7BE3CC-8050-479F-9182-D706A236E89F}"/>
          </ac:spMkLst>
        </pc:spChg>
        <pc:spChg chg="mod">
          <ac:chgData name="Pye, Havala" userId="9f81b1e5-bd31-4f40-9666-9c20bcecc960" providerId="ADAL" clId="{7E8B080F-80AB-4173-BA14-ABAFB1E384EE}" dt="2025-03-17T19:59:41.698" v="15"/>
          <ac:spMkLst>
            <pc:docMk/>
            <pc:sldMk cId="3878932210" sldId="257"/>
            <ac:spMk id="36" creationId="{E7A28258-D196-3BB9-DE97-1C352065C580}"/>
          </ac:spMkLst>
        </pc:spChg>
      </pc:sldChg>
      <pc:sldChg chg="modSp mod">
        <pc:chgData name="Pye, Havala" userId="9f81b1e5-bd31-4f40-9666-9c20bcecc960" providerId="ADAL" clId="{7E8B080F-80AB-4173-BA14-ABAFB1E384EE}" dt="2025-03-17T20:04:51.779" v="206" actId="20577"/>
        <pc:sldMkLst>
          <pc:docMk/>
          <pc:sldMk cId="3929639108" sldId="259"/>
        </pc:sldMkLst>
        <pc:spChg chg="mod">
          <ac:chgData name="Pye, Havala" userId="9f81b1e5-bd31-4f40-9666-9c20bcecc960" providerId="ADAL" clId="{7E8B080F-80AB-4173-BA14-ABAFB1E384EE}" dt="2025-03-17T20:04:51.779" v="206" actId="20577"/>
          <ac:spMkLst>
            <pc:docMk/>
            <pc:sldMk cId="3929639108" sldId="259"/>
            <ac:spMk id="43" creationId="{549DF499-EE0A-443A-8F4D-654BDCFA1EA5}"/>
          </ac:spMkLst>
        </pc:spChg>
        <pc:spChg chg="mod">
          <ac:chgData name="Pye, Havala" userId="9f81b1e5-bd31-4f40-9666-9c20bcecc960" providerId="ADAL" clId="{7E8B080F-80AB-4173-BA14-ABAFB1E384EE}" dt="2025-03-17T20:00:15.028" v="19"/>
          <ac:spMkLst>
            <pc:docMk/>
            <pc:sldMk cId="3929639108" sldId="259"/>
            <ac:spMk id="100" creationId="{1BED40C8-59D8-4840-BFD9-BC5B19AEB693}"/>
          </ac:spMkLst>
        </pc:spChg>
      </pc:sldChg>
      <pc:sldChg chg="modSp mod">
        <pc:chgData name="Pye, Havala" userId="9f81b1e5-bd31-4f40-9666-9c20bcecc960" providerId="ADAL" clId="{7E8B080F-80AB-4173-BA14-ABAFB1E384EE}" dt="2025-03-17T20:00:11.875" v="18"/>
        <pc:sldMkLst>
          <pc:docMk/>
          <pc:sldMk cId="2899913161" sldId="260"/>
        </pc:sldMkLst>
        <pc:spChg chg="mod">
          <ac:chgData name="Pye, Havala" userId="9f81b1e5-bd31-4f40-9666-9c20bcecc960" providerId="ADAL" clId="{7E8B080F-80AB-4173-BA14-ABAFB1E384EE}" dt="2025-03-17T20:00:11.875" v="18"/>
          <ac:spMkLst>
            <pc:docMk/>
            <pc:sldMk cId="2899913161" sldId="260"/>
            <ac:spMk id="92" creationId="{BA7059F3-997A-4E58-B4F1-77E0B9F16992}"/>
          </ac:spMkLst>
        </pc:spChg>
      </pc:sldChg>
      <pc:sldChg chg="modSp mod">
        <pc:chgData name="Pye, Havala" userId="9f81b1e5-bd31-4f40-9666-9c20bcecc960" providerId="ADAL" clId="{7E8B080F-80AB-4173-BA14-ABAFB1E384EE}" dt="2025-03-17T20:00:09.493" v="17"/>
        <pc:sldMkLst>
          <pc:docMk/>
          <pc:sldMk cId="1988119278" sldId="261"/>
        </pc:sldMkLst>
        <pc:spChg chg="mod">
          <ac:chgData name="Pye, Havala" userId="9f81b1e5-bd31-4f40-9666-9c20bcecc960" providerId="ADAL" clId="{7E8B080F-80AB-4173-BA14-ABAFB1E384EE}" dt="2025-03-17T20:00:09.493" v="17"/>
          <ac:spMkLst>
            <pc:docMk/>
            <pc:sldMk cId="1988119278" sldId="261"/>
            <ac:spMk id="53" creationId="{7508A007-969C-4D57-824C-64DDEBD1E300}"/>
          </ac:spMkLst>
        </pc:spChg>
      </pc:sldChg>
      <pc:sldChg chg="modSp mod">
        <pc:chgData name="Pye, Havala" userId="9f81b1e5-bd31-4f40-9666-9c20bcecc960" providerId="ADAL" clId="{7E8B080F-80AB-4173-BA14-ABAFB1E384EE}" dt="2025-03-17T20:00:06.464" v="16"/>
        <pc:sldMkLst>
          <pc:docMk/>
          <pc:sldMk cId="1907792009" sldId="262"/>
        </pc:sldMkLst>
        <pc:spChg chg="mod">
          <ac:chgData name="Pye, Havala" userId="9f81b1e5-bd31-4f40-9666-9c20bcecc960" providerId="ADAL" clId="{7E8B080F-80AB-4173-BA14-ABAFB1E384EE}" dt="2025-03-17T20:00:06.464" v="16"/>
          <ac:spMkLst>
            <pc:docMk/>
            <pc:sldMk cId="1907792009" sldId="262"/>
            <ac:spMk id="7" creationId="{BDD9A8CE-2DAE-B68B-8CA1-0140537632F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A7243-1FA1-483C-BA20-2D9FA9DC3AB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29916-9709-445A-9000-2C7B4C888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51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29916-9709-445A-9000-2C7B4C888A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72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0C93-4B20-4EFC-B02E-120040A64C3C}" type="datetime1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DF90-292E-431C-AB59-D6C96D26A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8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14BE-3ED6-4F0B-917B-03F856576146}" type="datetime1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DF90-292E-431C-AB59-D6C96D26A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8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2673-FFF9-4B4D-8E37-134AA9E0C663}" type="datetime1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DF90-292E-431C-AB59-D6C96D26A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1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89151-1724-4836-A740-D9D67CBB5AA7}" type="datetime1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DF90-292E-431C-AB59-D6C96D26A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6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D872-93D7-4E5D-91D1-5F6A6D9C625D}" type="datetime1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DF90-292E-431C-AB59-D6C96D26A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8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5A1E-10AE-4913-A72F-2F670C46574D}" type="datetime1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DF90-292E-431C-AB59-D6C96D26A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2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7420-D649-40E6-8761-11729FAFBC41}" type="datetime1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DF90-292E-431C-AB59-D6C96D26A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9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2126-6334-414F-B2F8-974AA6395A63}" type="datetime1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DF90-292E-431C-AB59-D6C96D26A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1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108A-03EB-4DC2-A2DF-2E751CCC3873}" type="datetime1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DF90-292E-431C-AB59-D6C96D26A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4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EE1D-FC3D-403D-9527-5F204D0E186E}" type="datetime1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DF90-292E-431C-AB59-D6C96D26A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653A-C1A5-4812-80AD-E49EB931D31C}" type="datetime1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DF90-292E-431C-AB59-D6C96D26A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1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95175-3549-4A86-B9D4-B2B7B4543B24}" type="datetime1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DDF90-292E-431C-AB59-D6C96D26A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9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194/acp-24-12903-202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194/acp-23-9173-2023" TargetMode="External"/><Relationship Id="rId2" Type="http://schemas.openxmlformats.org/officeDocument/2006/relationships/hyperlink" Target="https://doi.org/10.5194/acp-23-5043-202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s.els-cdn.com/content/image/1-s2.0-S1352231012011065-mmc1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>
            <a:extLst>
              <a:ext uri="{FF2B5EF4-FFF2-40B4-BE49-F238E27FC236}">
                <a16:creationId xmlns:a16="http://schemas.microsoft.com/office/drawing/2014/main" id="{1C9688CD-C890-4906-8497-F069873230E2}"/>
              </a:ext>
            </a:extLst>
          </p:cNvPr>
          <p:cNvSpPr txBox="1"/>
          <p:nvPr/>
        </p:nvSpPr>
        <p:spPr>
          <a:xfrm>
            <a:off x="828740" y="4592449"/>
            <a:ext cx="2011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Is the compound a sesquiterpene (</a:t>
            </a:r>
            <a:r>
              <a:rPr lang="en-US" sz="1000" dirty="0" err="1"/>
              <a:t>n</a:t>
            </a:r>
            <a:r>
              <a:rPr lang="en-US" sz="1000" baseline="-25000" dirty="0" err="1"/>
              <a:t>C</a:t>
            </a:r>
            <a:r>
              <a:rPr lang="en-US" sz="1000" dirty="0"/>
              <a:t>=15, </a:t>
            </a:r>
            <a:r>
              <a:rPr lang="en-US" sz="1000" dirty="0" err="1"/>
              <a:t>n</a:t>
            </a:r>
            <a:r>
              <a:rPr lang="en-US" sz="1000" baseline="-25000" dirty="0" err="1"/>
              <a:t>H</a:t>
            </a:r>
            <a:r>
              <a:rPr lang="en-US" sz="1000" dirty="0"/>
              <a:t>=24, </a:t>
            </a:r>
            <a:r>
              <a:rPr lang="en-US" sz="1000" dirty="0" err="1"/>
              <a:t>n</a:t>
            </a:r>
            <a:r>
              <a:rPr lang="en-US" sz="1000" baseline="-25000" dirty="0" err="1"/>
              <a:t>C</a:t>
            </a:r>
            <a:r>
              <a:rPr lang="en-US" sz="1000" baseline="-25000" dirty="0"/>
              <a:t>=C</a:t>
            </a:r>
            <a:r>
              <a:rPr lang="en-US" sz="1000" dirty="0"/>
              <a:t>&gt;=1)?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90FECD-E1E4-4E6D-AFB1-58DEB0EF07D1}"/>
              </a:ext>
            </a:extLst>
          </p:cNvPr>
          <p:cNvCxnSpPr>
            <a:cxnSpLocks/>
            <a:stCxn id="6" idx="2"/>
            <a:endCxn id="71" idx="0"/>
          </p:cNvCxnSpPr>
          <p:nvPr/>
        </p:nvCxnSpPr>
        <p:spPr>
          <a:xfrm>
            <a:off x="1834016" y="1269498"/>
            <a:ext cx="564" cy="251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9FE6041-6FA8-4DAB-8021-2875BF3BDA83}"/>
              </a:ext>
            </a:extLst>
          </p:cNvPr>
          <p:cNvSpPr txBox="1"/>
          <p:nvPr/>
        </p:nvSpPr>
        <p:spPr>
          <a:xfrm>
            <a:off x="455855" y="1007888"/>
            <a:ext cx="2756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Compound with metadata (SMILES, </a:t>
            </a:r>
            <a:r>
              <a:rPr lang="en-US" sz="1100" dirty="0" err="1"/>
              <a:t>k</a:t>
            </a:r>
            <a:r>
              <a:rPr lang="en-US" sz="1100" baseline="-25000" dirty="0" err="1"/>
              <a:t>OH</a:t>
            </a:r>
            <a:r>
              <a:rPr lang="en-US" sz="1100" dirty="0"/>
              <a:t>, C*)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091E27-F04A-43C5-921F-330E34F9F891}"/>
              </a:ext>
            </a:extLst>
          </p:cNvPr>
          <p:cNvSpPr txBox="1"/>
          <p:nvPr/>
        </p:nvSpPr>
        <p:spPr>
          <a:xfrm>
            <a:off x="828740" y="1981681"/>
            <a:ext cx="201168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Is the compound explicit in CRACMM? (identified w/ canonical SMILES or info from SMILES)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D87280-F935-4241-A232-6A6E7CA6E0A9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2840420" y="2240345"/>
            <a:ext cx="925705" cy="18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A113D2-A1DF-4E5F-B577-FB92EBE44F3D}"/>
              </a:ext>
            </a:extLst>
          </p:cNvPr>
          <p:cNvSpPr txBox="1"/>
          <p:nvPr/>
        </p:nvSpPr>
        <p:spPr>
          <a:xfrm>
            <a:off x="3073474" y="2017864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8760DD-3CDA-426D-B25F-B1F377366FE9}"/>
              </a:ext>
            </a:extLst>
          </p:cNvPr>
          <p:cNvCxnSpPr>
            <a:cxnSpLocks/>
            <a:stCxn id="7" idx="2"/>
            <a:endCxn id="83" idx="0"/>
          </p:cNvCxnSpPr>
          <p:nvPr/>
        </p:nvCxnSpPr>
        <p:spPr>
          <a:xfrm>
            <a:off x="1834580" y="2535679"/>
            <a:ext cx="0" cy="214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42F368D-93C4-4B1D-8611-C212F4B318A1}"/>
              </a:ext>
            </a:extLst>
          </p:cNvPr>
          <p:cNvSpPr txBox="1"/>
          <p:nvPr/>
        </p:nvSpPr>
        <p:spPr>
          <a:xfrm>
            <a:off x="828740" y="5206669"/>
            <a:ext cx="2011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Is the compound [(C</a:t>
            </a:r>
            <a:r>
              <a:rPr lang="en-US" sz="1000" baseline="-25000" dirty="0"/>
              <a:t>10</a:t>
            </a:r>
            <a:r>
              <a:rPr lang="en-US" sz="1000" dirty="0"/>
              <a:t>H</a:t>
            </a:r>
            <a:r>
              <a:rPr lang="en-US" sz="1000" baseline="-25000" dirty="0"/>
              <a:t>16</a:t>
            </a:r>
            <a:r>
              <a:rPr lang="en-US" sz="1000" dirty="0"/>
              <a:t>) or (C</a:t>
            </a:r>
            <a:r>
              <a:rPr lang="en-US" sz="1000" baseline="-25000" dirty="0"/>
              <a:t>10</a:t>
            </a:r>
            <a:r>
              <a:rPr lang="en-US" sz="1000" dirty="0"/>
              <a:t>H</a:t>
            </a:r>
            <a:r>
              <a:rPr lang="en-US" sz="1000" baseline="-25000" dirty="0"/>
              <a:t>18</a:t>
            </a:r>
            <a:r>
              <a:rPr lang="en-US" sz="1000" dirty="0"/>
              <a:t>O</a:t>
            </a:r>
            <a:r>
              <a:rPr lang="en-US" sz="1000" baseline="-25000" dirty="0"/>
              <a:t>1</a:t>
            </a:r>
            <a:r>
              <a:rPr lang="en-US" sz="1000" dirty="0"/>
              <a:t>)] and </a:t>
            </a:r>
            <a:r>
              <a:rPr lang="en-US" sz="1000" dirty="0" err="1"/>
              <a:t>n</a:t>
            </a:r>
            <a:r>
              <a:rPr lang="en-US" sz="1000" baseline="-25000" dirty="0" err="1"/>
              <a:t>C</a:t>
            </a:r>
            <a:r>
              <a:rPr lang="en-US" sz="1000" baseline="-25000" dirty="0"/>
              <a:t>=C </a:t>
            </a:r>
            <a:r>
              <a:rPr lang="en-US" sz="1000" dirty="0"/>
              <a:t>=1?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DD3018D-F8BD-4265-87DD-CE3982476112}"/>
              </a:ext>
            </a:extLst>
          </p:cNvPr>
          <p:cNvCxnSpPr>
            <a:cxnSpLocks/>
            <a:stCxn id="43" idx="3"/>
            <a:endCxn id="65" idx="1"/>
          </p:cNvCxnSpPr>
          <p:nvPr/>
        </p:nvCxnSpPr>
        <p:spPr>
          <a:xfrm>
            <a:off x="2840420" y="5406724"/>
            <a:ext cx="925908" cy="71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6CADC06-D83A-4F4C-8B8C-93BEDF8E81F0}"/>
              </a:ext>
            </a:extLst>
          </p:cNvPr>
          <p:cNvSpPr txBox="1"/>
          <p:nvPr/>
        </p:nvSpPr>
        <p:spPr>
          <a:xfrm>
            <a:off x="3766328" y="5278163"/>
            <a:ext cx="3601877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numCol="1" rtlCol="0">
            <a:spAutoFit/>
          </a:bodyPr>
          <a:lstStyle/>
          <a:p>
            <a:r>
              <a:rPr lang="en-US" sz="1000" u="sng" dirty="0"/>
              <a:t>Lumped Species</a:t>
            </a:r>
          </a:p>
          <a:p>
            <a:r>
              <a:rPr lang="el-GR" sz="1000" dirty="0"/>
              <a:t>α</a:t>
            </a:r>
            <a:r>
              <a:rPr lang="en-US" sz="1000" dirty="0"/>
              <a:t>-pinene and other terpenes with one double bond (</a:t>
            </a:r>
            <a:r>
              <a:rPr lang="en-US" sz="1000" dirty="0" err="1"/>
              <a:t>n</a:t>
            </a:r>
            <a:r>
              <a:rPr lang="en-US" sz="1000" baseline="-25000" dirty="0" err="1"/>
              <a:t>C</a:t>
            </a:r>
            <a:r>
              <a:rPr lang="en-US" sz="1000" baseline="-25000" dirty="0"/>
              <a:t>=C</a:t>
            </a:r>
            <a:r>
              <a:rPr lang="en-US" sz="1000" dirty="0"/>
              <a:t>) (API)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81997B-C90C-4BCD-8B24-B36C8CE7960B}"/>
              </a:ext>
            </a:extLst>
          </p:cNvPr>
          <p:cNvSpPr txBox="1"/>
          <p:nvPr/>
        </p:nvSpPr>
        <p:spPr>
          <a:xfrm>
            <a:off x="828740" y="5820889"/>
            <a:ext cx="2011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Is the compound [(C</a:t>
            </a:r>
            <a:r>
              <a:rPr lang="en-US" sz="1000" baseline="-25000" dirty="0"/>
              <a:t>10</a:t>
            </a:r>
            <a:r>
              <a:rPr lang="en-US" sz="1000" dirty="0"/>
              <a:t>H</a:t>
            </a:r>
            <a:r>
              <a:rPr lang="en-US" sz="1000" baseline="-25000" dirty="0"/>
              <a:t>16</a:t>
            </a:r>
            <a:r>
              <a:rPr lang="en-US" sz="1000" dirty="0"/>
              <a:t>) or (C</a:t>
            </a:r>
            <a:r>
              <a:rPr lang="en-US" sz="1000" baseline="-25000" dirty="0"/>
              <a:t>10</a:t>
            </a:r>
            <a:r>
              <a:rPr lang="en-US" sz="1000" dirty="0"/>
              <a:t>H</a:t>
            </a:r>
            <a:r>
              <a:rPr lang="en-US" sz="1000" baseline="-25000" dirty="0"/>
              <a:t>18</a:t>
            </a:r>
            <a:r>
              <a:rPr lang="en-US" sz="1000" dirty="0"/>
              <a:t>O</a:t>
            </a:r>
            <a:r>
              <a:rPr lang="en-US" sz="1000" baseline="-25000" dirty="0"/>
              <a:t>1</a:t>
            </a:r>
            <a:r>
              <a:rPr lang="en-US" sz="1000" dirty="0"/>
              <a:t>)] and </a:t>
            </a:r>
            <a:r>
              <a:rPr lang="en-US" sz="1000" dirty="0" err="1"/>
              <a:t>n</a:t>
            </a:r>
            <a:r>
              <a:rPr lang="en-US" sz="1000" baseline="-25000" dirty="0" err="1"/>
              <a:t>C</a:t>
            </a:r>
            <a:r>
              <a:rPr lang="en-US" sz="1000" baseline="-25000" dirty="0"/>
              <a:t>=C </a:t>
            </a:r>
            <a:r>
              <a:rPr lang="en-US" sz="1000" dirty="0"/>
              <a:t>&gt;=2?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37CD802-77C0-4112-AF97-A33E7C03F516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 flipV="1">
            <a:off x="2840420" y="6010646"/>
            <a:ext cx="925908" cy="10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082DD5F-B1A0-4992-A3FE-20E3F35470A6}"/>
              </a:ext>
            </a:extLst>
          </p:cNvPr>
          <p:cNvSpPr txBox="1"/>
          <p:nvPr/>
        </p:nvSpPr>
        <p:spPr>
          <a:xfrm>
            <a:off x="3766328" y="5810591"/>
            <a:ext cx="3601877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numCol="1" rtlCol="0">
            <a:spAutoFit/>
          </a:bodyPr>
          <a:lstStyle/>
          <a:p>
            <a:r>
              <a:rPr lang="en-US" sz="1000" u="sng" dirty="0"/>
              <a:t>Lumped Species</a:t>
            </a:r>
          </a:p>
          <a:p>
            <a:r>
              <a:rPr lang="el-GR" sz="1000" dirty="0"/>
              <a:t>δ</a:t>
            </a:r>
            <a:r>
              <a:rPr lang="en-US" sz="1000" dirty="0"/>
              <a:t>-limonene and other diene-terpenes (LIM)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A036F65-856D-431A-B4C3-EFAA945ABFC4}"/>
              </a:ext>
            </a:extLst>
          </p:cNvPr>
          <p:cNvCxnSpPr>
            <a:cxnSpLocks/>
            <a:stCxn id="43" idx="2"/>
            <a:endCxn id="66" idx="0"/>
          </p:cNvCxnSpPr>
          <p:nvPr/>
        </p:nvCxnSpPr>
        <p:spPr>
          <a:xfrm>
            <a:off x="1834580" y="5606779"/>
            <a:ext cx="0" cy="214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DA8ABEA-F912-44BA-A48F-31123CFC888D}"/>
              </a:ext>
            </a:extLst>
          </p:cNvPr>
          <p:cNvCxnSpPr>
            <a:cxnSpLocks/>
            <a:stCxn id="66" idx="2"/>
            <a:endCxn id="9" idx="0"/>
          </p:cNvCxnSpPr>
          <p:nvPr/>
        </p:nvCxnSpPr>
        <p:spPr>
          <a:xfrm flipH="1">
            <a:off x="1834016" y="6220999"/>
            <a:ext cx="564" cy="214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86838DB4-EA93-499F-8EDF-62AD01890351}"/>
              </a:ext>
            </a:extLst>
          </p:cNvPr>
          <p:cNvSpPr txBox="1"/>
          <p:nvPr/>
        </p:nvSpPr>
        <p:spPr>
          <a:xfrm>
            <a:off x="3766328" y="4775850"/>
            <a:ext cx="3601877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numCol="1" rtlCol="0">
            <a:spAutoFit/>
          </a:bodyPr>
          <a:lstStyle/>
          <a:p>
            <a:r>
              <a:rPr lang="en-US" sz="1000" u="sng" dirty="0"/>
              <a:t>Lumped Species</a:t>
            </a:r>
          </a:p>
          <a:p>
            <a:r>
              <a:rPr lang="en-US" sz="1000" dirty="0"/>
              <a:t>Sesquiterpenes (SESQ)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292F5B3-4F8F-42D1-87F9-06FF28AA280F}"/>
              </a:ext>
            </a:extLst>
          </p:cNvPr>
          <p:cNvCxnSpPr>
            <a:cxnSpLocks/>
            <a:stCxn id="155" idx="2"/>
            <a:endCxn id="43" idx="0"/>
          </p:cNvCxnSpPr>
          <p:nvPr/>
        </p:nvCxnSpPr>
        <p:spPr>
          <a:xfrm>
            <a:off x="1834580" y="4992559"/>
            <a:ext cx="0" cy="214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36A2F452-4638-43BA-8B4D-091C13E50D11}"/>
              </a:ext>
            </a:extLst>
          </p:cNvPr>
          <p:cNvSpPr txBox="1"/>
          <p:nvPr/>
        </p:nvSpPr>
        <p:spPr>
          <a:xfrm>
            <a:off x="1401799" y="4997722"/>
            <a:ext cx="37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4ADCC97-07B4-4C5A-832C-28494B17D8F9}"/>
              </a:ext>
            </a:extLst>
          </p:cNvPr>
          <p:cNvCxnSpPr>
            <a:cxnSpLocks/>
            <a:stCxn id="155" idx="3"/>
            <a:endCxn id="157" idx="1"/>
          </p:cNvCxnSpPr>
          <p:nvPr/>
        </p:nvCxnSpPr>
        <p:spPr>
          <a:xfrm>
            <a:off x="2840420" y="4792504"/>
            <a:ext cx="925908" cy="183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TextBox 362">
            <a:extLst>
              <a:ext uri="{FF2B5EF4-FFF2-40B4-BE49-F238E27FC236}">
                <a16:creationId xmlns:a16="http://schemas.microsoft.com/office/drawing/2014/main" id="{C442DEA5-BED0-4758-9353-40E0B6DBD2C4}"/>
              </a:ext>
            </a:extLst>
          </p:cNvPr>
          <p:cNvSpPr txBox="1"/>
          <p:nvPr/>
        </p:nvSpPr>
        <p:spPr>
          <a:xfrm>
            <a:off x="1401799" y="2521416"/>
            <a:ext cx="37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D1886FB8-1BBA-44A2-A397-4A44A0E012EE}"/>
              </a:ext>
            </a:extLst>
          </p:cNvPr>
          <p:cNvSpPr txBox="1"/>
          <p:nvPr/>
        </p:nvSpPr>
        <p:spPr>
          <a:xfrm>
            <a:off x="1401799" y="5593188"/>
            <a:ext cx="37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2A89B8BD-3EDA-45EF-967C-940C5B89FF9E}"/>
              </a:ext>
            </a:extLst>
          </p:cNvPr>
          <p:cNvSpPr txBox="1"/>
          <p:nvPr/>
        </p:nvSpPr>
        <p:spPr>
          <a:xfrm>
            <a:off x="1401799" y="6191144"/>
            <a:ext cx="37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34A385-0077-4E09-AC14-F79C9371AE13}"/>
              </a:ext>
            </a:extLst>
          </p:cNvPr>
          <p:cNvSpPr txBox="1"/>
          <p:nvPr/>
        </p:nvSpPr>
        <p:spPr>
          <a:xfrm>
            <a:off x="3766125" y="1347793"/>
            <a:ext cx="3602057" cy="17851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numCol="2" rtlCol="0">
            <a:spAutoFit/>
          </a:bodyPr>
          <a:lstStyle/>
          <a:p>
            <a:r>
              <a:rPr lang="en-US" sz="1000" u="sng" dirty="0"/>
              <a:t>Explicit Species</a:t>
            </a:r>
          </a:p>
          <a:p>
            <a:r>
              <a:rPr lang="en-US" sz="1000" dirty="0"/>
              <a:t>Acetaldehyde (ACD)</a:t>
            </a:r>
          </a:p>
          <a:p>
            <a:r>
              <a:rPr lang="en-US" sz="1000" dirty="0"/>
              <a:t>Acetylene (ACE)</a:t>
            </a:r>
          </a:p>
          <a:p>
            <a:r>
              <a:rPr lang="en-US" sz="1000" dirty="0"/>
              <a:t>Acetone (ACT)</a:t>
            </a:r>
          </a:p>
          <a:p>
            <a:r>
              <a:rPr lang="en-US" sz="1000" dirty="0"/>
              <a:t>Benzene (BEN)</a:t>
            </a:r>
          </a:p>
          <a:p>
            <a:r>
              <a:rPr lang="en-US" sz="1000" dirty="0"/>
              <a:t>Methane (ECH4)</a:t>
            </a:r>
          </a:p>
          <a:p>
            <a:r>
              <a:rPr lang="en-US" sz="1000" dirty="0"/>
              <a:t>Ethanol (EOH)</a:t>
            </a:r>
          </a:p>
          <a:p>
            <a:r>
              <a:rPr lang="en-US" sz="1000" dirty="0"/>
              <a:t>Ethene (ETE)</a:t>
            </a:r>
          </a:p>
          <a:p>
            <a:r>
              <a:rPr lang="en-US" sz="1000" dirty="0"/>
              <a:t>Ethylene glycol (ETEG)</a:t>
            </a:r>
          </a:p>
          <a:p>
            <a:r>
              <a:rPr lang="en-US" sz="1000" dirty="0"/>
              <a:t>Ethane (ETH)</a:t>
            </a:r>
          </a:p>
          <a:p>
            <a:r>
              <a:rPr lang="en-US" sz="1000" dirty="0"/>
              <a:t>Formaldehyde (HCHO)</a:t>
            </a:r>
          </a:p>
          <a:p>
            <a:r>
              <a:rPr lang="en-US" sz="1000" dirty="0"/>
              <a:t>Isoprene (ISO)</a:t>
            </a:r>
          </a:p>
          <a:p>
            <a:r>
              <a:rPr lang="en-US" sz="1000" dirty="0"/>
              <a:t>Methanol (MOH)</a:t>
            </a:r>
          </a:p>
          <a:p>
            <a:r>
              <a:rPr lang="en-US" sz="1000" dirty="0"/>
              <a:t>Formic acid (ORA1)</a:t>
            </a:r>
          </a:p>
          <a:p>
            <a:r>
              <a:rPr lang="en-US" sz="1000" dirty="0"/>
              <a:t>Methyl hydrogen peroxide (OP1)</a:t>
            </a:r>
          </a:p>
          <a:p>
            <a:r>
              <a:rPr lang="en-US" sz="1000" dirty="0"/>
              <a:t>Methyl ethyl ketone (MEK)</a:t>
            </a:r>
          </a:p>
          <a:p>
            <a:r>
              <a:rPr lang="en-US" sz="1000" dirty="0"/>
              <a:t>Methyl vinyl ketone (MVK)</a:t>
            </a:r>
          </a:p>
          <a:p>
            <a:r>
              <a:rPr lang="en-US" sz="1000" dirty="0"/>
              <a:t>Acrolein (ACRO)</a:t>
            </a:r>
          </a:p>
          <a:p>
            <a:r>
              <a:rPr lang="en-US" sz="1000" dirty="0"/>
              <a:t>1,3 butadiene (BDE13)</a:t>
            </a:r>
          </a:p>
          <a:p>
            <a:r>
              <a:rPr lang="en-US" sz="1000" dirty="0"/>
              <a:t>Toluene (TOL)</a:t>
            </a:r>
          </a:p>
          <a:p>
            <a:r>
              <a:rPr lang="en-US" sz="1000" dirty="0">
                <a:highlight>
                  <a:srgbClr val="FFFF00"/>
                </a:highlight>
              </a:rPr>
              <a:t>Styrene (STY)</a:t>
            </a:r>
          </a:p>
          <a:p>
            <a:r>
              <a:rPr lang="en-US" sz="1000" dirty="0">
                <a:highlight>
                  <a:srgbClr val="FFFF00"/>
                </a:highlight>
              </a:rPr>
              <a:t>Ethylbenzene (EBZ)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FB329CA0-6C9D-4B93-9491-1926AF44EB13}"/>
              </a:ext>
            </a:extLst>
          </p:cNvPr>
          <p:cNvSpPr txBox="1"/>
          <p:nvPr/>
        </p:nvSpPr>
        <p:spPr>
          <a:xfrm>
            <a:off x="3073474" y="4653446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8F037789-D384-4ADE-BD35-5D0EBC4C6F72}"/>
              </a:ext>
            </a:extLst>
          </p:cNvPr>
          <p:cNvSpPr txBox="1"/>
          <p:nvPr/>
        </p:nvSpPr>
        <p:spPr>
          <a:xfrm>
            <a:off x="3073474" y="5197809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9869363F-3E73-449C-BF5F-E92CFE23D632}"/>
              </a:ext>
            </a:extLst>
          </p:cNvPr>
          <p:cNvSpPr txBox="1"/>
          <p:nvPr/>
        </p:nvSpPr>
        <p:spPr>
          <a:xfrm>
            <a:off x="3073474" y="5772973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F3445A7F-8D96-40BA-B4DC-E65C48ED80B5}"/>
              </a:ext>
            </a:extLst>
          </p:cNvPr>
          <p:cNvSpPr txBox="1"/>
          <p:nvPr/>
        </p:nvSpPr>
        <p:spPr>
          <a:xfrm rot="16200000">
            <a:off x="-239443" y="5275919"/>
            <a:ext cx="1628552" cy="2616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Terpenes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AEAC667-EF81-43E7-A894-8CAEB79DFFFA}"/>
              </a:ext>
            </a:extLst>
          </p:cNvPr>
          <p:cNvSpPr txBox="1"/>
          <p:nvPr/>
        </p:nvSpPr>
        <p:spPr>
          <a:xfrm>
            <a:off x="828740" y="3978229"/>
            <a:ext cx="2011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Is the compound slow reacting (</a:t>
            </a:r>
            <a:r>
              <a:rPr lang="en-US" sz="1000" dirty="0" err="1"/>
              <a:t>k</a:t>
            </a:r>
            <a:r>
              <a:rPr lang="en-US" sz="1000" baseline="-25000" dirty="0" err="1"/>
              <a:t>OH</a:t>
            </a:r>
            <a:r>
              <a:rPr lang="en-US" sz="1000" dirty="0"/>
              <a:t>&lt;3.5×10</a:t>
            </a:r>
            <a:r>
              <a:rPr lang="en-US" sz="1000" baseline="30000" dirty="0"/>
              <a:t>-13 </a:t>
            </a:r>
            <a:r>
              <a:rPr lang="en-US" sz="1000" dirty="0"/>
              <a:t>cm</a:t>
            </a:r>
            <a:r>
              <a:rPr lang="en-US" sz="1000" baseline="30000" dirty="0"/>
              <a:t>3</a:t>
            </a:r>
            <a:r>
              <a:rPr lang="en-US" sz="1000" dirty="0"/>
              <a:t> molec</a:t>
            </a:r>
            <a:r>
              <a:rPr lang="en-US" sz="1000" baseline="30000" dirty="0"/>
              <a:t>-1</a:t>
            </a:r>
            <a:r>
              <a:rPr lang="en-US" sz="1000" dirty="0"/>
              <a:t> s</a:t>
            </a:r>
            <a:r>
              <a:rPr lang="en-US" sz="1000" baseline="30000" dirty="0"/>
              <a:t>-1</a:t>
            </a:r>
            <a:r>
              <a:rPr lang="en-US" sz="1000" dirty="0"/>
              <a:t>)?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608C22F-D1E4-4DA3-9ABB-F13F65EFB657}"/>
              </a:ext>
            </a:extLst>
          </p:cNvPr>
          <p:cNvSpPr txBox="1"/>
          <p:nvPr/>
        </p:nvSpPr>
        <p:spPr>
          <a:xfrm>
            <a:off x="3766328" y="4245856"/>
            <a:ext cx="3601877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numCol="1" rtlCol="0">
            <a:spAutoFit/>
          </a:bodyPr>
          <a:lstStyle/>
          <a:p>
            <a:r>
              <a:rPr lang="en-US" sz="1000" u="sng" dirty="0"/>
              <a:t>Lumped Species</a:t>
            </a:r>
          </a:p>
          <a:p>
            <a:r>
              <a:rPr lang="en-US" sz="1000" dirty="0"/>
              <a:t>Slow reacting species with lifetime &gt; ~1 month (SLOWROC)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9C2155F-A3E7-4C00-A9F0-B8F572460D22}"/>
              </a:ext>
            </a:extLst>
          </p:cNvPr>
          <p:cNvCxnSpPr>
            <a:cxnSpLocks/>
            <a:stCxn id="112" idx="3"/>
            <a:endCxn id="113" idx="1"/>
          </p:cNvCxnSpPr>
          <p:nvPr/>
        </p:nvCxnSpPr>
        <p:spPr>
          <a:xfrm>
            <a:off x="2840420" y="4178284"/>
            <a:ext cx="925908" cy="26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0CC62F1-C375-4CB2-8A6C-28A1473890A7}"/>
              </a:ext>
            </a:extLst>
          </p:cNvPr>
          <p:cNvSpPr txBox="1"/>
          <p:nvPr/>
        </p:nvSpPr>
        <p:spPr>
          <a:xfrm>
            <a:off x="3073474" y="3491699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E28C977-91B5-4BB1-9195-E0D2F3D94E78}"/>
              </a:ext>
            </a:extLst>
          </p:cNvPr>
          <p:cNvCxnSpPr>
            <a:cxnSpLocks/>
            <a:stCxn id="112" idx="2"/>
            <a:endCxn id="155" idx="0"/>
          </p:cNvCxnSpPr>
          <p:nvPr/>
        </p:nvCxnSpPr>
        <p:spPr>
          <a:xfrm>
            <a:off x="1834580" y="4378339"/>
            <a:ext cx="0" cy="214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B4E520F4-F878-48C7-8DD3-5FA03B58C32D}"/>
              </a:ext>
            </a:extLst>
          </p:cNvPr>
          <p:cNvSpPr txBox="1"/>
          <p:nvPr/>
        </p:nvSpPr>
        <p:spPr>
          <a:xfrm>
            <a:off x="1401799" y="4382772"/>
            <a:ext cx="37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F563C47-87D4-4CDA-8458-25C475D5A9F2}"/>
              </a:ext>
            </a:extLst>
          </p:cNvPr>
          <p:cNvSpPr txBox="1"/>
          <p:nvPr/>
        </p:nvSpPr>
        <p:spPr>
          <a:xfrm>
            <a:off x="828740" y="1521350"/>
            <a:ext cx="201168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Is the species a ROC species?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E37DAD6-3696-4F0A-BC23-E239CD65830D}"/>
              </a:ext>
            </a:extLst>
          </p:cNvPr>
          <p:cNvCxnSpPr>
            <a:cxnSpLocks/>
            <a:stCxn id="71" idx="2"/>
            <a:endCxn id="7" idx="0"/>
          </p:cNvCxnSpPr>
          <p:nvPr/>
        </p:nvCxnSpPr>
        <p:spPr>
          <a:xfrm>
            <a:off x="1834580" y="1767571"/>
            <a:ext cx="0" cy="214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F16C8AB-660D-4161-BB65-FC5FF03DA441}"/>
              </a:ext>
            </a:extLst>
          </p:cNvPr>
          <p:cNvSpPr txBox="1"/>
          <p:nvPr/>
        </p:nvSpPr>
        <p:spPr>
          <a:xfrm>
            <a:off x="1401799" y="1764773"/>
            <a:ext cx="37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217BD8C-14FA-4A1D-91BA-CD711E904755}"/>
              </a:ext>
            </a:extLst>
          </p:cNvPr>
          <p:cNvCxnSpPr>
            <a:cxnSpLocks/>
            <a:stCxn id="71" idx="3"/>
            <a:endCxn id="76" idx="1"/>
          </p:cNvCxnSpPr>
          <p:nvPr/>
        </p:nvCxnSpPr>
        <p:spPr>
          <a:xfrm flipV="1">
            <a:off x="2840420" y="1150410"/>
            <a:ext cx="925705" cy="494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A52F542-703E-49A4-911C-9989CE3DFD64}"/>
              </a:ext>
            </a:extLst>
          </p:cNvPr>
          <p:cNvSpPr txBox="1"/>
          <p:nvPr/>
        </p:nvSpPr>
        <p:spPr>
          <a:xfrm>
            <a:off x="3073474" y="1472891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DBBE78B-4BE3-462A-85F0-3FBF360C0F41}"/>
              </a:ext>
            </a:extLst>
          </p:cNvPr>
          <p:cNvSpPr txBox="1"/>
          <p:nvPr/>
        </p:nvSpPr>
        <p:spPr>
          <a:xfrm>
            <a:off x="3766125" y="1027299"/>
            <a:ext cx="3602057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numCol="1" rtlCol="0">
            <a:spAutoFit/>
          </a:bodyPr>
          <a:lstStyle/>
          <a:p>
            <a:r>
              <a:rPr lang="en-US" sz="1000" dirty="0"/>
              <a:t>Species is unknown </a:t>
            </a:r>
            <a:r>
              <a:rPr lang="en-US" sz="1000" dirty="0">
                <a:highlight>
                  <a:srgbClr val="FFFF00"/>
                </a:highlight>
              </a:rPr>
              <a:t>(UNKSMILES) </a:t>
            </a:r>
            <a:r>
              <a:rPr lang="en-US" sz="1000" dirty="0"/>
              <a:t>or not ROC (UNKCRACMM)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111F490-A97E-4928-8E0C-AFD92CEE1D80}"/>
              </a:ext>
            </a:extLst>
          </p:cNvPr>
          <p:cNvSpPr txBox="1"/>
          <p:nvPr/>
        </p:nvSpPr>
        <p:spPr>
          <a:xfrm>
            <a:off x="828740" y="2749789"/>
            <a:ext cx="2011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Is the compound 2 carbons with more than one aldehyde?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BA76B4C-22C2-4C47-BB51-EEF528DF3EE2}"/>
              </a:ext>
            </a:extLst>
          </p:cNvPr>
          <p:cNvSpPr txBox="1"/>
          <p:nvPr/>
        </p:nvSpPr>
        <p:spPr>
          <a:xfrm>
            <a:off x="3766330" y="3210775"/>
            <a:ext cx="3601875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numCol="1" rtlCol="0">
            <a:spAutoFit/>
          </a:bodyPr>
          <a:lstStyle/>
          <a:p>
            <a:r>
              <a:rPr lang="en-US" sz="1000" u="sng" dirty="0"/>
              <a:t>Lumped Species</a:t>
            </a:r>
          </a:p>
          <a:p>
            <a:r>
              <a:rPr lang="en-US" sz="1000" dirty="0"/>
              <a:t>Glyoxal and similar species like </a:t>
            </a:r>
            <a:r>
              <a:rPr lang="en-US" sz="1000" dirty="0" err="1"/>
              <a:t>glycoaldehyde</a:t>
            </a:r>
            <a:r>
              <a:rPr lang="en-US" sz="1000" dirty="0"/>
              <a:t> (GLY)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074F7BB-DED0-4F34-AFC5-649CD39B3B68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2840420" y="2949844"/>
            <a:ext cx="925910" cy="460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795F619-F152-4DCB-A07B-818873EEEF42}"/>
              </a:ext>
            </a:extLst>
          </p:cNvPr>
          <p:cNvSpPr txBox="1"/>
          <p:nvPr/>
        </p:nvSpPr>
        <p:spPr>
          <a:xfrm>
            <a:off x="3073474" y="2943827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E511E73-FF8C-48FB-96E2-FBC8254B2258}"/>
              </a:ext>
            </a:extLst>
          </p:cNvPr>
          <p:cNvCxnSpPr>
            <a:cxnSpLocks/>
            <a:stCxn id="83" idx="2"/>
            <a:endCxn id="95" idx="0"/>
          </p:cNvCxnSpPr>
          <p:nvPr/>
        </p:nvCxnSpPr>
        <p:spPr>
          <a:xfrm>
            <a:off x="1834580" y="3149899"/>
            <a:ext cx="0" cy="214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3A92DF0-5AEA-4389-B658-84C3D9452565}"/>
              </a:ext>
            </a:extLst>
          </p:cNvPr>
          <p:cNvSpPr txBox="1"/>
          <p:nvPr/>
        </p:nvSpPr>
        <p:spPr>
          <a:xfrm>
            <a:off x="1401799" y="3151078"/>
            <a:ext cx="37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9001A43-1939-4A9D-9777-D8E1E3F33D01}"/>
              </a:ext>
            </a:extLst>
          </p:cNvPr>
          <p:cNvSpPr txBox="1"/>
          <p:nvPr/>
        </p:nvSpPr>
        <p:spPr>
          <a:xfrm>
            <a:off x="828740" y="3364009"/>
            <a:ext cx="2011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Is the compound 3 carbons with 2 alcohol groups?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6F0A292-28C3-462D-9B36-84C162AFF9D6}"/>
              </a:ext>
            </a:extLst>
          </p:cNvPr>
          <p:cNvSpPr txBox="1"/>
          <p:nvPr/>
        </p:nvSpPr>
        <p:spPr>
          <a:xfrm>
            <a:off x="3766330" y="3740055"/>
            <a:ext cx="3601875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numCol="1" rtlCol="0">
            <a:spAutoFit/>
          </a:bodyPr>
          <a:lstStyle/>
          <a:p>
            <a:r>
              <a:rPr lang="en-US" sz="1000" u="sng" dirty="0" err="1"/>
              <a:t>Semiexplicit</a:t>
            </a:r>
            <a:r>
              <a:rPr lang="en-US" sz="1000" u="sng" dirty="0"/>
              <a:t> species</a:t>
            </a:r>
          </a:p>
          <a:p>
            <a:r>
              <a:rPr lang="en-US" sz="1000" dirty="0"/>
              <a:t>Propylene glycol and other 3 carbon </a:t>
            </a:r>
            <a:r>
              <a:rPr lang="en-US" sz="1000" dirty="0" err="1"/>
              <a:t>dialcohols</a:t>
            </a:r>
            <a:r>
              <a:rPr lang="en-US" sz="1000" dirty="0"/>
              <a:t> (PROG)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C4036D0-D4D1-4C23-B371-6B14B6B44688}"/>
              </a:ext>
            </a:extLst>
          </p:cNvPr>
          <p:cNvSpPr txBox="1"/>
          <p:nvPr/>
        </p:nvSpPr>
        <p:spPr>
          <a:xfrm>
            <a:off x="3073474" y="4067415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539FF55-F984-4351-B390-67F21F08211A}"/>
              </a:ext>
            </a:extLst>
          </p:cNvPr>
          <p:cNvCxnSpPr>
            <a:cxnSpLocks/>
            <a:stCxn id="95" idx="2"/>
            <a:endCxn id="112" idx="0"/>
          </p:cNvCxnSpPr>
          <p:nvPr/>
        </p:nvCxnSpPr>
        <p:spPr>
          <a:xfrm>
            <a:off x="1834580" y="3764119"/>
            <a:ext cx="0" cy="214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D6570BC-2DC7-4F90-9B82-B0BB142977F3}"/>
              </a:ext>
            </a:extLst>
          </p:cNvPr>
          <p:cNvSpPr txBox="1"/>
          <p:nvPr/>
        </p:nvSpPr>
        <p:spPr>
          <a:xfrm>
            <a:off x="1401799" y="3751375"/>
            <a:ext cx="37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4F6E2BC-0265-4FEE-9E59-0D9F330C6A88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>
            <a:off x="2840420" y="3564064"/>
            <a:ext cx="925910" cy="376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3499FF7-595E-4D50-B252-5692B1D70141}"/>
              </a:ext>
            </a:extLst>
          </p:cNvPr>
          <p:cNvSpPr txBox="1"/>
          <p:nvPr/>
        </p:nvSpPr>
        <p:spPr>
          <a:xfrm rot="16200000">
            <a:off x="-292835" y="2765647"/>
            <a:ext cx="1735337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Explicit and </a:t>
            </a:r>
            <a:r>
              <a:rPr lang="en-US" sz="1100" dirty="0" err="1"/>
              <a:t>Semiexplicit</a:t>
            </a:r>
            <a:endParaRPr 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7BE3CC-8050-479F-9182-D706A236E89F}"/>
              </a:ext>
            </a:extLst>
          </p:cNvPr>
          <p:cNvSpPr txBox="1"/>
          <p:nvPr/>
        </p:nvSpPr>
        <p:spPr>
          <a:xfrm>
            <a:off x="1209312" y="57345"/>
            <a:ext cx="537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CRACMMv2.0 Emissions Mapping, Updated 3/17/2025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B28B61-3667-4CA2-8698-9C93DBAF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95658" y="9529954"/>
            <a:ext cx="1748790" cy="535517"/>
          </a:xfrm>
        </p:spPr>
        <p:txBody>
          <a:bodyPr/>
          <a:lstStyle/>
          <a:p>
            <a:fld id="{F63DDF90-292E-431C-AB59-D6C96D26AA84}" type="slidenum">
              <a:rPr lang="en-US" smtClean="0"/>
              <a:t>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B361B8-0B0F-918B-1BD4-07774491D1E7}"/>
              </a:ext>
            </a:extLst>
          </p:cNvPr>
          <p:cNvSpPr txBox="1"/>
          <p:nvPr/>
        </p:nvSpPr>
        <p:spPr>
          <a:xfrm>
            <a:off x="828176" y="6435107"/>
            <a:ext cx="201168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highlight>
                  <a:srgbClr val="FFFF00"/>
                </a:highlight>
              </a:rPr>
              <a:t>Is the compound a furan?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75E5BA-87EE-A6A2-9E0A-D4AD111AD2A9}"/>
              </a:ext>
            </a:extLst>
          </p:cNvPr>
          <p:cNvCxnSpPr>
            <a:cxnSpLocks/>
            <a:stCxn id="9" idx="2"/>
            <a:endCxn id="33" idx="0"/>
          </p:cNvCxnSpPr>
          <p:nvPr/>
        </p:nvCxnSpPr>
        <p:spPr>
          <a:xfrm>
            <a:off x="1834016" y="6681328"/>
            <a:ext cx="3" cy="289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5CB99F-4479-1D54-1617-1771F4D92F2A}"/>
              </a:ext>
            </a:extLst>
          </p:cNvPr>
          <p:cNvCxnSpPr>
            <a:cxnSpLocks/>
          </p:cNvCxnSpPr>
          <p:nvPr/>
        </p:nvCxnSpPr>
        <p:spPr>
          <a:xfrm>
            <a:off x="2840420" y="6480710"/>
            <a:ext cx="925908" cy="26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BA49291-97D7-C9CF-EA89-5912B3D8C9FC}"/>
              </a:ext>
            </a:extLst>
          </p:cNvPr>
          <p:cNvSpPr txBox="1"/>
          <p:nvPr/>
        </p:nvSpPr>
        <p:spPr>
          <a:xfrm>
            <a:off x="3073474" y="6269541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D1F944-1D86-EA56-79F1-5A066E59FE44}"/>
              </a:ext>
            </a:extLst>
          </p:cNvPr>
          <p:cNvSpPr txBox="1"/>
          <p:nvPr/>
        </p:nvSpPr>
        <p:spPr>
          <a:xfrm>
            <a:off x="3747886" y="6399585"/>
            <a:ext cx="3601877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numCol="1" rtlCol="0">
            <a:spAutoFit/>
          </a:bodyPr>
          <a:lstStyle/>
          <a:p>
            <a:r>
              <a:rPr lang="en-US" sz="1000" u="sng" dirty="0"/>
              <a:t>Lumped Species</a:t>
            </a:r>
          </a:p>
          <a:p>
            <a:r>
              <a:rPr lang="en-US" sz="1000" dirty="0"/>
              <a:t>Furans and other dienes (FURAN)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099246-DF0C-952B-2A04-FDD135F0D3A9}"/>
              </a:ext>
            </a:extLst>
          </p:cNvPr>
          <p:cNvSpPr txBox="1"/>
          <p:nvPr/>
        </p:nvSpPr>
        <p:spPr>
          <a:xfrm>
            <a:off x="1401799" y="6685914"/>
            <a:ext cx="37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5529AE-4B2F-5137-5151-5AE6AEFEB311}"/>
              </a:ext>
            </a:extLst>
          </p:cNvPr>
          <p:cNvSpPr txBox="1"/>
          <p:nvPr/>
        </p:nvSpPr>
        <p:spPr>
          <a:xfrm>
            <a:off x="828181" y="6970544"/>
            <a:ext cx="2011675" cy="246221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prstDash val="solid"/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en-US" sz="1000" dirty="0"/>
              <a:t>Continue to Schematic 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A28258-D196-3BB9-DE97-1C352065C580}"/>
              </a:ext>
            </a:extLst>
          </p:cNvPr>
          <p:cNvSpPr txBox="1"/>
          <p:nvPr/>
        </p:nvSpPr>
        <p:spPr>
          <a:xfrm>
            <a:off x="271775" y="9447829"/>
            <a:ext cx="7372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ighlight>
                  <a:srgbClr val="FFFF00"/>
                </a:highlight>
              </a:rPr>
              <a:t>Major updates to the </a:t>
            </a:r>
            <a:r>
              <a:rPr lang="en-US" sz="1100" dirty="0" err="1">
                <a:highlight>
                  <a:srgbClr val="FFFF00"/>
                </a:highlight>
              </a:rPr>
              <a:t>cracmm</a:t>
            </a:r>
            <a:r>
              <a:rPr lang="en-US" sz="1100" dirty="0">
                <a:highlight>
                  <a:srgbClr val="FFFF00"/>
                </a:highlight>
              </a:rPr>
              <a:t> mapper for CRACMM2 highlighted in yellow</a:t>
            </a:r>
          </a:p>
          <a:p>
            <a:r>
              <a:rPr lang="en-US" sz="1100" dirty="0"/>
              <a:t>See Skipper et al. 2024 (</a:t>
            </a:r>
            <a:r>
              <a:rPr lang="en-US" sz="1100" b="0" i="0" dirty="0">
                <a:solidFill>
                  <a:srgbClr val="464646"/>
                </a:solidFill>
                <a:effectLst/>
                <a:hlinkClick r:id="rId2"/>
              </a:rPr>
              <a:t>https://doi.org/10.5194/acp-24-12903-2024</a:t>
            </a:r>
            <a:r>
              <a:rPr lang="en-US" sz="1100" b="0" i="0" dirty="0">
                <a:solidFill>
                  <a:srgbClr val="464646"/>
                </a:solidFill>
                <a:effectLst/>
              </a:rPr>
              <a:t>) </a:t>
            </a:r>
            <a:r>
              <a:rPr lang="en-US" sz="1100" dirty="0"/>
              <a:t>for more information on CRACMM2.</a:t>
            </a:r>
          </a:p>
          <a:p>
            <a:endParaRPr lang="en-US" sz="1100" dirty="0"/>
          </a:p>
          <a:p>
            <a:endParaRPr lang="en-US" sz="11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7893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1F666-BD36-1B5D-736C-5C162E7C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DF90-292E-431C-AB59-D6C96D26AA84}" type="slidenum">
              <a:rPr lang="en-US" smtClean="0"/>
              <a:t>2</a:t>
            </a:fld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703E31-5F21-4E9E-9D89-3412F1A5A6D8}"/>
              </a:ext>
            </a:extLst>
          </p:cNvPr>
          <p:cNvSpPr txBox="1"/>
          <p:nvPr/>
        </p:nvSpPr>
        <p:spPr>
          <a:xfrm>
            <a:off x="698581" y="6247415"/>
            <a:ext cx="2011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Does the compound have 1 aromatic benzene ring?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AF9942-2AB9-4438-A902-64F7AA7525DA}"/>
              </a:ext>
            </a:extLst>
          </p:cNvPr>
          <p:cNvSpPr txBox="1"/>
          <p:nvPr/>
        </p:nvSpPr>
        <p:spPr>
          <a:xfrm>
            <a:off x="3636169" y="1260814"/>
            <a:ext cx="3601877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numCol="1" rtlCol="0">
            <a:spAutoFit/>
          </a:bodyPr>
          <a:lstStyle/>
          <a:p>
            <a:r>
              <a:rPr lang="en-US" sz="1000" u="sng" dirty="0"/>
              <a:t>Lumped Species</a:t>
            </a:r>
          </a:p>
          <a:p>
            <a:r>
              <a:rPr lang="en-US" sz="1000" dirty="0"/>
              <a:t>Naphthalene and other lower volatility aromatics</a:t>
            </a:r>
            <a:r>
              <a:rPr lang="en-US" sz="1000" baseline="30000" dirty="0"/>
              <a:t> </a:t>
            </a:r>
            <a:r>
              <a:rPr lang="en-US" sz="1000" dirty="0"/>
              <a:t>(NAPH)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96D4AE-F320-4136-8258-C45C9A05D94C}"/>
              </a:ext>
            </a:extLst>
          </p:cNvPr>
          <p:cNvCxnSpPr>
            <a:cxnSpLocks/>
            <a:stCxn id="122" idx="3"/>
            <a:endCxn id="51" idx="1"/>
          </p:cNvCxnSpPr>
          <p:nvPr/>
        </p:nvCxnSpPr>
        <p:spPr>
          <a:xfrm>
            <a:off x="2710261" y="1382363"/>
            <a:ext cx="925908" cy="78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991C7C5-3191-4D3A-A3B7-42433969CA38}"/>
              </a:ext>
            </a:extLst>
          </p:cNvPr>
          <p:cNvCxnSpPr>
            <a:cxnSpLocks/>
            <a:stCxn id="138" idx="2"/>
            <a:endCxn id="50" idx="0"/>
          </p:cNvCxnSpPr>
          <p:nvPr/>
        </p:nvCxnSpPr>
        <p:spPr>
          <a:xfrm>
            <a:off x="1704421" y="5816164"/>
            <a:ext cx="0" cy="431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33776D2-B5C4-4A41-986E-C1CE89A8B99E}"/>
              </a:ext>
            </a:extLst>
          </p:cNvPr>
          <p:cNvSpPr txBox="1"/>
          <p:nvPr/>
        </p:nvSpPr>
        <p:spPr>
          <a:xfrm>
            <a:off x="698581" y="1105364"/>
            <a:ext cx="201168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Does the species have at least one aromatic ring (</a:t>
            </a:r>
            <a:r>
              <a:rPr lang="en-US" sz="1000" dirty="0" err="1"/>
              <a:t>n</a:t>
            </a:r>
            <a:r>
              <a:rPr lang="en-US" sz="1000" baseline="-25000" dirty="0" err="1"/>
              <a:t>benzene</a:t>
            </a:r>
            <a:r>
              <a:rPr lang="en-US" sz="1000" dirty="0"/>
              <a:t>&gt;=1), lower volatility (log</a:t>
            </a:r>
            <a:r>
              <a:rPr lang="en-US" sz="1000" baseline="-25000" dirty="0"/>
              <a:t>10</a:t>
            </a:r>
            <a:r>
              <a:rPr lang="en-US" sz="1000" dirty="0"/>
              <a:t>C*&lt;3.5), and O:C=0?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DB9B4BE-5016-4A71-BD67-673375A962C6}"/>
              </a:ext>
            </a:extLst>
          </p:cNvPr>
          <p:cNvCxnSpPr>
            <a:cxnSpLocks/>
            <a:stCxn id="50" idx="3"/>
            <a:endCxn id="82" idx="1"/>
          </p:cNvCxnSpPr>
          <p:nvPr/>
        </p:nvCxnSpPr>
        <p:spPr>
          <a:xfrm>
            <a:off x="2710261" y="6447470"/>
            <a:ext cx="925908" cy="206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2107F94-478A-4424-9AB5-B8A681994968}"/>
              </a:ext>
            </a:extLst>
          </p:cNvPr>
          <p:cNvSpPr txBox="1"/>
          <p:nvPr/>
        </p:nvSpPr>
        <p:spPr>
          <a:xfrm>
            <a:off x="3636169" y="6529872"/>
            <a:ext cx="3601877" cy="247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en-US" sz="1000" dirty="0"/>
              <a:t>Go to schematic C for species without aromatic rings 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1AAD109-B565-4660-89EC-4E551C6CE57B}"/>
              </a:ext>
            </a:extLst>
          </p:cNvPr>
          <p:cNvCxnSpPr>
            <a:cxnSpLocks/>
            <a:stCxn id="122" idx="2"/>
            <a:endCxn id="8" idx="0"/>
          </p:cNvCxnSpPr>
          <p:nvPr/>
        </p:nvCxnSpPr>
        <p:spPr>
          <a:xfrm>
            <a:off x="1704421" y="1659362"/>
            <a:ext cx="0" cy="431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365">
            <a:extLst>
              <a:ext uri="{FF2B5EF4-FFF2-40B4-BE49-F238E27FC236}">
                <a16:creationId xmlns:a16="http://schemas.microsoft.com/office/drawing/2014/main" id="{ABFF8FCA-6415-4592-ACBE-7BF3E578350F}"/>
              </a:ext>
            </a:extLst>
          </p:cNvPr>
          <p:cNvSpPr txBox="1"/>
          <p:nvPr/>
        </p:nvSpPr>
        <p:spPr>
          <a:xfrm>
            <a:off x="1279512" y="1724329"/>
            <a:ext cx="37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17D5DB22-D766-4D4A-B19C-4A6799CC1FE7}"/>
              </a:ext>
            </a:extLst>
          </p:cNvPr>
          <p:cNvSpPr txBox="1"/>
          <p:nvPr/>
        </p:nvSpPr>
        <p:spPr>
          <a:xfrm>
            <a:off x="1271076" y="5844451"/>
            <a:ext cx="37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C6E21808-F605-430D-8F42-5B4799C0DE92}"/>
              </a:ext>
            </a:extLst>
          </p:cNvPr>
          <p:cNvSpPr txBox="1"/>
          <p:nvPr/>
        </p:nvSpPr>
        <p:spPr>
          <a:xfrm>
            <a:off x="2982885" y="6610982"/>
            <a:ext cx="37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38A8BDE3-76CB-4F5B-9F8D-BC0F3530FD2B}"/>
              </a:ext>
            </a:extLst>
          </p:cNvPr>
          <p:cNvSpPr txBox="1"/>
          <p:nvPr/>
        </p:nvSpPr>
        <p:spPr>
          <a:xfrm>
            <a:off x="2948229" y="1078839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5A5F5827-38DB-409D-9AC6-6CA4A8378867}"/>
              </a:ext>
            </a:extLst>
          </p:cNvPr>
          <p:cNvSpPr txBox="1"/>
          <p:nvPr/>
        </p:nvSpPr>
        <p:spPr>
          <a:xfrm rot="16200000">
            <a:off x="-1923037" y="3329959"/>
            <a:ext cx="4710802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SVOC of various O:C and lower volatility aromatic species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4019BF8-6337-486A-8145-0936086D00FD}"/>
              </a:ext>
            </a:extLst>
          </p:cNvPr>
          <p:cNvSpPr txBox="1"/>
          <p:nvPr/>
        </p:nvSpPr>
        <p:spPr>
          <a:xfrm>
            <a:off x="3636171" y="6160408"/>
            <a:ext cx="3601876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en-US" sz="1000" dirty="0"/>
              <a:t>Go to schematic B for species with an aromatic ring 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1F35391-9BDD-46B7-8444-664F94DF9552}"/>
              </a:ext>
            </a:extLst>
          </p:cNvPr>
          <p:cNvCxnSpPr>
            <a:cxnSpLocks/>
            <a:stCxn id="50" idx="3"/>
            <a:endCxn id="134" idx="1"/>
          </p:cNvCxnSpPr>
          <p:nvPr/>
        </p:nvCxnSpPr>
        <p:spPr>
          <a:xfrm flipV="1">
            <a:off x="2710261" y="6283519"/>
            <a:ext cx="925910" cy="163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B03A3D88-2683-4D18-AFB4-C5E399BC9718}"/>
              </a:ext>
            </a:extLst>
          </p:cNvPr>
          <p:cNvSpPr txBox="1"/>
          <p:nvPr/>
        </p:nvSpPr>
        <p:spPr>
          <a:xfrm>
            <a:off x="2948229" y="6143946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BD30521-C1A6-44CB-8B83-57D8E495B5C8}"/>
              </a:ext>
            </a:extLst>
          </p:cNvPr>
          <p:cNvSpPr txBox="1"/>
          <p:nvPr/>
        </p:nvSpPr>
        <p:spPr>
          <a:xfrm>
            <a:off x="1271076" y="5032579"/>
            <a:ext cx="37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A76597C-9265-4C8A-90C7-89484A34D6DF}"/>
              </a:ext>
            </a:extLst>
          </p:cNvPr>
          <p:cNvSpPr txBox="1"/>
          <p:nvPr/>
        </p:nvSpPr>
        <p:spPr>
          <a:xfrm>
            <a:off x="698581" y="2921974"/>
            <a:ext cx="2011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Does the compound have log</a:t>
            </a:r>
            <a:r>
              <a:rPr lang="en-US" sz="1000" baseline="-25000" dirty="0"/>
              <a:t>10</a:t>
            </a:r>
            <a:r>
              <a:rPr lang="en-US" sz="1000" dirty="0"/>
              <a:t>C*&lt;(-0.5)?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B2DF242-F6F7-4E2E-9993-1005A216A301}"/>
              </a:ext>
            </a:extLst>
          </p:cNvPr>
          <p:cNvCxnSpPr>
            <a:cxnSpLocks/>
            <a:stCxn id="118" idx="3"/>
            <a:endCxn id="121" idx="1"/>
          </p:cNvCxnSpPr>
          <p:nvPr/>
        </p:nvCxnSpPr>
        <p:spPr>
          <a:xfrm>
            <a:off x="2710261" y="3122029"/>
            <a:ext cx="925910" cy="109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9E57323-E43A-42DD-A27E-04825B074F92}"/>
              </a:ext>
            </a:extLst>
          </p:cNvPr>
          <p:cNvSpPr txBox="1"/>
          <p:nvPr/>
        </p:nvSpPr>
        <p:spPr>
          <a:xfrm>
            <a:off x="3636171" y="2800814"/>
            <a:ext cx="3601875" cy="86177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numCol="1" rtlCol="0">
            <a:spAutoFit/>
          </a:bodyPr>
          <a:lstStyle/>
          <a:p>
            <a:r>
              <a:rPr lang="en-US" sz="1000" u="sng" dirty="0"/>
              <a:t>Lumped Species: </a:t>
            </a:r>
            <a:r>
              <a:rPr lang="en-US" sz="1000" dirty="0"/>
              <a:t>SVOCs of C* 0.1 µg/m</a:t>
            </a:r>
            <a:r>
              <a:rPr lang="en-US" sz="1000" baseline="30000" dirty="0"/>
              <a:t>3</a:t>
            </a:r>
            <a:r>
              <a:rPr lang="en-US" sz="1000" dirty="0"/>
              <a:t> </a:t>
            </a:r>
          </a:p>
          <a:p>
            <a:r>
              <a:rPr lang="en-US" sz="1000" dirty="0">
                <a:highlight>
                  <a:srgbClr val="FFFF00"/>
                </a:highlight>
              </a:rPr>
              <a:t>If O:C &gt; 0.45: Species with O:C ~0.6 (A/VROCN2OXY6)</a:t>
            </a:r>
          </a:p>
          <a:p>
            <a:r>
              <a:rPr lang="en-US" sz="1000" dirty="0">
                <a:highlight>
                  <a:srgbClr val="FFFF00"/>
                </a:highlight>
              </a:rPr>
              <a:t>Else if O:C &gt; 0.2: Species with O:C ~0.3 (A/VROCN2OXY3)</a:t>
            </a:r>
          </a:p>
          <a:p>
            <a:r>
              <a:rPr lang="en-US" sz="1000" dirty="0">
                <a:highlight>
                  <a:srgbClr val="FFFF00"/>
                </a:highlight>
              </a:rPr>
              <a:t>Else if O:C &gt; 0.05: Species with O:C ~0.1 (A/VROCN2OXY1)</a:t>
            </a:r>
          </a:p>
          <a:p>
            <a:r>
              <a:rPr lang="en-US" sz="1000" dirty="0"/>
              <a:t>Else: Alkane-like species (ROCN1ALK)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9F1C915-5AE2-4FE2-B3E2-EA9C795DF109}"/>
              </a:ext>
            </a:extLst>
          </p:cNvPr>
          <p:cNvSpPr txBox="1"/>
          <p:nvPr/>
        </p:nvSpPr>
        <p:spPr>
          <a:xfrm>
            <a:off x="698581" y="4584694"/>
            <a:ext cx="2011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Does the compound have log</a:t>
            </a:r>
            <a:r>
              <a:rPr lang="en-US" sz="1000" baseline="-25000" dirty="0"/>
              <a:t>10</a:t>
            </a:r>
            <a:r>
              <a:rPr lang="en-US" sz="1000" dirty="0"/>
              <a:t>C*&lt;1.5?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B891C43-12FD-42E1-89C1-E459030DFF1C}"/>
              </a:ext>
            </a:extLst>
          </p:cNvPr>
          <p:cNvSpPr txBox="1"/>
          <p:nvPr/>
        </p:nvSpPr>
        <p:spPr>
          <a:xfrm>
            <a:off x="3636171" y="4648590"/>
            <a:ext cx="3601875" cy="707886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numCol="1" rtlCol="0">
            <a:spAutoFit/>
          </a:bodyPr>
          <a:lstStyle/>
          <a:p>
            <a:r>
              <a:rPr lang="en-US" sz="1000" u="sng" dirty="0"/>
              <a:t>Lumped Species: </a:t>
            </a:r>
            <a:r>
              <a:rPr lang="en-US" sz="1000" dirty="0"/>
              <a:t>SVOCs of C* 10 µg/m</a:t>
            </a:r>
            <a:r>
              <a:rPr lang="en-US" sz="1000" baseline="30000" dirty="0"/>
              <a:t>3</a:t>
            </a:r>
            <a:r>
              <a:rPr lang="en-US" sz="1000" dirty="0"/>
              <a:t> </a:t>
            </a:r>
          </a:p>
          <a:p>
            <a:r>
              <a:rPr lang="en-US" sz="1000" dirty="0">
                <a:highlight>
                  <a:srgbClr val="FFFF00"/>
                </a:highlight>
              </a:rPr>
              <a:t>If O:C &gt; 0.2: Species with O:C ~0.3 (A/VROCP1OXY3)</a:t>
            </a:r>
          </a:p>
          <a:p>
            <a:r>
              <a:rPr lang="en-US" sz="1000" dirty="0">
                <a:highlight>
                  <a:srgbClr val="FFFF00"/>
                </a:highlight>
              </a:rPr>
              <a:t>Else if O:C &gt; 0.05: Species with O:C ~0.1 (A/VROCP1OXY1)</a:t>
            </a:r>
          </a:p>
          <a:p>
            <a:r>
              <a:rPr lang="en-US" sz="1000" dirty="0"/>
              <a:t>Else: Alkane-like species (A/VROCP1ALK)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983A467-D367-4D31-9B09-CBA88F76DF84}"/>
              </a:ext>
            </a:extLst>
          </p:cNvPr>
          <p:cNvCxnSpPr>
            <a:cxnSpLocks/>
            <a:stCxn id="129" idx="2"/>
            <a:endCxn id="123" idx="0"/>
          </p:cNvCxnSpPr>
          <p:nvPr/>
        </p:nvCxnSpPr>
        <p:spPr>
          <a:xfrm>
            <a:off x="1704421" y="4153444"/>
            <a:ext cx="0" cy="431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8CBF4B3-109C-4FE0-9DE5-6E3CD60AAF21}"/>
              </a:ext>
            </a:extLst>
          </p:cNvPr>
          <p:cNvCxnSpPr>
            <a:cxnSpLocks/>
            <a:stCxn id="123" idx="3"/>
            <a:endCxn id="124" idx="1"/>
          </p:cNvCxnSpPr>
          <p:nvPr/>
        </p:nvCxnSpPr>
        <p:spPr>
          <a:xfrm>
            <a:off x="2710261" y="4784749"/>
            <a:ext cx="925910" cy="217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EE45337-1A38-4F7E-BFA8-5272D678D163}"/>
              </a:ext>
            </a:extLst>
          </p:cNvPr>
          <p:cNvCxnSpPr>
            <a:cxnSpLocks/>
            <a:stCxn id="129" idx="3"/>
            <a:endCxn id="128" idx="1"/>
          </p:cNvCxnSpPr>
          <p:nvPr/>
        </p:nvCxnSpPr>
        <p:spPr>
          <a:xfrm>
            <a:off x="2710261" y="3953389"/>
            <a:ext cx="925910" cy="202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CD03E42-A8A2-4FF6-A306-923D07266925}"/>
              </a:ext>
            </a:extLst>
          </p:cNvPr>
          <p:cNvSpPr txBox="1"/>
          <p:nvPr/>
        </p:nvSpPr>
        <p:spPr>
          <a:xfrm>
            <a:off x="3636171" y="3801646"/>
            <a:ext cx="3601875" cy="707886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numCol="1" rtlCol="0">
            <a:spAutoFit/>
          </a:bodyPr>
          <a:lstStyle/>
          <a:p>
            <a:r>
              <a:rPr lang="en-US" sz="1000" u="sng" dirty="0"/>
              <a:t>Lumped Species: </a:t>
            </a:r>
            <a:r>
              <a:rPr lang="en-US" sz="1000" dirty="0"/>
              <a:t>SVOCs of C* 1 µg/m</a:t>
            </a:r>
            <a:r>
              <a:rPr lang="en-US" sz="1000" baseline="30000" dirty="0"/>
              <a:t>3</a:t>
            </a:r>
            <a:r>
              <a:rPr lang="en-US" sz="1000" dirty="0"/>
              <a:t> </a:t>
            </a:r>
          </a:p>
          <a:p>
            <a:r>
              <a:rPr lang="en-US" sz="1000" dirty="0">
                <a:highlight>
                  <a:srgbClr val="FFFF00"/>
                </a:highlight>
              </a:rPr>
              <a:t>If O:C &gt; 0.3: Species with O:C ~0.4 (A/VROCP0OXY4)</a:t>
            </a:r>
          </a:p>
          <a:p>
            <a:r>
              <a:rPr lang="en-US" sz="1000" dirty="0">
                <a:highlight>
                  <a:srgbClr val="FFFF00"/>
                </a:highlight>
              </a:rPr>
              <a:t>Else if O:C &gt; 0.1: Species with O:C ~0.2 (A/VROCP0OXY2</a:t>
            </a:r>
            <a:r>
              <a:rPr lang="en-US" sz="1000" dirty="0"/>
              <a:t>)</a:t>
            </a:r>
          </a:p>
          <a:p>
            <a:r>
              <a:rPr lang="en-US" sz="1000" dirty="0"/>
              <a:t>Else: Alkane-like species (A/VROCP0ALK)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CCDB026-5A67-40F0-8582-021A31317096}"/>
              </a:ext>
            </a:extLst>
          </p:cNvPr>
          <p:cNvSpPr txBox="1"/>
          <p:nvPr/>
        </p:nvSpPr>
        <p:spPr>
          <a:xfrm>
            <a:off x="698581" y="3753334"/>
            <a:ext cx="2011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Does the compound have log</a:t>
            </a:r>
            <a:r>
              <a:rPr lang="en-US" sz="1000" baseline="-25000" dirty="0"/>
              <a:t>10</a:t>
            </a:r>
            <a:r>
              <a:rPr lang="en-US" sz="1000" dirty="0"/>
              <a:t>C*&lt;0.5?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D3C1D23-C234-4E0E-A0DC-6CBCF11DA324}"/>
              </a:ext>
            </a:extLst>
          </p:cNvPr>
          <p:cNvCxnSpPr>
            <a:cxnSpLocks/>
            <a:stCxn id="118" idx="2"/>
            <a:endCxn id="129" idx="0"/>
          </p:cNvCxnSpPr>
          <p:nvPr/>
        </p:nvCxnSpPr>
        <p:spPr>
          <a:xfrm>
            <a:off x="1704421" y="3322084"/>
            <a:ext cx="0" cy="431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4D9E201A-BF0C-437F-A20A-57F57F942FBB}"/>
              </a:ext>
            </a:extLst>
          </p:cNvPr>
          <p:cNvSpPr txBox="1"/>
          <p:nvPr/>
        </p:nvSpPr>
        <p:spPr>
          <a:xfrm>
            <a:off x="1271076" y="3378061"/>
            <a:ext cx="37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F48AC12-437B-4246-877F-DCC33CF9F20A}"/>
              </a:ext>
            </a:extLst>
          </p:cNvPr>
          <p:cNvSpPr txBox="1"/>
          <p:nvPr/>
        </p:nvSpPr>
        <p:spPr>
          <a:xfrm>
            <a:off x="1271452" y="4245958"/>
            <a:ext cx="37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0E4FC9A-EC52-41FA-971B-E93D09113CF2}"/>
              </a:ext>
            </a:extLst>
          </p:cNvPr>
          <p:cNvSpPr txBox="1"/>
          <p:nvPr/>
        </p:nvSpPr>
        <p:spPr>
          <a:xfrm>
            <a:off x="2948229" y="1959754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9E03C05-68E4-46E5-A2A9-8D084E20F5DD}"/>
              </a:ext>
            </a:extLst>
          </p:cNvPr>
          <p:cNvSpPr txBox="1"/>
          <p:nvPr/>
        </p:nvSpPr>
        <p:spPr>
          <a:xfrm>
            <a:off x="2948229" y="3737750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06BCC36-BCCE-45AD-B848-822F0F17C6C7}"/>
              </a:ext>
            </a:extLst>
          </p:cNvPr>
          <p:cNvSpPr txBox="1"/>
          <p:nvPr/>
        </p:nvSpPr>
        <p:spPr>
          <a:xfrm>
            <a:off x="2948229" y="4621237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C8BB3AE-294B-47BB-A889-E4B6BBF00A32}"/>
              </a:ext>
            </a:extLst>
          </p:cNvPr>
          <p:cNvSpPr txBox="1"/>
          <p:nvPr/>
        </p:nvSpPr>
        <p:spPr>
          <a:xfrm>
            <a:off x="698581" y="5416054"/>
            <a:ext cx="2011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Does the compound have log</a:t>
            </a:r>
            <a:r>
              <a:rPr lang="en-US" sz="1000" baseline="-25000" dirty="0"/>
              <a:t>10</a:t>
            </a:r>
            <a:r>
              <a:rPr lang="en-US" sz="1000" dirty="0"/>
              <a:t>C*&lt;2.5?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1C2C85A-6F87-4646-8059-2FA2E039BD54}"/>
              </a:ext>
            </a:extLst>
          </p:cNvPr>
          <p:cNvSpPr txBox="1"/>
          <p:nvPr/>
        </p:nvSpPr>
        <p:spPr>
          <a:xfrm>
            <a:off x="3636171" y="5495536"/>
            <a:ext cx="3601875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numCol="1" rtlCol="0">
            <a:spAutoFit/>
          </a:bodyPr>
          <a:lstStyle/>
          <a:p>
            <a:r>
              <a:rPr lang="en-US" sz="1000" u="sng" dirty="0"/>
              <a:t>Lumped Species: </a:t>
            </a:r>
            <a:r>
              <a:rPr lang="en-US" sz="1000" dirty="0"/>
              <a:t>SVOCs of C* 100 µg/m</a:t>
            </a:r>
            <a:r>
              <a:rPr lang="en-US" sz="1000" baseline="30000" dirty="0"/>
              <a:t>3</a:t>
            </a:r>
            <a:r>
              <a:rPr lang="en-US" sz="1000" dirty="0"/>
              <a:t> </a:t>
            </a:r>
          </a:p>
          <a:p>
            <a:r>
              <a:rPr lang="en-US" sz="1000" dirty="0">
                <a:highlight>
                  <a:srgbClr val="FFFF00"/>
                </a:highlight>
              </a:rPr>
              <a:t>If O:C &gt; 0.1: Species with O:C ~0.2 (A/VROCP2OXY2)</a:t>
            </a:r>
          </a:p>
          <a:p>
            <a:r>
              <a:rPr lang="en-US" sz="1000" dirty="0"/>
              <a:t>Else: Alkane-like species (A/VROCP2ALK)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6EE2A02-90FB-4626-963A-F046A524DCF9}"/>
              </a:ext>
            </a:extLst>
          </p:cNvPr>
          <p:cNvCxnSpPr>
            <a:cxnSpLocks/>
            <a:stCxn id="138" idx="3"/>
            <a:endCxn id="139" idx="1"/>
          </p:cNvCxnSpPr>
          <p:nvPr/>
        </p:nvCxnSpPr>
        <p:spPr>
          <a:xfrm>
            <a:off x="2710261" y="5616109"/>
            <a:ext cx="925910" cy="156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C432F42-92AD-406B-B29E-4217791D2103}"/>
              </a:ext>
            </a:extLst>
          </p:cNvPr>
          <p:cNvSpPr txBox="1"/>
          <p:nvPr/>
        </p:nvSpPr>
        <p:spPr>
          <a:xfrm>
            <a:off x="2948229" y="5398775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2ACB694-CB87-451A-A30E-A389940EF44B}"/>
              </a:ext>
            </a:extLst>
          </p:cNvPr>
          <p:cNvCxnSpPr>
            <a:cxnSpLocks/>
            <a:stCxn id="123" idx="2"/>
            <a:endCxn id="138" idx="0"/>
          </p:cNvCxnSpPr>
          <p:nvPr/>
        </p:nvCxnSpPr>
        <p:spPr>
          <a:xfrm>
            <a:off x="1704421" y="4984804"/>
            <a:ext cx="0" cy="431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D9A8CE-2DAE-B68B-8CA1-0140537632FE}"/>
              </a:ext>
            </a:extLst>
          </p:cNvPr>
          <p:cNvSpPr txBox="1"/>
          <p:nvPr/>
        </p:nvSpPr>
        <p:spPr>
          <a:xfrm>
            <a:off x="1275572" y="57345"/>
            <a:ext cx="537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CRACMMv2.0 Emissions Mapping, Updated 3/17/2025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1D6574-CAA2-0131-B8A0-9B283120E452}"/>
              </a:ext>
            </a:extLst>
          </p:cNvPr>
          <p:cNvSpPr txBox="1"/>
          <p:nvPr/>
        </p:nvSpPr>
        <p:spPr>
          <a:xfrm>
            <a:off x="698581" y="2090613"/>
            <a:ext cx="2011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Does the compound have log</a:t>
            </a:r>
            <a:r>
              <a:rPr lang="en-US" sz="1000" baseline="-25000" dirty="0"/>
              <a:t>10</a:t>
            </a:r>
            <a:r>
              <a:rPr lang="en-US" sz="1000" dirty="0"/>
              <a:t>C*&lt;(-1.5)?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EE5436-B748-E1E9-A7D9-C04EDF5A0E65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710261" y="2230869"/>
            <a:ext cx="925910" cy="59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5FB63A-CBF4-3EA0-6AC1-FB4BBE0D4B36}"/>
              </a:ext>
            </a:extLst>
          </p:cNvPr>
          <p:cNvSpPr txBox="1"/>
          <p:nvPr/>
        </p:nvSpPr>
        <p:spPr>
          <a:xfrm>
            <a:off x="3636171" y="1799982"/>
            <a:ext cx="3601875" cy="86177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numCol="1" rtlCol="0">
            <a:spAutoFit/>
          </a:bodyPr>
          <a:lstStyle/>
          <a:p>
            <a:r>
              <a:rPr lang="en-US" sz="1000" u="sng" dirty="0"/>
              <a:t>Lumped Species: </a:t>
            </a:r>
            <a:r>
              <a:rPr lang="en-US" sz="1000" dirty="0"/>
              <a:t>SVOCs of C* 0.01 µg/m</a:t>
            </a:r>
            <a:r>
              <a:rPr lang="en-US" sz="1000" baseline="30000" dirty="0"/>
              <a:t>3</a:t>
            </a:r>
            <a:r>
              <a:rPr lang="en-US" sz="1000" dirty="0"/>
              <a:t> </a:t>
            </a:r>
            <a:endParaRPr lang="en-US" sz="1000" u="sng" dirty="0"/>
          </a:p>
          <a:p>
            <a:r>
              <a:rPr lang="en-US" sz="1000" dirty="0">
                <a:highlight>
                  <a:srgbClr val="FFFF00"/>
                </a:highlight>
              </a:rPr>
              <a:t>If O:C &gt; 0.6: Species with O:C ~ 0.8 (A/VROCN2OXY8)</a:t>
            </a:r>
          </a:p>
          <a:p>
            <a:r>
              <a:rPr lang="en-US" sz="1000" dirty="0">
                <a:highlight>
                  <a:srgbClr val="FFFF00"/>
                </a:highlight>
              </a:rPr>
              <a:t>Else if O:C &gt; 0.3: Species with O:C ~ 0.4 (A/VROCN2OXY4)</a:t>
            </a:r>
          </a:p>
          <a:p>
            <a:r>
              <a:rPr lang="en-US" sz="1000" dirty="0">
                <a:highlight>
                  <a:srgbClr val="FFFF00"/>
                </a:highlight>
              </a:rPr>
              <a:t>Else If O:C &gt; 0.1: Species with O:C ~ 0.2 (A/VROCN2OXY2)</a:t>
            </a:r>
          </a:p>
          <a:p>
            <a:r>
              <a:rPr lang="en-US" sz="1000" dirty="0"/>
              <a:t>Else: Alkane-like species (A/VROCN2ALK)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5B7530-D81C-5C5C-5F51-7DC766F7280F}"/>
              </a:ext>
            </a:extLst>
          </p:cNvPr>
          <p:cNvSpPr txBox="1"/>
          <p:nvPr/>
        </p:nvSpPr>
        <p:spPr>
          <a:xfrm>
            <a:off x="1271076" y="2554593"/>
            <a:ext cx="37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1EE162-17DE-10EC-4F0C-A0B3A4E749C0}"/>
              </a:ext>
            </a:extLst>
          </p:cNvPr>
          <p:cNvCxnSpPr>
            <a:cxnSpLocks/>
            <a:stCxn id="8" idx="2"/>
            <a:endCxn id="118" idx="0"/>
          </p:cNvCxnSpPr>
          <p:nvPr/>
        </p:nvCxnSpPr>
        <p:spPr>
          <a:xfrm>
            <a:off x="1704421" y="2490723"/>
            <a:ext cx="0" cy="431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B1C5BB-46D5-15B6-A127-8802649B6869}"/>
              </a:ext>
            </a:extLst>
          </p:cNvPr>
          <p:cNvCxnSpPr>
            <a:cxnSpLocks/>
          </p:cNvCxnSpPr>
          <p:nvPr/>
        </p:nvCxnSpPr>
        <p:spPr>
          <a:xfrm>
            <a:off x="1704421" y="674112"/>
            <a:ext cx="0" cy="431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E07C60B-8DA8-0B33-31D5-E63D81A76294}"/>
              </a:ext>
            </a:extLst>
          </p:cNvPr>
          <p:cNvSpPr txBox="1"/>
          <p:nvPr/>
        </p:nvSpPr>
        <p:spPr>
          <a:xfrm>
            <a:off x="2948229" y="2855387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B2E6BC-363E-C303-6066-BFD244BAE5B2}"/>
              </a:ext>
            </a:extLst>
          </p:cNvPr>
          <p:cNvSpPr txBox="1"/>
          <p:nvPr/>
        </p:nvSpPr>
        <p:spPr>
          <a:xfrm>
            <a:off x="2360771" y="426677"/>
            <a:ext cx="30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Schematic A</a:t>
            </a:r>
          </a:p>
        </p:txBody>
      </p:sp>
    </p:spTree>
    <p:extLst>
      <p:ext uri="{BB962C8B-B14F-4D97-AF65-F5344CB8AC3E}">
        <p14:creationId xmlns:p14="http://schemas.microsoft.com/office/powerpoint/2010/main" val="190779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8B74CB-D8E8-45D9-81D4-240489CD0F89}"/>
              </a:ext>
            </a:extLst>
          </p:cNvPr>
          <p:cNvSpPr txBox="1"/>
          <p:nvPr/>
        </p:nvSpPr>
        <p:spPr>
          <a:xfrm>
            <a:off x="595544" y="1791790"/>
            <a:ext cx="2011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Is the compound an aromatic aldehyde (</a:t>
            </a:r>
            <a:r>
              <a:rPr lang="en-US" sz="1000" dirty="0" err="1"/>
              <a:t>n</a:t>
            </a:r>
            <a:r>
              <a:rPr lang="en-US" sz="1000" baseline="-25000" dirty="0" err="1"/>
              <a:t>aldehyde</a:t>
            </a:r>
            <a:r>
              <a:rPr lang="en-US" sz="1000" dirty="0"/>
              <a:t>&gt;1)?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C68E1-D52A-4D17-BC0B-FF318EDC9087}"/>
              </a:ext>
            </a:extLst>
          </p:cNvPr>
          <p:cNvSpPr txBox="1"/>
          <p:nvPr/>
        </p:nvSpPr>
        <p:spPr>
          <a:xfrm>
            <a:off x="3371956" y="1790976"/>
            <a:ext cx="3804900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numCol="1" rtlCol="0">
            <a:spAutoFit/>
          </a:bodyPr>
          <a:lstStyle/>
          <a:p>
            <a:r>
              <a:rPr lang="en-US" sz="1000" u="sng" dirty="0"/>
              <a:t>Lumped Species</a:t>
            </a:r>
          </a:p>
          <a:p>
            <a:r>
              <a:rPr lang="en-US" sz="1000" dirty="0"/>
              <a:t>Benzaldehyde and aromatic aldehydes (BALD)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89C18B-DE8E-4093-BFEF-2CD83F8F1C8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607224" y="1991031"/>
            <a:ext cx="764732" cy="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B3018A-44EC-475A-ABF4-2901BB50A3DF}"/>
              </a:ext>
            </a:extLst>
          </p:cNvPr>
          <p:cNvSpPr txBox="1"/>
          <p:nvPr/>
        </p:nvSpPr>
        <p:spPr>
          <a:xfrm>
            <a:off x="595544" y="2407163"/>
            <a:ext cx="2011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Is the compound a </a:t>
            </a:r>
            <a:r>
              <a:rPr lang="en-US" sz="1000" dirty="0" err="1"/>
              <a:t>n</a:t>
            </a:r>
            <a:r>
              <a:rPr lang="en-US" sz="1000" baseline="-25000" dirty="0" err="1"/>
              <a:t>C</a:t>
            </a:r>
            <a:r>
              <a:rPr lang="en-US" sz="1000" dirty="0"/>
              <a:t>&gt;=7 and </a:t>
            </a:r>
            <a:r>
              <a:rPr lang="en-US" sz="1000" dirty="0" err="1"/>
              <a:t>n</a:t>
            </a:r>
            <a:r>
              <a:rPr lang="en-US" sz="1000" baseline="-25000" dirty="0" err="1"/>
              <a:t>alcohol</a:t>
            </a:r>
            <a:r>
              <a:rPr lang="en-US" sz="1000" dirty="0"/>
              <a:t>&gt;=2?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E36E6A-EAB5-4544-A540-4BABADFDAC26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2607224" y="2606520"/>
            <a:ext cx="764732" cy="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1EF2D7-D1A2-4151-9199-6E5B4586B8E2}"/>
              </a:ext>
            </a:extLst>
          </p:cNvPr>
          <p:cNvSpPr txBox="1"/>
          <p:nvPr/>
        </p:nvSpPr>
        <p:spPr>
          <a:xfrm>
            <a:off x="3371956" y="2406465"/>
            <a:ext cx="3804900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numCol="1" rtlCol="0">
            <a:spAutoFit/>
          </a:bodyPr>
          <a:lstStyle/>
          <a:p>
            <a:r>
              <a:rPr lang="en-US" sz="1000" u="sng" dirty="0"/>
              <a:t>Lumped Species</a:t>
            </a:r>
          </a:p>
          <a:p>
            <a:r>
              <a:rPr lang="en-US" sz="1000" dirty="0"/>
              <a:t>Methylcatechol (MCT)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5EF492-BE1C-4073-AB41-376BEA4BF4A2}"/>
              </a:ext>
            </a:extLst>
          </p:cNvPr>
          <p:cNvSpPr txBox="1"/>
          <p:nvPr/>
        </p:nvSpPr>
        <p:spPr>
          <a:xfrm>
            <a:off x="595544" y="3637909"/>
            <a:ext cx="2011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Is the compound </a:t>
            </a:r>
            <a:r>
              <a:rPr lang="en-US" sz="1000" dirty="0" err="1"/>
              <a:t>n</a:t>
            </a:r>
            <a:r>
              <a:rPr lang="en-US" sz="1000" baseline="-25000" dirty="0" err="1"/>
              <a:t>C</a:t>
            </a:r>
            <a:r>
              <a:rPr lang="en-US" sz="1000" dirty="0"/>
              <a:t>=6 and </a:t>
            </a:r>
            <a:r>
              <a:rPr lang="en-US" sz="1000" dirty="0" err="1"/>
              <a:t>n</a:t>
            </a:r>
            <a:r>
              <a:rPr lang="en-US" sz="1000" baseline="-25000" dirty="0" err="1"/>
              <a:t>alcohol</a:t>
            </a:r>
            <a:r>
              <a:rPr lang="en-US" sz="1000" dirty="0"/>
              <a:t>&gt;=1?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F8933F-0990-44FD-9E8A-B74AC1A0ECB9}"/>
              </a:ext>
            </a:extLst>
          </p:cNvPr>
          <p:cNvSpPr txBox="1"/>
          <p:nvPr/>
        </p:nvSpPr>
        <p:spPr>
          <a:xfrm>
            <a:off x="3371956" y="3637443"/>
            <a:ext cx="3804900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numCol="1" rtlCol="0">
            <a:spAutoFit/>
          </a:bodyPr>
          <a:lstStyle/>
          <a:p>
            <a:r>
              <a:rPr lang="en-US" sz="1000" u="sng" dirty="0"/>
              <a:t>Lumped Species</a:t>
            </a:r>
          </a:p>
          <a:p>
            <a:r>
              <a:rPr lang="en-US" sz="1000" dirty="0"/>
              <a:t>Phenols (PHEN)</a:t>
            </a:r>
            <a:endParaRPr lang="en-US" sz="1000" baseline="30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C1671E-323C-46A3-89F7-C133A026E6A2}"/>
              </a:ext>
            </a:extLst>
          </p:cNvPr>
          <p:cNvCxnSpPr>
            <a:cxnSpLocks/>
            <a:stCxn id="18" idx="2"/>
            <a:endCxn id="10" idx="0"/>
          </p:cNvCxnSpPr>
          <p:nvPr/>
        </p:nvCxnSpPr>
        <p:spPr>
          <a:xfrm>
            <a:off x="1601384" y="3422646"/>
            <a:ext cx="0" cy="215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D3B20F-A2BC-4349-9C2C-6195E1077F4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2607224" y="3837498"/>
            <a:ext cx="764732" cy="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BA3C54-4EAB-49AC-A642-D14FBD874A3B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01384" y="2191900"/>
            <a:ext cx="0" cy="215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E42C4E-A95E-404E-A727-7D77807DEB2F}"/>
              </a:ext>
            </a:extLst>
          </p:cNvPr>
          <p:cNvCxnSpPr>
            <a:cxnSpLocks/>
            <a:stCxn id="10" idx="2"/>
            <a:endCxn id="70" idx="0"/>
          </p:cNvCxnSpPr>
          <p:nvPr/>
        </p:nvCxnSpPr>
        <p:spPr>
          <a:xfrm>
            <a:off x="1601384" y="4038019"/>
            <a:ext cx="0" cy="215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F91821-3B95-4E0F-98CC-96B68262FF39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 flipV="1">
            <a:off x="2607224" y="3222009"/>
            <a:ext cx="764732" cy="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392A8B-D66F-4B20-B6BB-ADB1D5430984}"/>
              </a:ext>
            </a:extLst>
          </p:cNvPr>
          <p:cNvSpPr txBox="1"/>
          <p:nvPr/>
        </p:nvSpPr>
        <p:spPr>
          <a:xfrm>
            <a:off x="3371956" y="3021954"/>
            <a:ext cx="3804900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numCol="1" rtlCol="0">
            <a:spAutoFit/>
          </a:bodyPr>
          <a:lstStyle/>
          <a:p>
            <a:r>
              <a:rPr lang="en-US" sz="1000" u="sng" dirty="0"/>
              <a:t>Lumped Species</a:t>
            </a:r>
          </a:p>
          <a:p>
            <a:r>
              <a:rPr lang="en-US" sz="1000" dirty="0"/>
              <a:t>Cresols (CSL)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C2B58C-74D4-4183-9EF9-EFB44AC6F35D}"/>
              </a:ext>
            </a:extLst>
          </p:cNvPr>
          <p:cNvSpPr txBox="1"/>
          <p:nvPr/>
        </p:nvSpPr>
        <p:spPr>
          <a:xfrm>
            <a:off x="595544" y="3022536"/>
            <a:ext cx="2011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Is the compound a </a:t>
            </a:r>
            <a:r>
              <a:rPr lang="en-US" sz="1000" dirty="0" err="1"/>
              <a:t>n</a:t>
            </a:r>
            <a:r>
              <a:rPr lang="en-US" sz="1000" baseline="-25000" dirty="0" err="1"/>
              <a:t>C</a:t>
            </a:r>
            <a:r>
              <a:rPr lang="en-US" sz="1000" dirty="0"/>
              <a:t>&gt;=7 and </a:t>
            </a:r>
            <a:r>
              <a:rPr lang="en-US" sz="1000" dirty="0" err="1"/>
              <a:t>n</a:t>
            </a:r>
            <a:r>
              <a:rPr lang="en-US" sz="1000" baseline="-25000" dirty="0" err="1"/>
              <a:t>alcohol</a:t>
            </a:r>
            <a:r>
              <a:rPr lang="en-US" sz="1000" dirty="0"/>
              <a:t>&gt;=1?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C991E4-14D1-4050-976A-59CFF5DE3158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1601384" y="2807273"/>
            <a:ext cx="0" cy="215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5854FB-25E5-4E0C-A087-05A97E57790F}"/>
              </a:ext>
            </a:extLst>
          </p:cNvPr>
          <p:cNvSpPr txBox="1"/>
          <p:nvPr/>
        </p:nvSpPr>
        <p:spPr>
          <a:xfrm>
            <a:off x="595544" y="5484028"/>
            <a:ext cx="2011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highlight>
                  <a:srgbClr val="FFFF00"/>
                </a:highlight>
              </a:rPr>
              <a:t>Is the compound another single-ring aromatic?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5DA3E8-49D4-4647-9713-FFFB089DBF0A}"/>
              </a:ext>
            </a:extLst>
          </p:cNvPr>
          <p:cNvSpPr txBox="1"/>
          <p:nvPr/>
        </p:nvSpPr>
        <p:spPr>
          <a:xfrm>
            <a:off x="3371956" y="5483910"/>
            <a:ext cx="3804900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numCol="1" rtlCol="0">
            <a:spAutoFit/>
          </a:bodyPr>
          <a:lstStyle/>
          <a:p>
            <a:r>
              <a:rPr lang="en-US" sz="1000" u="sng" dirty="0"/>
              <a:t>Lumped Species</a:t>
            </a:r>
          </a:p>
          <a:p>
            <a:r>
              <a:rPr lang="en-US" sz="1000" dirty="0">
                <a:highlight>
                  <a:srgbClr val="FFFF00"/>
                </a:highlight>
              </a:rPr>
              <a:t>Xylenes and other reactive aromatics (XYL)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5BE964-EAC1-433D-8AFE-10FD5E90DBAD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601384" y="5293314"/>
            <a:ext cx="0" cy="1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2B68EE-479A-4AE8-B918-62EE7FCE27B9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2607224" y="5683965"/>
            <a:ext cx="764732" cy="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B1E15C-2CF1-4252-A781-0D00A31ECDA2}"/>
              </a:ext>
            </a:extLst>
          </p:cNvPr>
          <p:cNvSpPr txBox="1"/>
          <p:nvPr/>
        </p:nvSpPr>
        <p:spPr>
          <a:xfrm>
            <a:off x="1136036" y="2168257"/>
            <a:ext cx="37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F31F77-FE11-4EEF-8B16-5F5BA99A806A}"/>
              </a:ext>
            </a:extLst>
          </p:cNvPr>
          <p:cNvSpPr txBox="1"/>
          <p:nvPr/>
        </p:nvSpPr>
        <p:spPr>
          <a:xfrm>
            <a:off x="1136036" y="2780208"/>
            <a:ext cx="37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no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64C784-1A92-478B-B8F4-53EF92D1D0F0}"/>
              </a:ext>
            </a:extLst>
          </p:cNvPr>
          <p:cNvSpPr txBox="1"/>
          <p:nvPr/>
        </p:nvSpPr>
        <p:spPr>
          <a:xfrm>
            <a:off x="1136036" y="3379830"/>
            <a:ext cx="37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no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F1EE56-58CB-49FB-B431-5B648F4004A9}"/>
              </a:ext>
            </a:extLst>
          </p:cNvPr>
          <p:cNvSpPr txBox="1"/>
          <p:nvPr/>
        </p:nvSpPr>
        <p:spPr>
          <a:xfrm>
            <a:off x="1155315" y="3993995"/>
            <a:ext cx="37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no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069D5A-D374-4500-9BF1-64B2CF71D369}"/>
              </a:ext>
            </a:extLst>
          </p:cNvPr>
          <p:cNvSpPr txBox="1"/>
          <p:nvPr/>
        </p:nvSpPr>
        <p:spPr>
          <a:xfrm>
            <a:off x="1136036" y="5266403"/>
            <a:ext cx="37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no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B1B7A5-E320-46A4-98D4-CA4126EECF99}"/>
              </a:ext>
            </a:extLst>
          </p:cNvPr>
          <p:cNvSpPr txBox="1"/>
          <p:nvPr/>
        </p:nvSpPr>
        <p:spPr>
          <a:xfrm>
            <a:off x="2742010" y="1725965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7C50C4-5623-48F6-99B1-0BE01BCA5A0E}"/>
              </a:ext>
            </a:extLst>
          </p:cNvPr>
          <p:cNvSpPr txBox="1"/>
          <p:nvPr/>
        </p:nvSpPr>
        <p:spPr>
          <a:xfrm>
            <a:off x="2737526" y="2340465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BDFB00-2B39-4FD0-8F41-17F4B2C11482}"/>
              </a:ext>
            </a:extLst>
          </p:cNvPr>
          <p:cNvSpPr txBox="1"/>
          <p:nvPr/>
        </p:nvSpPr>
        <p:spPr>
          <a:xfrm>
            <a:off x="2737526" y="2954965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B09F54-5F74-4788-B76E-5D0DB2A61616}"/>
              </a:ext>
            </a:extLst>
          </p:cNvPr>
          <p:cNvSpPr txBox="1"/>
          <p:nvPr/>
        </p:nvSpPr>
        <p:spPr>
          <a:xfrm>
            <a:off x="2737526" y="3569465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96FA1C-B1DA-4D3A-959D-F4AF630D6C2D}"/>
              </a:ext>
            </a:extLst>
          </p:cNvPr>
          <p:cNvSpPr txBox="1"/>
          <p:nvPr/>
        </p:nvSpPr>
        <p:spPr>
          <a:xfrm>
            <a:off x="2737526" y="5412965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024A29-2AB4-4360-AB68-DA4056227674}"/>
              </a:ext>
            </a:extLst>
          </p:cNvPr>
          <p:cNvSpPr txBox="1"/>
          <p:nvPr/>
        </p:nvSpPr>
        <p:spPr>
          <a:xfrm rot="16200000">
            <a:off x="-1748679" y="3706695"/>
            <a:ext cx="4093044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Single-ring aromatics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DAB689-89F9-4C66-BD77-F63D6B844A03}"/>
              </a:ext>
            </a:extLst>
          </p:cNvPr>
          <p:cNvSpPr txBox="1"/>
          <p:nvPr/>
        </p:nvSpPr>
        <p:spPr>
          <a:xfrm>
            <a:off x="595544" y="1161739"/>
            <a:ext cx="2011680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 One aromatic ring (</a:t>
            </a:r>
            <a:r>
              <a:rPr lang="en-US" sz="1100" dirty="0" err="1"/>
              <a:t>n</a:t>
            </a:r>
            <a:r>
              <a:rPr lang="en-US" sz="1100" baseline="-25000" dirty="0" err="1"/>
              <a:t>benzene</a:t>
            </a:r>
            <a:r>
              <a:rPr lang="en-US" sz="1100" dirty="0"/>
              <a:t>&gt;=1)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9B43D1C-60AD-4E19-A9EB-54F3AEBEA510}"/>
              </a:ext>
            </a:extLst>
          </p:cNvPr>
          <p:cNvCxnSpPr>
            <a:cxnSpLocks/>
            <a:stCxn id="55" idx="2"/>
            <a:endCxn id="4" idx="0"/>
          </p:cNvCxnSpPr>
          <p:nvPr/>
        </p:nvCxnSpPr>
        <p:spPr>
          <a:xfrm>
            <a:off x="1601384" y="1423349"/>
            <a:ext cx="0" cy="368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5F261F6-8933-4742-898C-B4D2C31161E6}"/>
              </a:ext>
            </a:extLst>
          </p:cNvPr>
          <p:cNvSpPr txBox="1"/>
          <p:nvPr/>
        </p:nvSpPr>
        <p:spPr>
          <a:xfrm>
            <a:off x="595544" y="4868655"/>
            <a:ext cx="2011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Does the compound have log</a:t>
            </a:r>
            <a:r>
              <a:rPr lang="en-US" sz="1000" baseline="-25000" dirty="0"/>
              <a:t>10</a:t>
            </a:r>
            <a:r>
              <a:rPr lang="en-US" sz="1000" dirty="0"/>
              <a:t>C*&lt;6.5?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88BAE73-3FDE-43DF-8131-D7894445753A}"/>
              </a:ext>
            </a:extLst>
          </p:cNvPr>
          <p:cNvSpPr txBox="1"/>
          <p:nvPr/>
        </p:nvSpPr>
        <p:spPr>
          <a:xfrm>
            <a:off x="3371956" y="4868421"/>
            <a:ext cx="3804900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numCol="1" rtlCol="0">
            <a:spAutoFit/>
          </a:bodyPr>
          <a:lstStyle/>
          <a:p>
            <a:r>
              <a:rPr lang="en-US" sz="1000" u="sng" dirty="0"/>
              <a:t>Lumped Species</a:t>
            </a:r>
          </a:p>
          <a:p>
            <a:r>
              <a:rPr lang="en-US" sz="1000" dirty="0"/>
              <a:t>Aromatic-like IVOCs of highest volatility (VROCP6ARO)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9B9AF02-BD1F-4F5F-9CAD-39840739F888}"/>
              </a:ext>
            </a:extLst>
          </p:cNvPr>
          <p:cNvCxnSpPr>
            <a:cxnSpLocks/>
            <a:stCxn id="70" idx="2"/>
            <a:endCxn id="64" idx="0"/>
          </p:cNvCxnSpPr>
          <p:nvPr/>
        </p:nvCxnSpPr>
        <p:spPr>
          <a:xfrm>
            <a:off x="1601384" y="4653392"/>
            <a:ext cx="0" cy="215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E66E3C0-5D52-449B-87EB-D176F1AD854A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 flipV="1">
            <a:off x="2607224" y="5068476"/>
            <a:ext cx="764732" cy="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A3DBB1D-DD63-489C-B1FB-6D0E430073CF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 flipV="1">
            <a:off x="2607224" y="4452987"/>
            <a:ext cx="764732" cy="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63B32AC-525A-4474-A717-B7B68985B364}"/>
              </a:ext>
            </a:extLst>
          </p:cNvPr>
          <p:cNvSpPr txBox="1"/>
          <p:nvPr/>
        </p:nvSpPr>
        <p:spPr>
          <a:xfrm>
            <a:off x="3371956" y="4252932"/>
            <a:ext cx="3804900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numCol="1" rtlCol="0">
            <a:spAutoFit/>
          </a:bodyPr>
          <a:lstStyle/>
          <a:p>
            <a:r>
              <a:rPr lang="en-US" sz="1000" u="sng" dirty="0"/>
              <a:t>Lumped Species</a:t>
            </a:r>
          </a:p>
          <a:p>
            <a:r>
              <a:rPr lang="en-US" sz="1000" dirty="0"/>
              <a:t>Aromatic-like IVOCs of intermediate volatility (VROCP5ARO)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6A2EC7-8B17-4CD3-8133-C5A7046C7DF8}"/>
              </a:ext>
            </a:extLst>
          </p:cNvPr>
          <p:cNvSpPr txBox="1"/>
          <p:nvPr/>
        </p:nvSpPr>
        <p:spPr>
          <a:xfrm>
            <a:off x="595544" y="4253282"/>
            <a:ext cx="2011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Does the compound have log</a:t>
            </a:r>
            <a:r>
              <a:rPr lang="en-US" sz="1000" baseline="-25000" dirty="0"/>
              <a:t>10</a:t>
            </a:r>
            <a:r>
              <a:rPr lang="en-US" sz="1000" dirty="0"/>
              <a:t>C*&lt;5.5?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D507600-597A-4679-9B3D-CF696ACA1840}"/>
              </a:ext>
            </a:extLst>
          </p:cNvPr>
          <p:cNvSpPr txBox="1"/>
          <p:nvPr/>
        </p:nvSpPr>
        <p:spPr>
          <a:xfrm>
            <a:off x="1136036" y="4642098"/>
            <a:ext cx="37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no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E735C4E-42D5-437E-8086-4E7CD49EB5E4}"/>
              </a:ext>
            </a:extLst>
          </p:cNvPr>
          <p:cNvSpPr txBox="1"/>
          <p:nvPr/>
        </p:nvSpPr>
        <p:spPr>
          <a:xfrm>
            <a:off x="2737526" y="4183965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87D9EE1-FE4E-4835-BC7E-E322FF1BD678}"/>
              </a:ext>
            </a:extLst>
          </p:cNvPr>
          <p:cNvSpPr txBox="1"/>
          <p:nvPr/>
        </p:nvSpPr>
        <p:spPr>
          <a:xfrm>
            <a:off x="2737526" y="4798465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A171FB-750D-4BD3-B9BD-0B439E94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DF90-292E-431C-AB59-D6C96D26AA84}" type="slidenum">
              <a:rPr lang="en-US" smtClean="0"/>
              <a:t>3</a:t>
            </a:fld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08A007-969C-4D57-824C-64DDEBD1E300}"/>
              </a:ext>
            </a:extLst>
          </p:cNvPr>
          <p:cNvSpPr txBox="1"/>
          <p:nvPr/>
        </p:nvSpPr>
        <p:spPr>
          <a:xfrm>
            <a:off x="1275572" y="57345"/>
            <a:ext cx="537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CRACMMv2.0 Emissions Mapping, Updated 3/17/2025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AAD8BE-FBDB-8D3C-3C90-81ED2F23A5BD}"/>
              </a:ext>
            </a:extLst>
          </p:cNvPr>
          <p:cNvSpPr txBox="1"/>
          <p:nvPr/>
        </p:nvSpPr>
        <p:spPr>
          <a:xfrm>
            <a:off x="2360771" y="426677"/>
            <a:ext cx="30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Schematic B</a:t>
            </a:r>
          </a:p>
        </p:txBody>
      </p:sp>
    </p:spTree>
    <p:extLst>
      <p:ext uri="{BB962C8B-B14F-4D97-AF65-F5344CB8AC3E}">
        <p14:creationId xmlns:p14="http://schemas.microsoft.com/office/powerpoint/2010/main" val="198811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>
            <a:extLst>
              <a:ext uri="{FF2B5EF4-FFF2-40B4-BE49-F238E27FC236}">
                <a16:creationId xmlns:a16="http://schemas.microsoft.com/office/drawing/2014/main" id="{6037447D-49A0-4EF4-B07D-F65791303EC2}"/>
              </a:ext>
            </a:extLst>
          </p:cNvPr>
          <p:cNvSpPr txBox="1"/>
          <p:nvPr/>
        </p:nvSpPr>
        <p:spPr>
          <a:xfrm>
            <a:off x="548204" y="882206"/>
            <a:ext cx="2011680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 No aromatic rings (</a:t>
            </a:r>
            <a:r>
              <a:rPr lang="en-US" sz="1100" dirty="0" err="1"/>
              <a:t>n</a:t>
            </a:r>
            <a:r>
              <a:rPr lang="en-US" sz="1100" baseline="-25000" dirty="0" err="1"/>
              <a:t>benzene</a:t>
            </a:r>
            <a:r>
              <a:rPr lang="en-US" sz="1100" dirty="0"/>
              <a:t>=0)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EA169A3-40EA-4741-997A-C6A4E255A47F}"/>
              </a:ext>
            </a:extLst>
          </p:cNvPr>
          <p:cNvCxnSpPr>
            <a:cxnSpLocks/>
            <a:stCxn id="82" idx="2"/>
            <a:endCxn id="88" idx="0"/>
          </p:cNvCxnSpPr>
          <p:nvPr/>
        </p:nvCxnSpPr>
        <p:spPr>
          <a:xfrm>
            <a:off x="1554044" y="1143816"/>
            <a:ext cx="0" cy="138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67DFF76-27D2-4C78-A694-D71F36587D41}"/>
              </a:ext>
            </a:extLst>
          </p:cNvPr>
          <p:cNvSpPr txBox="1"/>
          <p:nvPr/>
        </p:nvSpPr>
        <p:spPr>
          <a:xfrm>
            <a:off x="548204" y="2413218"/>
            <a:ext cx="2011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Does the compound have multiple double bonds (</a:t>
            </a:r>
            <a:r>
              <a:rPr lang="en-US" sz="1000" dirty="0" err="1"/>
              <a:t>n</a:t>
            </a:r>
            <a:r>
              <a:rPr lang="en-US" sz="1000" baseline="-25000" dirty="0" err="1"/>
              <a:t>C</a:t>
            </a:r>
            <a:r>
              <a:rPr lang="en-US" sz="1000" baseline="-25000" dirty="0"/>
              <a:t>=C </a:t>
            </a:r>
            <a:r>
              <a:rPr lang="en-US" sz="1000" dirty="0"/>
              <a:t>&gt;=2) 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27C35B3-08FA-4F6F-A257-77B2DD73014D}"/>
              </a:ext>
            </a:extLst>
          </p:cNvPr>
          <p:cNvSpPr txBox="1"/>
          <p:nvPr/>
        </p:nvSpPr>
        <p:spPr>
          <a:xfrm>
            <a:off x="3473051" y="2416462"/>
            <a:ext cx="3656620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numCol="1" rtlCol="0">
            <a:spAutoFit/>
          </a:bodyPr>
          <a:lstStyle/>
          <a:p>
            <a:r>
              <a:rPr lang="en-US" sz="1000" u="sng" dirty="0"/>
              <a:t>Lumped Species</a:t>
            </a:r>
          </a:p>
          <a:p>
            <a:r>
              <a:rPr lang="en-US" sz="1000" dirty="0"/>
              <a:t>Larger dienes and furans (FURAN)</a:t>
            </a:r>
            <a:endParaRPr lang="en-US" sz="1000" b="1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1AD8D1D-5C34-4D4E-8EA2-A47F6854A9A6}"/>
              </a:ext>
            </a:extLst>
          </p:cNvPr>
          <p:cNvCxnSpPr>
            <a:cxnSpLocks/>
            <a:stCxn id="101" idx="3"/>
            <a:endCxn id="103" idx="1"/>
          </p:cNvCxnSpPr>
          <p:nvPr/>
        </p:nvCxnSpPr>
        <p:spPr>
          <a:xfrm>
            <a:off x="2559884" y="2613273"/>
            <a:ext cx="913167" cy="3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FA976F4-160D-4A2C-B693-A56AE1145638}"/>
              </a:ext>
            </a:extLst>
          </p:cNvPr>
          <p:cNvCxnSpPr>
            <a:cxnSpLocks/>
            <a:stCxn id="104" idx="2"/>
            <a:endCxn id="44" idx="0"/>
          </p:cNvCxnSpPr>
          <p:nvPr/>
        </p:nvCxnSpPr>
        <p:spPr>
          <a:xfrm>
            <a:off x="1554044" y="3944230"/>
            <a:ext cx="0" cy="165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BCC03AD1-4189-474D-85FD-ABBB55D15EDD}"/>
              </a:ext>
            </a:extLst>
          </p:cNvPr>
          <p:cNvSpPr txBox="1"/>
          <p:nvPr/>
        </p:nvSpPr>
        <p:spPr>
          <a:xfrm>
            <a:off x="548204" y="5240475"/>
            <a:ext cx="2011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Is the compound an internal olefin (</a:t>
            </a:r>
            <a:r>
              <a:rPr lang="en-US" sz="1000" dirty="0">
                <a:highlight>
                  <a:srgbClr val="FFFF00"/>
                </a:highlight>
              </a:rPr>
              <a:t>id via bond location</a:t>
            </a:r>
            <a:r>
              <a:rPr lang="en-US" sz="1000" dirty="0"/>
              <a:t>)?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9F892BA-8CCF-403D-BB04-1FBF67EE20DE}"/>
              </a:ext>
            </a:extLst>
          </p:cNvPr>
          <p:cNvSpPr txBox="1"/>
          <p:nvPr/>
        </p:nvSpPr>
        <p:spPr>
          <a:xfrm>
            <a:off x="3473051" y="5251825"/>
            <a:ext cx="3656620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numCol="1" rtlCol="0">
            <a:spAutoFit/>
          </a:bodyPr>
          <a:lstStyle/>
          <a:p>
            <a:r>
              <a:rPr lang="en-US" sz="1000" u="sng" dirty="0"/>
              <a:t>Lumped Species</a:t>
            </a:r>
          </a:p>
          <a:p>
            <a:r>
              <a:rPr lang="en-US" sz="1000" dirty="0"/>
              <a:t>Internal alkene (OLI)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FAF2A92-B1F0-4EE4-8ED3-B78B84850EC3}"/>
              </a:ext>
            </a:extLst>
          </p:cNvPr>
          <p:cNvCxnSpPr>
            <a:cxnSpLocks/>
            <a:stCxn id="109" idx="3"/>
            <a:endCxn id="111" idx="1"/>
          </p:cNvCxnSpPr>
          <p:nvPr/>
        </p:nvCxnSpPr>
        <p:spPr>
          <a:xfrm>
            <a:off x="2559884" y="5440530"/>
            <a:ext cx="913167" cy="11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6D433110-CB8E-471F-94FF-BBBD87A3B472}"/>
              </a:ext>
            </a:extLst>
          </p:cNvPr>
          <p:cNvSpPr txBox="1"/>
          <p:nvPr/>
        </p:nvSpPr>
        <p:spPr>
          <a:xfrm>
            <a:off x="548204" y="4675022"/>
            <a:ext cx="2011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Is the compound a terminal olefin (</a:t>
            </a:r>
            <a:r>
              <a:rPr lang="en-US" sz="1000" dirty="0">
                <a:highlight>
                  <a:srgbClr val="FFFF00"/>
                </a:highlight>
              </a:rPr>
              <a:t>id via bond location</a:t>
            </a:r>
            <a:r>
              <a:rPr lang="en-US" sz="1000" dirty="0"/>
              <a:t>)?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7E91FC9-82AA-4ADE-86E2-F87FD70A3DD0}"/>
              </a:ext>
            </a:extLst>
          </p:cNvPr>
          <p:cNvSpPr txBox="1"/>
          <p:nvPr/>
        </p:nvSpPr>
        <p:spPr>
          <a:xfrm>
            <a:off x="3473051" y="4684754"/>
            <a:ext cx="3656620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numCol="1" rtlCol="0">
            <a:spAutoFit/>
          </a:bodyPr>
          <a:lstStyle/>
          <a:p>
            <a:r>
              <a:rPr lang="en-US" sz="1000" u="sng" dirty="0"/>
              <a:t>Lumped Species</a:t>
            </a:r>
          </a:p>
          <a:p>
            <a:r>
              <a:rPr lang="en-US" sz="1000" dirty="0"/>
              <a:t>Terminal alkene (OLT)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117069B-37CE-484F-985F-1CB4E52BCE1E}"/>
              </a:ext>
            </a:extLst>
          </p:cNvPr>
          <p:cNvCxnSpPr>
            <a:cxnSpLocks/>
            <a:stCxn id="114" idx="3"/>
            <a:endCxn id="116" idx="1"/>
          </p:cNvCxnSpPr>
          <p:nvPr/>
        </p:nvCxnSpPr>
        <p:spPr>
          <a:xfrm>
            <a:off x="2559884" y="4875077"/>
            <a:ext cx="913167" cy="9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4E2E220-92F3-4221-A00A-749184E68520}"/>
              </a:ext>
            </a:extLst>
          </p:cNvPr>
          <p:cNvCxnSpPr>
            <a:cxnSpLocks/>
            <a:stCxn id="44" idx="2"/>
            <a:endCxn id="114" idx="0"/>
          </p:cNvCxnSpPr>
          <p:nvPr/>
        </p:nvCxnSpPr>
        <p:spPr>
          <a:xfrm>
            <a:off x="1554044" y="4509681"/>
            <a:ext cx="0" cy="165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A5D3B9-FDBB-4ABE-905B-FD3AA13370AA}"/>
              </a:ext>
            </a:extLst>
          </p:cNvPr>
          <p:cNvCxnSpPr>
            <a:cxnSpLocks/>
            <a:stCxn id="101" idx="2"/>
            <a:endCxn id="95" idx="0"/>
          </p:cNvCxnSpPr>
          <p:nvPr/>
        </p:nvCxnSpPr>
        <p:spPr>
          <a:xfrm>
            <a:off x="1554044" y="2813328"/>
            <a:ext cx="0" cy="165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1B1CC20-862F-417A-A745-3105058CC9DB}"/>
              </a:ext>
            </a:extLst>
          </p:cNvPr>
          <p:cNvSpPr txBox="1"/>
          <p:nvPr/>
        </p:nvSpPr>
        <p:spPr>
          <a:xfrm>
            <a:off x="548204" y="2978669"/>
            <a:ext cx="2011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Does the compound have </a:t>
            </a:r>
            <a:r>
              <a:rPr lang="en-US" sz="1000" dirty="0" err="1"/>
              <a:t>n</a:t>
            </a:r>
            <a:r>
              <a:rPr lang="en-US" sz="1000" baseline="-25000" dirty="0" err="1"/>
              <a:t>carbonyl</a:t>
            </a:r>
            <a:r>
              <a:rPr lang="en-US" sz="1000" dirty="0"/>
              <a:t>&gt;=2 and </a:t>
            </a:r>
            <a:r>
              <a:rPr lang="en-US" sz="1000" dirty="0" err="1"/>
              <a:t>n</a:t>
            </a:r>
            <a:r>
              <a:rPr lang="en-US" sz="1000" baseline="-25000" dirty="0" err="1"/>
              <a:t>C</a:t>
            </a:r>
            <a:r>
              <a:rPr lang="en-US" sz="1000" baseline="-25000" dirty="0"/>
              <a:t>=C </a:t>
            </a:r>
            <a:r>
              <a:rPr lang="en-US" sz="1000" dirty="0"/>
              <a:t>=1?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D629B2D-0C22-4CD1-A02D-C70150411B4D}"/>
              </a:ext>
            </a:extLst>
          </p:cNvPr>
          <p:cNvSpPr txBox="1"/>
          <p:nvPr/>
        </p:nvSpPr>
        <p:spPr>
          <a:xfrm>
            <a:off x="3473051" y="2983535"/>
            <a:ext cx="3656620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numCol="1" rtlCol="0">
            <a:spAutoFit/>
          </a:bodyPr>
          <a:lstStyle/>
          <a:p>
            <a:r>
              <a:rPr lang="en-US" sz="1000" u="sng" dirty="0"/>
              <a:t>Lumped Species</a:t>
            </a:r>
          </a:p>
          <a:p>
            <a:r>
              <a:rPr lang="en-US" sz="1000" dirty="0"/>
              <a:t>Unsaturated </a:t>
            </a:r>
            <a:r>
              <a:rPr lang="en-US" sz="1000" dirty="0" err="1"/>
              <a:t>dicarbonyls</a:t>
            </a:r>
            <a:r>
              <a:rPr lang="en-US" sz="1000" dirty="0"/>
              <a:t> (DCB1) 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5376E4D-3D91-43BB-A25C-E6EC5E614DD3}"/>
              </a:ext>
            </a:extLst>
          </p:cNvPr>
          <p:cNvCxnSpPr>
            <a:cxnSpLocks/>
            <a:stCxn id="95" idx="3"/>
            <a:endCxn id="98" idx="1"/>
          </p:cNvCxnSpPr>
          <p:nvPr/>
        </p:nvCxnSpPr>
        <p:spPr>
          <a:xfrm>
            <a:off x="2559884" y="3178724"/>
            <a:ext cx="913167" cy="4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2DE60D2-A7C9-4BFA-8CC8-DEFBC8F921E3}"/>
              </a:ext>
            </a:extLst>
          </p:cNvPr>
          <p:cNvSpPr txBox="1"/>
          <p:nvPr/>
        </p:nvSpPr>
        <p:spPr>
          <a:xfrm>
            <a:off x="548204" y="3544120"/>
            <a:ext cx="2011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Is the compound </a:t>
            </a:r>
            <a:r>
              <a:rPr lang="en-US" sz="1000" dirty="0" err="1"/>
              <a:t>n</a:t>
            </a:r>
            <a:r>
              <a:rPr lang="en-US" sz="1000" baseline="-25000" dirty="0" err="1"/>
              <a:t>C</a:t>
            </a:r>
            <a:r>
              <a:rPr lang="en-US" sz="1000" dirty="0"/>
              <a:t>=4, </a:t>
            </a:r>
            <a:r>
              <a:rPr lang="en-US" sz="1000" dirty="0" err="1"/>
              <a:t>n</a:t>
            </a:r>
            <a:r>
              <a:rPr lang="en-US" sz="1000" baseline="-25000" dirty="0" err="1"/>
              <a:t>aldehyde</a:t>
            </a:r>
            <a:r>
              <a:rPr lang="en-US" sz="1000" dirty="0"/>
              <a:t>=1, </a:t>
            </a:r>
            <a:r>
              <a:rPr lang="en-US" sz="1000" dirty="0" err="1"/>
              <a:t>n</a:t>
            </a:r>
            <a:r>
              <a:rPr lang="en-US" sz="1000" baseline="-25000" dirty="0" err="1"/>
              <a:t>C</a:t>
            </a:r>
            <a:r>
              <a:rPr lang="en-US" sz="1000" baseline="-25000" dirty="0"/>
              <a:t>=C </a:t>
            </a:r>
            <a:r>
              <a:rPr lang="en-US" sz="1000" dirty="0"/>
              <a:t>=1?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4016955-70B9-496F-B921-0108462A8C10}"/>
              </a:ext>
            </a:extLst>
          </p:cNvPr>
          <p:cNvSpPr txBox="1"/>
          <p:nvPr/>
        </p:nvSpPr>
        <p:spPr>
          <a:xfrm>
            <a:off x="3473051" y="3550608"/>
            <a:ext cx="3656620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numCol="1" rtlCol="0">
            <a:spAutoFit/>
          </a:bodyPr>
          <a:lstStyle/>
          <a:p>
            <a:r>
              <a:rPr lang="en-US" sz="1000" u="sng" dirty="0"/>
              <a:t>Lumped Species</a:t>
            </a:r>
          </a:p>
          <a:p>
            <a:r>
              <a:rPr lang="en-US" sz="1000" dirty="0"/>
              <a:t>Methacrolein and crotonaldehyde (MACR)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B501136-53BC-4AB7-8883-ECF9FDFE187A}"/>
              </a:ext>
            </a:extLst>
          </p:cNvPr>
          <p:cNvCxnSpPr>
            <a:cxnSpLocks/>
            <a:stCxn id="104" idx="3"/>
            <a:endCxn id="119" idx="1"/>
          </p:cNvCxnSpPr>
          <p:nvPr/>
        </p:nvCxnSpPr>
        <p:spPr>
          <a:xfrm>
            <a:off x="2559884" y="3744175"/>
            <a:ext cx="913167" cy="6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5C56650-ED21-4754-AC9F-8000C4BBC871}"/>
              </a:ext>
            </a:extLst>
          </p:cNvPr>
          <p:cNvCxnSpPr>
            <a:cxnSpLocks/>
            <a:stCxn id="95" idx="2"/>
            <a:endCxn id="104" idx="0"/>
          </p:cNvCxnSpPr>
          <p:nvPr/>
        </p:nvCxnSpPr>
        <p:spPr>
          <a:xfrm>
            <a:off x="1554044" y="3378779"/>
            <a:ext cx="0" cy="165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14E3B1-B81E-44B2-9368-C07EB6B602EC}"/>
              </a:ext>
            </a:extLst>
          </p:cNvPr>
          <p:cNvCxnSpPr>
            <a:cxnSpLocks/>
            <a:stCxn id="114" idx="2"/>
            <a:endCxn id="109" idx="0"/>
          </p:cNvCxnSpPr>
          <p:nvPr/>
        </p:nvCxnSpPr>
        <p:spPr>
          <a:xfrm>
            <a:off x="1554044" y="5075132"/>
            <a:ext cx="0" cy="165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FCA9815-50F6-4F75-B671-400157EAB37F}"/>
              </a:ext>
            </a:extLst>
          </p:cNvPr>
          <p:cNvSpPr txBox="1"/>
          <p:nvPr/>
        </p:nvSpPr>
        <p:spPr>
          <a:xfrm>
            <a:off x="548204" y="4109571"/>
            <a:ext cx="2011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Is the compound </a:t>
            </a:r>
            <a:r>
              <a:rPr lang="en-US" sz="1000" dirty="0" err="1"/>
              <a:t>n</a:t>
            </a:r>
            <a:r>
              <a:rPr lang="en-US" sz="1000" baseline="-25000" dirty="0" err="1"/>
              <a:t>C</a:t>
            </a:r>
            <a:r>
              <a:rPr lang="en-US" sz="1000" baseline="-25000" dirty="0"/>
              <a:t>=C </a:t>
            </a:r>
            <a:r>
              <a:rPr lang="en-US" sz="1000" dirty="0"/>
              <a:t>=1, </a:t>
            </a:r>
            <a:r>
              <a:rPr lang="en-US" sz="1000" dirty="0" err="1"/>
              <a:t>n</a:t>
            </a:r>
            <a:r>
              <a:rPr lang="en-US" sz="1000" baseline="-25000" dirty="0" err="1"/>
              <a:t>aldehyde</a:t>
            </a:r>
            <a:r>
              <a:rPr lang="en-US" sz="1000" dirty="0"/>
              <a:t>&gt;=1?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9C3A57-EFDA-4594-806C-B627FC864AC5}"/>
              </a:ext>
            </a:extLst>
          </p:cNvPr>
          <p:cNvSpPr txBox="1"/>
          <p:nvPr/>
        </p:nvSpPr>
        <p:spPr>
          <a:xfrm>
            <a:off x="3473051" y="4117681"/>
            <a:ext cx="3656620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numCol="1" rtlCol="0">
            <a:spAutoFit/>
          </a:bodyPr>
          <a:lstStyle/>
          <a:p>
            <a:r>
              <a:rPr lang="en-US" sz="1000" u="sng" dirty="0"/>
              <a:t>Lumped Species</a:t>
            </a:r>
          </a:p>
          <a:p>
            <a:r>
              <a:rPr lang="en-US" sz="1000" dirty="0"/>
              <a:t>Unsaturated aldehydes (UALD)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6838C08-77AF-4823-B965-5E9ED371BF2F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>
            <a:off x="2559884" y="4309626"/>
            <a:ext cx="913167" cy="8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16DB237-2BB1-4B5B-B7A4-0F642D323E63}"/>
              </a:ext>
            </a:extLst>
          </p:cNvPr>
          <p:cNvSpPr txBox="1"/>
          <p:nvPr/>
        </p:nvSpPr>
        <p:spPr>
          <a:xfrm rot="16200000">
            <a:off x="-1840368" y="3293070"/>
            <a:ext cx="4283114" cy="2616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Compounds with C=C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B301070-0359-4663-9444-31AC9A460977}"/>
              </a:ext>
            </a:extLst>
          </p:cNvPr>
          <p:cNvCxnSpPr>
            <a:cxnSpLocks/>
            <a:stCxn id="109" idx="2"/>
            <a:endCxn id="173" idx="0"/>
          </p:cNvCxnSpPr>
          <p:nvPr/>
        </p:nvCxnSpPr>
        <p:spPr>
          <a:xfrm>
            <a:off x="1554044" y="5640585"/>
            <a:ext cx="0" cy="298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D1471CDC-6548-49B8-BF02-2915D6D8B3AD}"/>
              </a:ext>
            </a:extLst>
          </p:cNvPr>
          <p:cNvSpPr txBox="1"/>
          <p:nvPr/>
        </p:nvSpPr>
        <p:spPr>
          <a:xfrm>
            <a:off x="2812505" y="2361642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E7D30AD-7367-435F-AB0F-D516E8305A92}"/>
              </a:ext>
            </a:extLst>
          </p:cNvPr>
          <p:cNvSpPr txBox="1"/>
          <p:nvPr/>
        </p:nvSpPr>
        <p:spPr>
          <a:xfrm>
            <a:off x="2812505" y="2927694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32742D1-A365-4B32-AC39-4EABE9FF3910}"/>
              </a:ext>
            </a:extLst>
          </p:cNvPr>
          <p:cNvSpPr txBox="1"/>
          <p:nvPr/>
        </p:nvSpPr>
        <p:spPr>
          <a:xfrm>
            <a:off x="2812505" y="3493746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1F35A1E-ED8B-4067-95F5-68046979D31A}"/>
              </a:ext>
            </a:extLst>
          </p:cNvPr>
          <p:cNvSpPr txBox="1"/>
          <p:nvPr/>
        </p:nvSpPr>
        <p:spPr>
          <a:xfrm>
            <a:off x="2812505" y="4059798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E2673E0-D2C6-4134-BD58-078FD2C6D9C4}"/>
              </a:ext>
            </a:extLst>
          </p:cNvPr>
          <p:cNvSpPr txBox="1"/>
          <p:nvPr/>
        </p:nvSpPr>
        <p:spPr>
          <a:xfrm>
            <a:off x="2812505" y="4625850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94EFFED-831B-4123-BD26-4FA504C739E5}"/>
              </a:ext>
            </a:extLst>
          </p:cNvPr>
          <p:cNvSpPr txBox="1"/>
          <p:nvPr/>
        </p:nvSpPr>
        <p:spPr>
          <a:xfrm>
            <a:off x="2812505" y="5191899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AEB7CFA-84B5-436F-8487-6C32589C2418}"/>
              </a:ext>
            </a:extLst>
          </p:cNvPr>
          <p:cNvSpPr txBox="1"/>
          <p:nvPr/>
        </p:nvSpPr>
        <p:spPr>
          <a:xfrm>
            <a:off x="1106680" y="5669512"/>
            <a:ext cx="37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748E245-F014-49EF-B9F1-892AAEECD6B7}"/>
              </a:ext>
            </a:extLst>
          </p:cNvPr>
          <p:cNvSpPr txBox="1"/>
          <p:nvPr/>
        </p:nvSpPr>
        <p:spPr>
          <a:xfrm>
            <a:off x="1106680" y="5019770"/>
            <a:ext cx="37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8314BDA-E7D8-4396-A812-721C0963D303}"/>
              </a:ext>
            </a:extLst>
          </p:cNvPr>
          <p:cNvSpPr txBox="1"/>
          <p:nvPr/>
        </p:nvSpPr>
        <p:spPr>
          <a:xfrm>
            <a:off x="1106680" y="4463667"/>
            <a:ext cx="37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95D7E85-1A25-4060-97C5-14FB463C4F1E}"/>
              </a:ext>
            </a:extLst>
          </p:cNvPr>
          <p:cNvSpPr txBox="1"/>
          <p:nvPr/>
        </p:nvSpPr>
        <p:spPr>
          <a:xfrm>
            <a:off x="1106680" y="3906479"/>
            <a:ext cx="37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30E37F1-0E2B-4E04-BC19-8C44B51C35F8}"/>
              </a:ext>
            </a:extLst>
          </p:cNvPr>
          <p:cNvSpPr txBox="1"/>
          <p:nvPr/>
        </p:nvSpPr>
        <p:spPr>
          <a:xfrm>
            <a:off x="1106680" y="2769415"/>
            <a:ext cx="37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2A4CE34-7426-4385-A22B-91C2809FC95E}"/>
              </a:ext>
            </a:extLst>
          </p:cNvPr>
          <p:cNvSpPr txBox="1"/>
          <p:nvPr/>
        </p:nvSpPr>
        <p:spPr>
          <a:xfrm>
            <a:off x="548204" y="1847767"/>
            <a:ext cx="2011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Does the compound have </a:t>
            </a:r>
            <a:r>
              <a:rPr lang="en-US" sz="1000" dirty="0" err="1"/>
              <a:t>n</a:t>
            </a:r>
            <a:r>
              <a:rPr lang="en-US" sz="1000" baseline="-25000" dirty="0" err="1"/>
              <a:t>C</a:t>
            </a:r>
            <a:r>
              <a:rPr lang="en-US" sz="1000" baseline="-25000" dirty="0"/>
              <a:t>=C </a:t>
            </a:r>
            <a:r>
              <a:rPr lang="en-US" sz="1000" dirty="0"/>
              <a:t>&gt;=1 and log</a:t>
            </a:r>
            <a:r>
              <a:rPr lang="en-US" sz="1000" baseline="-25000" dirty="0"/>
              <a:t>10</a:t>
            </a:r>
            <a:r>
              <a:rPr lang="en-US" sz="1000" dirty="0"/>
              <a:t>C*&lt;6.5?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857DD52-7A50-4235-ACF6-981906BB7672}"/>
              </a:ext>
            </a:extLst>
          </p:cNvPr>
          <p:cNvSpPr txBox="1"/>
          <p:nvPr/>
        </p:nvSpPr>
        <p:spPr>
          <a:xfrm>
            <a:off x="3473050" y="1849389"/>
            <a:ext cx="3657351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numCol="1" rtlCol="0">
            <a:spAutoFit/>
          </a:bodyPr>
          <a:lstStyle/>
          <a:p>
            <a:r>
              <a:rPr lang="en-US" sz="1000" u="sng" dirty="0"/>
              <a:t>Lumped Species</a:t>
            </a:r>
          </a:p>
          <a:p>
            <a:r>
              <a:rPr lang="en-US" sz="1000" dirty="0"/>
              <a:t>Aromatic-like IVOCs of highest volatility (VROCP6ARO)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FD5F19A-56E5-4F51-9766-EF907F261117}"/>
              </a:ext>
            </a:extLst>
          </p:cNvPr>
          <p:cNvCxnSpPr>
            <a:cxnSpLocks/>
            <a:stCxn id="88" idx="2"/>
            <a:endCxn id="81" idx="0"/>
          </p:cNvCxnSpPr>
          <p:nvPr/>
        </p:nvCxnSpPr>
        <p:spPr>
          <a:xfrm>
            <a:off x="1554044" y="1682426"/>
            <a:ext cx="0" cy="165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C0269DE-767E-486C-9C5E-89622086E196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>
            <a:off x="2559884" y="2047822"/>
            <a:ext cx="913166" cy="1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B5F6FA8-00E3-4F62-A6A2-63661D76B329}"/>
              </a:ext>
            </a:extLst>
          </p:cNvPr>
          <p:cNvCxnSpPr>
            <a:cxnSpLocks/>
            <a:stCxn id="88" idx="3"/>
            <a:endCxn id="87" idx="1"/>
          </p:cNvCxnSpPr>
          <p:nvPr/>
        </p:nvCxnSpPr>
        <p:spPr>
          <a:xfrm>
            <a:off x="2559884" y="1482371"/>
            <a:ext cx="9131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74B50A6-4994-4CD5-AED2-6E98CF66CA8D}"/>
              </a:ext>
            </a:extLst>
          </p:cNvPr>
          <p:cNvSpPr txBox="1"/>
          <p:nvPr/>
        </p:nvSpPr>
        <p:spPr>
          <a:xfrm>
            <a:off x="3473050" y="1282316"/>
            <a:ext cx="3657351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numCol="1" rtlCol="0">
            <a:spAutoFit/>
          </a:bodyPr>
          <a:lstStyle/>
          <a:p>
            <a:r>
              <a:rPr lang="en-US" sz="1000" u="sng" dirty="0"/>
              <a:t>Lumped Species</a:t>
            </a:r>
          </a:p>
          <a:p>
            <a:r>
              <a:rPr lang="en-US" sz="1000" dirty="0"/>
              <a:t>Aromatic-like IVOCs of intermediate volatility (VROCP5ARO)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767F71D-38A1-4EFA-9B61-9DE5D09C1355}"/>
              </a:ext>
            </a:extLst>
          </p:cNvPr>
          <p:cNvSpPr txBox="1"/>
          <p:nvPr/>
        </p:nvSpPr>
        <p:spPr>
          <a:xfrm>
            <a:off x="548204" y="1282316"/>
            <a:ext cx="2011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Does the compound have </a:t>
            </a:r>
            <a:r>
              <a:rPr lang="en-US" sz="1000" dirty="0" err="1"/>
              <a:t>n</a:t>
            </a:r>
            <a:r>
              <a:rPr lang="en-US" sz="1000" baseline="-25000" dirty="0" err="1"/>
              <a:t>C</a:t>
            </a:r>
            <a:r>
              <a:rPr lang="en-US" sz="1000" baseline="-25000" dirty="0"/>
              <a:t>=C </a:t>
            </a:r>
            <a:r>
              <a:rPr lang="en-US" sz="1000" dirty="0"/>
              <a:t>&gt;=1 and log</a:t>
            </a:r>
            <a:r>
              <a:rPr lang="en-US" sz="1000" baseline="-25000" dirty="0"/>
              <a:t>10</a:t>
            </a:r>
            <a:r>
              <a:rPr lang="en-US" sz="1000" dirty="0"/>
              <a:t>C*&lt;5.5?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65D8A9E-C81E-413B-B0D4-67C5BC5D513D}"/>
              </a:ext>
            </a:extLst>
          </p:cNvPr>
          <p:cNvSpPr txBox="1"/>
          <p:nvPr/>
        </p:nvSpPr>
        <p:spPr>
          <a:xfrm>
            <a:off x="1106680" y="1644167"/>
            <a:ext cx="37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639116A-684C-4E67-8BFB-36368316E7DF}"/>
              </a:ext>
            </a:extLst>
          </p:cNvPr>
          <p:cNvSpPr txBox="1"/>
          <p:nvPr/>
        </p:nvSpPr>
        <p:spPr>
          <a:xfrm>
            <a:off x="2812505" y="1229538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95E54D6-5294-4E2C-BA67-4A108D8331D7}"/>
              </a:ext>
            </a:extLst>
          </p:cNvPr>
          <p:cNvSpPr txBox="1"/>
          <p:nvPr/>
        </p:nvSpPr>
        <p:spPr>
          <a:xfrm>
            <a:off x="2812505" y="1795590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40E9144-5F1B-493E-BD62-B7068CE3437F}"/>
              </a:ext>
            </a:extLst>
          </p:cNvPr>
          <p:cNvCxnSpPr>
            <a:cxnSpLocks/>
            <a:stCxn id="81" idx="2"/>
            <a:endCxn id="101" idx="0"/>
          </p:cNvCxnSpPr>
          <p:nvPr/>
        </p:nvCxnSpPr>
        <p:spPr>
          <a:xfrm>
            <a:off x="1554044" y="2247877"/>
            <a:ext cx="0" cy="165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C713294-9705-4FC4-A769-0D98680EAAD3}"/>
              </a:ext>
            </a:extLst>
          </p:cNvPr>
          <p:cNvSpPr txBox="1"/>
          <p:nvPr/>
        </p:nvSpPr>
        <p:spPr>
          <a:xfrm>
            <a:off x="1063168" y="2213242"/>
            <a:ext cx="459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629874-E2C9-4A1B-B3C8-23FB549989B9}"/>
              </a:ext>
            </a:extLst>
          </p:cNvPr>
          <p:cNvSpPr txBox="1"/>
          <p:nvPr/>
        </p:nvSpPr>
        <p:spPr>
          <a:xfrm>
            <a:off x="548204" y="7089359"/>
            <a:ext cx="2011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Does the compound have log</a:t>
            </a:r>
            <a:r>
              <a:rPr lang="en-US" sz="1000" baseline="-25000" dirty="0"/>
              <a:t>10</a:t>
            </a:r>
            <a:r>
              <a:rPr lang="en-US" sz="1000" dirty="0"/>
              <a:t>C*&lt;4.5?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52A9D8D-C115-46CE-BB8F-E8C5A7AB1BBC}"/>
              </a:ext>
            </a:extLst>
          </p:cNvPr>
          <p:cNvCxnSpPr>
            <a:cxnSpLocks/>
            <a:stCxn id="131" idx="3"/>
            <a:endCxn id="133" idx="1"/>
          </p:cNvCxnSpPr>
          <p:nvPr/>
        </p:nvCxnSpPr>
        <p:spPr>
          <a:xfrm>
            <a:off x="2559884" y="7289414"/>
            <a:ext cx="913166" cy="209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C770A8A9-87CA-451E-9C07-2439A942CE33}"/>
              </a:ext>
            </a:extLst>
          </p:cNvPr>
          <p:cNvSpPr txBox="1"/>
          <p:nvPr/>
        </p:nvSpPr>
        <p:spPr>
          <a:xfrm>
            <a:off x="3473050" y="7221881"/>
            <a:ext cx="3657351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numCol="1" rtlCol="0">
            <a:spAutoFit/>
          </a:bodyPr>
          <a:lstStyle/>
          <a:p>
            <a:r>
              <a:rPr lang="en-US" sz="1000" u="sng" dirty="0"/>
              <a:t>Lumped Species</a:t>
            </a:r>
          </a:p>
          <a:p>
            <a:r>
              <a:rPr lang="en-US" sz="1000" dirty="0">
                <a:highlight>
                  <a:srgbClr val="FFFF00"/>
                </a:highlight>
              </a:rPr>
              <a:t>If O:C &gt; 0.1: Oxygenated IVOC of lower volatility (VROCP4OXY2)</a:t>
            </a:r>
          </a:p>
          <a:p>
            <a:r>
              <a:rPr lang="en-US" sz="1000" dirty="0"/>
              <a:t>Else: Alkane-like IVOCs of lower volatility (VROCP4ALK)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D050C32-438E-48C1-96BA-A1BB03E1C0D0}"/>
              </a:ext>
            </a:extLst>
          </p:cNvPr>
          <p:cNvSpPr txBox="1"/>
          <p:nvPr/>
        </p:nvSpPr>
        <p:spPr>
          <a:xfrm>
            <a:off x="548204" y="8240068"/>
            <a:ext cx="2011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Does the compound have log</a:t>
            </a:r>
            <a:r>
              <a:rPr lang="en-US" sz="1000" baseline="-25000" dirty="0"/>
              <a:t>10</a:t>
            </a:r>
            <a:r>
              <a:rPr lang="en-US" sz="1000" dirty="0"/>
              <a:t>C*&lt;6.5?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FD0291B-6500-476C-A8A4-5C8A9C9E6CB6}"/>
              </a:ext>
            </a:extLst>
          </p:cNvPr>
          <p:cNvSpPr txBox="1"/>
          <p:nvPr/>
        </p:nvSpPr>
        <p:spPr>
          <a:xfrm>
            <a:off x="3473050" y="8650881"/>
            <a:ext cx="3657351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numCol="1" rtlCol="0">
            <a:spAutoFit/>
          </a:bodyPr>
          <a:lstStyle/>
          <a:p>
            <a:r>
              <a:rPr lang="en-US" sz="1000" u="sng" dirty="0"/>
              <a:t>Lumped Species</a:t>
            </a:r>
          </a:p>
          <a:p>
            <a:r>
              <a:rPr lang="en-US" sz="1000" dirty="0">
                <a:highlight>
                  <a:srgbClr val="FFFF00"/>
                </a:highlight>
              </a:rPr>
              <a:t>If O:C &gt; 0.05: Oxygenated IVOC of highest volatility (VROCP6OXY1)</a:t>
            </a:r>
          </a:p>
          <a:p>
            <a:r>
              <a:rPr lang="en-US" sz="1000" dirty="0"/>
              <a:t>Alkane-like IVOCs of highest volatility (VROCP6ALK)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40D7004-ACC3-42C4-B609-F3F40E505007}"/>
              </a:ext>
            </a:extLst>
          </p:cNvPr>
          <p:cNvCxnSpPr>
            <a:cxnSpLocks/>
            <a:stCxn id="140" idx="2"/>
            <a:endCxn id="134" idx="0"/>
          </p:cNvCxnSpPr>
          <p:nvPr/>
        </p:nvCxnSpPr>
        <p:spPr>
          <a:xfrm>
            <a:off x="1554044" y="8064824"/>
            <a:ext cx="0" cy="175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37AE450-4CB0-430F-8D99-A99A9D87D5F1}"/>
              </a:ext>
            </a:extLst>
          </p:cNvPr>
          <p:cNvCxnSpPr>
            <a:cxnSpLocks/>
            <a:stCxn id="134" idx="3"/>
            <a:endCxn id="135" idx="1"/>
          </p:cNvCxnSpPr>
          <p:nvPr/>
        </p:nvCxnSpPr>
        <p:spPr>
          <a:xfrm>
            <a:off x="2559884" y="8440123"/>
            <a:ext cx="913166" cy="487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3079F62-EDF8-4C86-94D2-ECD16780F007}"/>
              </a:ext>
            </a:extLst>
          </p:cNvPr>
          <p:cNvCxnSpPr>
            <a:cxnSpLocks/>
            <a:stCxn id="140" idx="3"/>
            <a:endCxn id="139" idx="1"/>
          </p:cNvCxnSpPr>
          <p:nvPr/>
        </p:nvCxnSpPr>
        <p:spPr>
          <a:xfrm>
            <a:off x="2559884" y="7864769"/>
            <a:ext cx="913166" cy="355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E458E9C-13C4-41D3-946C-90483527470D}"/>
              </a:ext>
            </a:extLst>
          </p:cNvPr>
          <p:cNvSpPr txBox="1"/>
          <p:nvPr/>
        </p:nvSpPr>
        <p:spPr>
          <a:xfrm>
            <a:off x="3473050" y="7943007"/>
            <a:ext cx="3657351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numCol="1" rtlCol="0">
            <a:spAutoFit/>
          </a:bodyPr>
          <a:lstStyle/>
          <a:p>
            <a:r>
              <a:rPr lang="en-US" sz="1000" u="sng" dirty="0"/>
              <a:t>Lumped Species</a:t>
            </a:r>
          </a:p>
          <a:p>
            <a:r>
              <a:rPr lang="en-US" sz="1000" dirty="0">
                <a:highlight>
                  <a:srgbClr val="FFFF00"/>
                </a:highlight>
              </a:rPr>
              <a:t>If O:C &gt; 0.05:  Oxygenated IVOC of </a:t>
            </a:r>
            <a:r>
              <a:rPr lang="en-US" sz="1000" dirty="0" err="1">
                <a:highlight>
                  <a:srgbClr val="FFFF00"/>
                </a:highlight>
              </a:rPr>
              <a:t>intermed</a:t>
            </a:r>
            <a:r>
              <a:rPr lang="en-US" sz="1000" dirty="0">
                <a:highlight>
                  <a:srgbClr val="FFFF00"/>
                </a:highlight>
              </a:rPr>
              <a:t>. vol. (VROCP5OXY1)</a:t>
            </a:r>
          </a:p>
          <a:p>
            <a:r>
              <a:rPr lang="en-US" sz="1000" dirty="0"/>
              <a:t>Alkane-like IVOCs of intermediate volatility (VROCP5ALK)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2AA4D97-F822-4211-9D5F-283693251449}"/>
              </a:ext>
            </a:extLst>
          </p:cNvPr>
          <p:cNvSpPr txBox="1"/>
          <p:nvPr/>
        </p:nvSpPr>
        <p:spPr>
          <a:xfrm>
            <a:off x="548204" y="7664714"/>
            <a:ext cx="2011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Does the compound have log</a:t>
            </a:r>
            <a:r>
              <a:rPr lang="en-US" sz="1000" baseline="-25000" dirty="0"/>
              <a:t>10</a:t>
            </a:r>
            <a:r>
              <a:rPr lang="en-US" sz="1000" dirty="0"/>
              <a:t>C*&lt;5.5?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CF1E9C4-0065-4005-9298-E66C434C7F83}"/>
              </a:ext>
            </a:extLst>
          </p:cNvPr>
          <p:cNvCxnSpPr>
            <a:cxnSpLocks/>
            <a:stCxn id="131" idx="2"/>
            <a:endCxn id="140" idx="0"/>
          </p:cNvCxnSpPr>
          <p:nvPr/>
        </p:nvCxnSpPr>
        <p:spPr>
          <a:xfrm>
            <a:off x="1554044" y="7489469"/>
            <a:ext cx="0" cy="175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7833B6FC-FA42-431D-B20C-2B10C230213D}"/>
              </a:ext>
            </a:extLst>
          </p:cNvPr>
          <p:cNvSpPr txBox="1"/>
          <p:nvPr/>
        </p:nvSpPr>
        <p:spPr>
          <a:xfrm>
            <a:off x="1106680" y="7442402"/>
            <a:ext cx="37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EE84B19-CBE5-48E0-9728-19517185DC91}"/>
              </a:ext>
            </a:extLst>
          </p:cNvPr>
          <p:cNvSpPr txBox="1"/>
          <p:nvPr/>
        </p:nvSpPr>
        <p:spPr>
          <a:xfrm>
            <a:off x="1106680" y="8040454"/>
            <a:ext cx="37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39B4FE2-FBA4-4640-BCC0-0A605F64CD4F}"/>
              </a:ext>
            </a:extLst>
          </p:cNvPr>
          <p:cNvSpPr txBox="1"/>
          <p:nvPr/>
        </p:nvSpPr>
        <p:spPr>
          <a:xfrm>
            <a:off x="2806732" y="7709925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732291D-34CB-4F4B-B7EF-3B13F33B1ED5}"/>
              </a:ext>
            </a:extLst>
          </p:cNvPr>
          <p:cNvSpPr txBox="1"/>
          <p:nvPr/>
        </p:nvSpPr>
        <p:spPr>
          <a:xfrm>
            <a:off x="2806732" y="8339674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69604FE-6652-482C-8C21-31F035F64D35}"/>
              </a:ext>
            </a:extLst>
          </p:cNvPr>
          <p:cNvSpPr txBox="1"/>
          <p:nvPr/>
        </p:nvSpPr>
        <p:spPr>
          <a:xfrm>
            <a:off x="2806732" y="7075098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1FF55DC-12C7-4601-8510-54DA336AB880}"/>
              </a:ext>
            </a:extLst>
          </p:cNvPr>
          <p:cNvSpPr txBox="1"/>
          <p:nvPr/>
        </p:nvSpPr>
        <p:spPr>
          <a:xfrm>
            <a:off x="548204" y="6514004"/>
            <a:ext cx="2011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Does the compound have log</a:t>
            </a:r>
            <a:r>
              <a:rPr lang="en-US" sz="1000" baseline="-25000" dirty="0"/>
              <a:t>10</a:t>
            </a:r>
            <a:r>
              <a:rPr lang="en-US" sz="1000" dirty="0"/>
              <a:t>C*&lt;3.5?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C17495B2-6D91-4FB7-B05F-497E94A0FA8B}"/>
              </a:ext>
            </a:extLst>
          </p:cNvPr>
          <p:cNvCxnSpPr>
            <a:cxnSpLocks/>
            <a:stCxn id="147" idx="3"/>
            <a:endCxn id="149" idx="1"/>
          </p:cNvCxnSpPr>
          <p:nvPr/>
        </p:nvCxnSpPr>
        <p:spPr>
          <a:xfrm>
            <a:off x="2559884" y="6714059"/>
            <a:ext cx="913166" cy="76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F86D17AF-CEC4-4B36-A7D6-0F4DE24299E0}"/>
              </a:ext>
            </a:extLst>
          </p:cNvPr>
          <p:cNvSpPr txBox="1"/>
          <p:nvPr/>
        </p:nvSpPr>
        <p:spPr>
          <a:xfrm>
            <a:off x="3473050" y="6514006"/>
            <a:ext cx="3657351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numCol="1" rtlCol="0">
            <a:spAutoFit/>
          </a:bodyPr>
          <a:lstStyle/>
          <a:p>
            <a:r>
              <a:rPr lang="en-US" sz="1000" u="sng" dirty="0"/>
              <a:t>Lumped Species</a:t>
            </a:r>
          </a:p>
          <a:p>
            <a:r>
              <a:rPr lang="en-US" sz="1000" dirty="0">
                <a:highlight>
                  <a:srgbClr val="FFFF00"/>
                </a:highlight>
              </a:rPr>
              <a:t>If O:C &gt; 0.1: Oxygenated IVOC of lowest volatility (A/VROCP3OXY2)</a:t>
            </a:r>
          </a:p>
          <a:p>
            <a:r>
              <a:rPr lang="en-US" sz="1000" dirty="0"/>
              <a:t>Else: Alkane-like IVOCs of lowest volatility (A/VROCP3ALK)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CF7B741-F815-4495-9118-7213E739617B}"/>
              </a:ext>
            </a:extLst>
          </p:cNvPr>
          <p:cNvCxnSpPr>
            <a:cxnSpLocks/>
            <a:stCxn id="147" idx="2"/>
            <a:endCxn id="131" idx="0"/>
          </p:cNvCxnSpPr>
          <p:nvPr/>
        </p:nvCxnSpPr>
        <p:spPr>
          <a:xfrm>
            <a:off x="1554044" y="6914114"/>
            <a:ext cx="0" cy="175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09252D71-0AE2-4116-8552-517A69926980}"/>
              </a:ext>
            </a:extLst>
          </p:cNvPr>
          <p:cNvSpPr txBox="1"/>
          <p:nvPr/>
        </p:nvSpPr>
        <p:spPr>
          <a:xfrm>
            <a:off x="1106680" y="6885876"/>
            <a:ext cx="37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7F51770-0594-4053-A4D6-F8F9DE6AE0B9}"/>
              </a:ext>
            </a:extLst>
          </p:cNvPr>
          <p:cNvSpPr txBox="1"/>
          <p:nvPr/>
        </p:nvSpPr>
        <p:spPr>
          <a:xfrm>
            <a:off x="2806732" y="6440271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B8237E1-72F9-45DB-9E32-80715EEAB9D3}"/>
              </a:ext>
            </a:extLst>
          </p:cNvPr>
          <p:cNvSpPr txBox="1"/>
          <p:nvPr/>
        </p:nvSpPr>
        <p:spPr>
          <a:xfrm rot="16200000">
            <a:off x="-1049578" y="7158611"/>
            <a:ext cx="2701529" cy="2616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IVOCs without aromaticity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2E22408-F9E7-4BF5-A4D4-A10BD36A6903}"/>
              </a:ext>
            </a:extLst>
          </p:cNvPr>
          <p:cNvSpPr txBox="1"/>
          <p:nvPr/>
        </p:nvSpPr>
        <p:spPr>
          <a:xfrm>
            <a:off x="1106680" y="3336640"/>
            <a:ext cx="37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AEF568B-6F90-4BB0-B082-C35785DFC333}"/>
              </a:ext>
            </a:extLst>
          </p:cNvPr>
          <p:cNvCxnSpPr>
            <a:cxnSpLocks/>
            <a:stCxn id="134" idx="2"/>
            <a:endCxn id="183" idx="0"/>
          </p:cNvCxnSpPr>
          <p:nvPr/>
        </p:nvCxnSpPr>
        <p:spPr>
          <a:xfrm>
            <a:off x="1554044" y="8640178"/>
            <a:ext cx="1907" cy="345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A7C32114-D23B-41EE-89CE-F91548D4317F}"/>
              </a:ext>
            </a:extLst>
          </p:cNvPr>
          <p:cNvSpPr txBox="1"/>
          <p:nvPr/>
        </p:nvSpPr>
        <p:spPr>
          <a:xfrm>
            <a:off x="1135232" y="8671669"/>
            <a:ext cx="37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7490ACC-B1E5-4F88-A7B3-23BA463B67FB}"/>
              </a:ext>
            </a:extLst>
          </p:cNvPr>
          <p:cNvSpPr txBox="1"/>
          <p:nvPr/>
        </p:nvSpPr>
        <p:spPr>
          <a:xfrm>
            <a:off x="548204" y="5938649"/>
            <a:ext cx="2011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Does the compound have log</a:t>
            </a:r>
            <a:r>
              <a:rPr lang="en-US" sz="1000" baseline="-25000" dirty="0"/>
              <a:t>10</a:t>
            </a:r>
            <a:r>
              <a:rPr lang="en-US" sz="1000" dirty="0"/>
              <a:t>C*&lt;6.5 and O:C&gt;0.1 or Si?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2B8021E5-65B9-4892-AFCD-A3ECB6336494}"/>
              </a:ext>
            </a:extLst>
          </p:cNvPr>
          <p:cNvCxnSpPr>
            <a:cxnSpLocks/>
            <a:stCxn id="173" idx="3"/>
            <a:endCxn id="175" idx="1"/>
          </p:cNvCxnSpPr>
          <p:nvPr/>
        </p:nvCxnSpPr>
        <p:spPr>
          <a:xfrm>
            <a:off x="2559884" y="6138704"/>
            <a:ext cx="913166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B5C2D4FA-DCED-40C0-A30C-09F4B2DB275C}"/>
              </a:ext>
            </a:extLst>
          </p:cNvPr>
          <p:cNvSpPr txBox="1"/>
          <p:nvPr/>
        </p:nvSpPr>
        <p:spPr>
          <a:xfrm>
            <a:off x="3473050" y="5938652"/>
            <a:ext cx="3657351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numCol="1" rtlCol="0">
            <a:spAutoFit/>
          </a:bodyPr>
          <a:lstStyle/>
          <a:p>
            <a:r>
              <a:rPr lang="en-US" sz="1000" u="sng" dirty="0"/>
              <a:t>Lumped Species</a:t>
            </a:r>
          </a:p>
          <a:p>
            <a:r>
              <a:rPr lang="en-US" sz="1000" dirty="0"/>
              <a:t>Oxygenated IVOCs and siloxanes (VROCIOXY)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3F9CF24-A850-406E-AED3-4382BD3751F2}"/>
              </a:ext>
            </a:extLst>
          </p:cNvPr>
          <p:cNvCxnSpPr>
            <a:cxnSpLocks/>
            <a:stCxn id="173" idx="2"/>
          </p:cNvCxnSpPr>
          <p:nvPr/>
        </p:nvCxnSpPr>
        <p:spPr>
          <a:xfrm>
            <a:off x="1554044" y="6338759"/>
            <a:ext cx="0" cy="154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4B3AD894-9DD3-4AD8-A2BD-862C7800F29D}"/>
              </a:ext>
            </a:extLst>
          </p:cNvPr>
          <p:cNvSpPr txBox="1"/>
          <p:nvPr/>
        </p:nvSpPr>
        <p:spPr>
          <a:xfrm>
            <a:off x="2786781" y="5890674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C12A53F-3A6B-49C7-B660-8D2AEF2BF555}"/>
              </a:ext>
            </a:extLst>
          </p:cNvPr>
          <p:cNvSpPr txBox="1"/>
          <p:nvPr/>
        </p:nvSpPr>
        <p:spPr>
          <a:xfrm>
            <a:off x="1106680" y="6317160"/>
            <a:ext cx="37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1E0DEEE-A263-40FA-848F-27A5BA8C710A}"/>
              </a:ext>
            </a:extLst>
          </p:cNvPr>
          <p:cNvSpPr txBox="1"/>
          <p:nvPr/>
        </p:nvSpPr>
        <p:spPr>
          <a:xfrm>
            <a:off x="550113" y="8985467"/>
            <a:ext cx="2011675" cy="246221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prstDash val="solid"/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en-US" sz="1000" dirty="0"/>
              <a:t>Continue to schematic 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733315-A211-4535-9A96-9B7DDBCC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DF90-292E-431C-AB59-D6C96D26AA84}" type="slidenum">
              <a:rPr lang="en-US" smtClean="0"/>
              <a:t>4</a:t>
            </a:fld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A7059F3-997A-4E58-B4F1-77E0B9F16992}"/>
              </a:ext>
            </a:extLst>
          </p:cNvPr>
          <p:cNvSpPr txBox="1"/>
          <p:nvPr/>
        </p:nvSpPr>
        <p:spPr>
          <a:xfrm>
            <a:off x="1209312" y="57345"/>
            <a:ext cx="537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CRACMMv2.0 Emissions Mapping, Updated 3/17/2025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680D79-91AB-A3BA-6581-BF817176B57E}"/>
              </a:ext>
            </a:extLst>
          </p:cNvPr>
          <p:cNvSpPr txBox="1"/>
          <p:nvPr/>
        </p:nvSpPr>
        <p:spPr>
          <a:xfrm>
            <a:off x="2360771" y="426677"/>
            <a:ext cx="30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Schematic C</a:t>
            </a:r>
          </a:p>
        </p:txBody>
      </p:sp>
    </p:spTree>
    <p:extLst>
      <p:ext uri="{BB962C8B-B14F-4D97-AF65-F5344CB8AC3E}">
        <p14:creationId xmlns:p14="http://schemas.microsoft.com/office/powerpoint/2010/main" val="2899913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065AE8-2BB6-45F8-87C6-D68D5CD92120}"/>
              </a:ext>
            </a:extLst>
          </p:cNvPr>
          <p:cNvSpPr txBox="1"/>
          <p:nvPr/>
        </p:nvSpPr>
        <p:spPr>
          <a:xfrm>
            <a:off x="640118" y="7504705"/>
            <a:ext cx="201167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Unknown (UNKCRACMM)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9DF499-EE0A-443A-8F4D-654BDCFA1EA5}"/>
              </a:ext>
            </a:extLst>
          </p:cNvPr>
          <p:cNvSpPr txBox="1"/>
          <p:nvPr/>
        </p:nvSpPr>
        <p:spPr>
          <a:xfrm>
            <a:off x="92772" y="8001730"/>
            <a:ext cx="76161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 CRACMM2 emission mapper includes some other updates for robustness that could result in small changes to mapped compounds. Some species can exist in a gas (V) or aerosol (A) phase. The python mapper includes an optional argument to label a species as gas or particle if two phases are possible . The user must specify the phase as input to the mapper (it is not diagnosed). The phase can be calculated based on C* and organic aerosol concentration outside the mapper.</a:t>
            </a:r>
          </a:p>
          <a:p>
            <a:endParaRPr lang="en-US" sz="900" dirty="0"/>
          </a:p>
          <a:p>
            <a:r>
              <a:rPr lang="en-US" sz="900" dirty="0"/>
              <a:t>3/17/2025 updates: references only</a:t>
            </a:r>
          </a:p>
          <a:p>
            <a:r>
              <a:rPr lang="en-US" sz="900" dirty="0"/>
              <a:t>C* are always in µg m</a:t>
            </a:r>
            <a:r>
              <a:rPr lang="en-US" sz="900" baseline="30000" dirty="0"/>
              <a:t>-3</a:t>
            </a:r>
            <a:r>
              <a:rPr lang="en-US" sz="900" dirty="0"/>
              <a:t> in this diagram.</a:t>
            </a:r>
          </a:p>
          <a:p>
            <a:r>
              <a:rPr lang="en-US" sz="900" dirty="0"/>
              <a:t>Unknowns may be of 3 types: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UNKKOH: unknown </a:t>
            </a:r>
            <a:r>
              <a:rPr lang="en-US" sz="900" dirty="0" err="1"/>
              <a:t>k</a:t>
            </a:r>
            <a:r>
              <a:rPr lang="en-US" sz="900" baseline="-25000" dirty="0" err="1"/>
              <a:t>OH</a:t>
            </a:r>
            <a:r>
              <a:rPr lang="en-US" sz="900" dirty="0"/>
              <a:t> (correct by specifying better surrogate).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UNKSMILES: unknown SMILES (correct by specifying better surrogate).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UNKCRACMM: unknown in mapping. All ROC species eventually get classified by </a:t>
            </a:r>
            <a:r>
              <a:rPr lang="en-US" sz="900" dirty="0" err="1"/>
              <a:t>k</a:t>
            </a:r>
            <a:r>
              <a:rPr lang="en-US" sz="900" baseline="-25000" dirty="0" err="1"/>
              <a:t>OH</a:t>
            </a:r>
            <a:r>
              <a:rPr lang="en-US" sz="900" dirty="0"/>
              <a:t>, but species that do not have any carbon atoms or are elemental carbon do not get mapped.</a:t>
            </a:r>
          </a:p>
          <a:p>
            <a:r>
              <a:rPr lang="en-US" sz="900" dirty="0"/>
              <a:t>CRACMM version 1 documentation: Pye et al. (2023) </a:t>
            </a:r>
            <a:r>
              <a:rPr lang="en-US" sz="900" dirty="0">
                <a:hlinkClick r:id="rId2"/>
              </a:rPr>
              <a:t>https://doi.org/10.5194/acp-23-5043-2023</a:t>
            </a:r>
            <a:r>
              <a:rPr lang="en-US" sz="900" dirty="0"/>
              <a:t>; Place et al. (2023) </a:t>
            </a:r>
            <a:r>
              <a:rPr lang="en-US" sz="900" dirty="0">
                <a:hlinkClick r:id="rId3"/>
              </a:rPr>
              <a:t>https://doi.org/10.5194/acp-23-9173-2023</a:t>
            </a:r>
            <a:endParaRPr lang="en-US" sz="900" dirty="0"/>
          </a:p>
          <a:p>
            <a:r>
              <a:rPr lang="en-US" sz="900" dirty="0"/>
              <a:t>RACM2 SI: Goliff et al. (2013) </a:t>
            </a:r>
            <a:r>
              <a:rPr lang="en-US" sz="900" dirty="0">
                <a:hlinkClick r:id="rId4"/>
              </a:rPr>
              <a:t>https://ars.els-cdn.com/content/image/1-s2.0-S1352231012011065-mmc1.pdf</a:t>
            </a:r>
            <a:endParaRPr lang="en-US" sz="9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DBC288A-AFCD-4F8C-B5D2-4730A60F8A54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645958" y="5274891"/>
            <a:ext cx="0" cy="205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77A0188-73DA-4E49-9F7E-6984291CA90B}"/>
              </a:ext>
            </a:extLst>
          </p:cNvPr>
          <p:cNvSpPr txBox="1"/>
          <p:nvPr/>
        </p:nvSpPr>
        <p:spPr>
          <a:xfrm>
            <a:off x="640118" y="5480782"/>
            <a:ext cx="2011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Is species slow reacting </a:t>
            </a:r>
          </a:p>
          <a:p>
            <a:pPr algn="ctr"/>
            <a:r>
              <a:rPr lang="en-US" sz="1000" dirty="0"/>
              <a:t>(</a:t>
            </a:r>
            <a:r>
              <a:rPr lang="en-US" sz="1000" dirty="0" err="1"/>
              <a:t>k</a:t>
            </a:r>
            <a:r>
              <a:rPr lang="en-US" sz="1000" baseline="-25000" dirty="0" err="1"/>
              <a:t>OH</a:t>
            </a:r>
            <a:r>
              <a:rPr lang="en-US" sz="1000" dirty="0"/>
              <a:t> &lt; 3.4×10</a:t>
            </a:r>
            <a:r>
              <a:rPr lang="en-US" sz="1000" baseline="30000" dirty="0"/>
              <a:t>-12</a:t>
            </a:r>
            <a:r>
              <a:rPr lang="en-US" sz="1000" dirty="0"/>
              <a:t> cm</a:t>
            </a:r>
            <a:r>
              <a:rPr lang="en-US" sz="1000" baseline="30000" dirty="0"/>
              <a:t>3</a:t>
            </a:r>
            <a:r>
              <a:rPr lang="en-US" sz="1000" dirty="0"/>
              <a:t> molec</a:t>
            </a:r>
            <a:r>
              <a:rPr lang="en-US" sz="1000" baseline="30000" dirty="0"/>
              <a:t>-1</a:t>
            </a:r>
            <a:r>
              <a:rPr lang="en-US" sz="1000" dirty="0"/>
              <a:t> s</a:t>
            </a:r>
            <a:r>
              <a:rPr lang="en-US" sz="1000" baseline="30000" dirty="0"/>
              <a:t>-1</a:t>
            </a:r>
            <a:r>
              <a:rPr lang="en-US" sz="1000" dirty="0"/>
              <a:t>)?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6B5761-AA92-470B-883D-78F0421D2B75}"/>
              </a:ext>
            </a:extLst>
          </p:cNvPr>
          <p:cNvSpPr txBox="1"/>
          <p:nvPr/>
        </p:nvSpPr>
        <p:spPr>
          <a:xfrm>
            <a:off x="3536206" y="5474944"/>
            <a:ext cx="3548879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numCol="1" rtlCol="0">
            <a:spAutoFit/>
          </a:bodyPr>
          <a:lstStyle/>
          <a:p>
            <a:r>
              <a:rPr lang="en-US" sz="1000" u="sng" dirty="0"/>
              <a:t>Lumped Species</a:t>
            </a:r>
          </a:p>
          <a:p>
            <a:r>
              <a:rPr lang="en-US" sz="1000" dirty="0"/>
              <a:t>Slow reacting species (HC3)</a:t>
            </a:r>
            <a:endParaRPr lang="en-US" sz="1000" b="1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CE2F885-BC77-470E-90BC-4BC27C17F67B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 flipV="1">
            <a:off x="2651798" y="5674999"/>
            <a:ext cx="884408" cy="5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E55C8F-5164-4A63-9102-D9425B6E4C2E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>
          <a:xfrm>
            <a:off x="1645958" y="5880892"/>
            <a:ext cx="0" cy="190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C95C1A6-497C-49ED-81D9-3A3E1F2C6005}"/>
              </a:ext>
            </a:extLst>
          </p:cNvPr>
          <p:cNvSpPr txBox="1"/>
          <p:nvPr/>
        </p:nvSpPr>
        <p:spPr>
          <a:xfrm>
            <a:off x="640118" y="6071110"/>
            <a:ext cx="201168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Is the species intermediate reacting (</a:t>
            </a:r>
            <a:r>
              <a:rPr lang="en-US" sz="1000" dirty="0" err="1"/>
              <a:t>k</a:t>
            </a:r>
            <a:r>
              <a:rPr lang="en-US" sz="1000" baseline="-25000" dirty="0" err="1"/>
              <a:t>OH</a:t>
            </a:r>
            <a:r>
              <a:rPr lang="en-US" sz="1000" dirty="0"/>
              <a:t> &gt;= 3.4×10</a:t>
            </a:r>
            <a:r>
              <a:rPr lang="en-US" sz="1000" baseline="30000" dirty="0"/>
              <a:t>-12</a:t>
            </a:r>
            <a:r>
              <a:rPr lang="en-US" sz="1000" dirty="0"/>
              <a:t> and </a:t>
            </a:r>
          </a:p>
          <a:p>
            <a:pPr algn="ctr"/>
            <a:r>
              <a:rPr lang="en-US" sz="1000" dirty="0" err="1"/>
              <a:t>k</a:t>
            </a:r>
            <a:r>
              <a:rPr lang="en-US" sz="1000" baseline="-25000" dirty="0" err="1"/>
              <a:t>OH</a:t>
            </a:r>
            <a:r>
              <a:rPr lang="en-US" sz="1000" dirty="0"/>
              <a:t> &lt;= 6.8×10</a:t>
            </a:r>
            <a:r>
              <a:rPr lang="en-US" sz="1000" baseline="30000" dirty="0"/>
              <a:t>-12</a:t>
            </a:r>
            <a:r>
              <a:rPr lang="en-US" sz="1000" dirty="0"/>
              <a:t> cm</a:t>
            </a:r>
            <a:r>
              <a:rPr lang="en-US" sz="1000" baseline="30000" dirty="0"/>
              <a:t>3</a:t>
            </a:r>
            <a:r>
              <a:rPr lang="en-US" sz="1000" dirty="0"/>
              <a:t> molec</a:t>
            </a:r>
            <a:r>
              <a:rPr lang="en-US" sz="1000" baseline="30000" dirty="0"/>
              <a:t>-1</a:t>
            </a:r>
            <a:r>
              <a:rPr lang="en-US" sz="1000" dirty="0"/>
              <a:t> s</a:t>
            </a:r>
            <a:r>
              <a:rPr lang="en-US" sz="1000" baseline="30000" dirty="0"/>
              <a:t>-1</a:t>
            </a:r>
            <a:r>
              <a:rPr lang="en-US" sz="1000" dirty="0"/>
              <a:t>)?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AECCCC-BE67-4827-92FD-3C0DA229A346}"/>
              </a:ext>
            </a:extLst>
          </p:cNvPr>
          <p:cNvSpPr txBox="1"/>
          <p:nvPr/>
        </p:nvSpPr>
        <p:spPr>
          <a:xfrm>
            <a:off x="3525470" y="6152496"/>
            <a:ext cx="3548879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numCol="1" rtlCol="0">
            <a:spAutoFit/>
          </a:bodyPr>
          <a:lstStyle/>
          <a:p>
            <a:r>
              <a:rPr lang="en-US" sz="1000" u="sng" dirty="0"/>
              <a:t>Lumped Species</a:t>
            </a:r>
          </a:p>
          <a:p>
            <a:r>
              <a:rPr lang="en-US" sz="1000" dirty="0"/>
              <a:t>Moderately reacting species (HC5)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09E86F0-6FC6-44AE-8327-180E3D335889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2651798" y="6348109"/>
            <a:ext cx="873672" cy="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BC538A9-A6AA-41CE-88E7-BF483B9249CE}"/>
              </a:ext>
            </a:extLst>
          </p:cNvPr>
          <p:cNvSpPr txBox="1"/>
          <p:nvPr/>
        </p:nvSpPr>
        <p:spPr>
          <a:xfrm>
            <a:off x="640118" y="6837075"/>
            <a:ext cx="2011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Is the compound fast reacting </a:t>
            </a:r>
          </a:p>
          <a:p>
            <a:pPr algn="ctr"/>
            <a:r>
              <a:rPr lang="en-US" sz="1000" dirty="0"/>
              <a:t>(</a:t>
            </a:r>
            <a:r>
              <a:rPr lang="en-US" sz="1000" dirty="0" err="1"/>
              <a:t>k</a:t>
            </a:r>
            <a:r>
              <a:rPr lang="en-US" sz="1000" baseline="-25000" dirty="0" err="1"/>
              <a:t>OH</a:t>
            </a:r>
            <a:r>
              <a:rPr lang="en-US" sz="1000" dirty="0"/>
              <a:t> &gt; 6.8×10</a:t>
            </a:r>
            <a:r>
              <a:rPr lang="en-US" sz="1000" baseline="30000" dirty="0"/>
              <a:t>-12</a:t>
            </a:r>
            <a:r>
              <a:rPr lang="en-US" sz="1000" dirty="0"/>
              <a:t> cm</a:t>
            </a:r>
            <a:r>
              <a:rPr lang="en-US" sz="1000" baseline="30000" dirty="0"/>
              <a:t>3</a:t>
            </a:r>
            <a:r>
              <a:rPr lang="en-US" sz="1000" dirty="0"/>
              <a:t> molec</a:t>
            </a:r>
            <a:r>
              <a:rPr lang="en-US" sz="1000" baseline="30000" dirty="0"/>
              <a:t>-1</a:t>
            </a:r>
            <a:r>
              <a:rPr lang="en-US" sz="1000" dirty="0"/>
              <a:t> s</a:t>
            </a:r>
            <a:r>
              <a:rPr lang="en-US" sz="1000" baseline="30000" dirty="0"/>
              <a:t>-1</a:t>
            </a:r>
            <a:r>
              <a:rPr lang="en-US" sz="1000" dirty="0"/>
              <a:t>)?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6720CC4-1253-4A78-9E12-FB92F6F68BED}"/>
              </a:ext>
            </a:extLst>
          </p:cNvPr>
          <p:cNvSpPr txBox="1"/>
          <p:nvPr/>
        </p:nvSpPr>
        <p:spPr>
          <a:xfrm>
            <a:off x="3536205" y="6832073"/>
            <a:ext cx="3548879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numCol="1" rtlCol="0">
            <a:spAutoFit/>
          </a:bodyPr>
          <a:lstStyle/>
          <a:p>
            <a:r>
              <a:rPr lang="en-US" sz="1000" u="sng" dirty="0"/>
              <a:t>Lumped Species</a:t>
            </a:r>
          </a:p>
          <a:p>
            <a:r>
              <a:rPr lang="en-US" sz="1000" dirty="0"/>
              <a:t>Fast reacting species (HC10)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CC3753C-9238-43C6-8996-174F8BE338EA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 flipV="1">
            <a:off x="2651798" y="7032128"/>
            <a:ext cx="884407" cy="5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A3A823-0370-47C1-BBDD-DD644A257DC5}"/>
              </a:ext>
            </a:extLst>
          </p:cNvPr>
          <p:cNvCxnSpPr>
            <a:cxnSpLocks/>
            <a:stCxn id="54" idx="2"/>
            <a:endCxn id="57" idx="0"/>
          </p:cNvCxnSpPr>
          <p:nvPr/>
        </p:nvCxnSpPr>
        <p:spPr>
          <a:xfrm>
            <a:off x="1645958" y="6625108"/>
            <a:ext cx="0" cy="211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C0E3D98-FBCB-4E1B-9AF9-7D82A6DC8F09}"/>
              </a:ext>
            </a:extLst>
          </p:cNvPr>
          <p:cNvSpPr txBox="1"/>
          <p:nvPr/>
        </p:nvSpPr>
        <p:spPr>
          <a:xfrm>
            <a:off x="2816178" y="5382183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ADE1DF-E6F8-4356-A96F-A91FE313F978}"/>
              </a:ext>
            </a:extLst>
          </p:cNvPr>
          <p:cNvSpPr txBox="1"/>
          <p:nvPr/>
        </p:nvSpPr>
        <p:spPr>
          <a:xfrm>
            <a:off x="2824803" y="6072199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D582B4-C2B3-4DFD-A8FC-B6EE94F68AC7}"/>
              </a:ext>
            </a:extLst>
          </p:cNvPr>
          <p:cNvSpPr txBox="1"/>
          <p:nvPr/>
        </p:nvSpPr>
        <p:spPr>
          <a:xfrm>
            <a:off x="2824803" y="6759571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BE16421-5825-4708-B966-7D595FFE7FD7}"/>
              </a:ext>
            </a:extLst>
          </p:cNvPr>
          <p:cNvSpPr txBox="1"/>
          <p:nvPr/>
        </p:nvSpPr>
        <p:spPr>
          <a:xfrm>
            <a:off x="1187202" y="6609894"/>
            <a:ext cx="37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no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980BD48-1CCE-4136-988F-E5CCD5BD1C58}"/>
              </a:ext>
            </a:extLst>
          </p:cNvPr>
          <p:cNvSpPr txBox="1"/>
          <p:nvPr/>
        </p:nvSpPr>
        <p:spPr>
          <a:xfrm>
            <a:off x="1198242" y="5849853"/>
            <a:ext cx="37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no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8EFD7CD-378D-421E-9244-BBD5404120C2}"/>
              </a:ext>
            </a:extLst>
          </p:cNvPr>
          <p:cNvSpPr txBox="1"/>
          <p:nvPr/>
        </p:nvSpPr>
        <p:spPr>
          <a:xfrm rot="16200000">
            <a:off x="-508857" y="6222759"/>
            <a:ext cx="1757239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“Alkanes”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A6CA08-8D71-4DC8-A8ED-FDA1F92B4106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637876" y="7232183"/>
            <a:ext cx="8082" cy="272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9E9C890-BD1C-4CAC-944D-EE1AE30E6E9C}"/>
              </a:ext>
            </a:extLst>
          </p:cNvPr>
          <p:cNvSpPr txBox="1"/>
          <p:nvPr/>
        </p:nvSpPr>
        <p:spPr>
          <a:xfrm>
            <a:off x="1186178" y="7214440"/>
            <a:ext cx="37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no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AA698E-449B-4EEE-87D0-27EACDB56265}"/>
              </a:ext>
            </a:extLst>
          </p:cNvPr>
          <p:cNvCxnSpPr/>
          <p:nvPr/>
        </p:nvCxnSpPr>
        <p:spPr>
          <a:xfrm>
            <a:off x="0" y="7938711"/>
            <a:ext cx="777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39221A4-C93E-41F2-B58B-9344FBCA89DD}"/>
              </a:ext>
            </a:extLst>
          </p:cNvPr>
          <p:cNvSpPr txBox="1"/>
          <p:nvPr/>
        </p:nvSpPr>
        <p:spPr>
          <a:xfrm rot="16200000">
            <a:off x="-1903504" y="2867120"/>
            <a:ext cx="4546535" cy="261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Oxygenated Species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642266-6ABC-4BFE-B596-3153CD1399D7}"/>
              </a:ext>
            </a:extLst>
          </p:cNvPr>
          <p:cNvSpPr txBox="1"/>
          <p:nvPr/>
        </p:nvSpPr>
        <p:spPr>
          <a:xfrm>
            <a:off x="669136" y="709622"/>
            <a:ext cx="2011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Does the compound have </a:t>
            </a:r>
            <a:r>
              <a:rPr lang="en-US" sz="1000" dirty="0" err="1"/>
              <a:t>n</a:t>
            </a:r>
            <a:r>
              <a:rPr lang="en-US" sz="1000" baseline="-25000" dirty="0" err="1"/>
              <a:t>aldehyde</a:t>
            </a:r>
            <a:r>
              <a:rPr lang="en-US" sz="1000" dirty="0"/>
              <a:t>&gt;=1 and </a:t>
            </a:r>
            <a:r>
              <a:rPr lang="en-US" sz="1000" dirty="0" err="1"/>
              <a:t>n</a:t>
            </a:r>
            <a:r>
              <a:rPr lang="en-US" sz="1000" baseline="-25000" dirty="0" err="1"/>
              <a:t>ketone</a:t>
            </a:r>
            <a:r>
              <a:rPr lang="en-US" sz="1000" dirty="0"/>
              <a:t>&gt;=1?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250F9C-903B-43D5-B157-7054456A5440}"/>
              </a:ext>
            </a:extLst>
          </p:cNvPr>
          <p:cNvSpPr txBox="1"/>
          <p:nvPr/>
        </p:nvSpPr>
        <p:spPr>
          <a:xfrm>
            <a:off x="3553676" y="706705"/>
            <a:ext cx="3549588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numCol="1" rtlCol="0">
            <a:spAutoFit/>
          </a:bodyPr>
          <a:lstStyle/>
          <a:p>
            <a:r>
              <a:rPr lang="en-US" sz="1000" u="sng" dirty="0"/>
              <a:t>Lumped Species</a:t>
            </a:r>
          </a:p>
          <a:p>
            <a:r>
              <a:rPr lang="en-US" sz="1000" dirty="0"/>
              <a:t>methylglyoxal and similar, </a:t>
            </a:r>
            <a:r>
              <a:rPr lang="en-US" sz="1000" dirty="0" err="1"/>
              <a:t>k</a:t>
            </a:r>
            <a:r>
              <a:rPr lang="en-US" sz="1000" baseline="-25000" dirty="0" err="1"/>
              <a:t>OH</a:t>
            </a:r>
            <a:r>
              <a:rPr lang="en-US" sz="1000" baseline="-25000" dirty="0"/>
              <a:t> </a:t>
            </a:r>
            <a:r>
              <a:rPr lang="en-US" sz="1000" dirty="0"/>
              <a:t>=1.5×10</a:t>
            </a:r>
            <a:r>
              <a:rPr lang="en-US" sz="1000" baseline="30000" dirty="0"/>
              <a:t>-11</a:t>
            </a:r>
            <a:r>
              <a:rPr lang="en-US" sz="1000" dirty="0"/>
              <a:t> cm</a:t>
            </a:r>
            <a:r>
              <a:rPr lang="en-US" sz="1000" baseline="30000" dirty="0"/>
              <a:t>3</a:t>
            </a:r>
            <a:r>
              <a:rPr lang="en-US" sz="1000" dirty="0"/>
              <a:t> molec</a:t>
            </a:r>
            <a:r>
              <a:rPr lang="en-US" sz="1000" baseline="30000" dirty="0"/>
              <a:t>-1</a:t>
            </a:r>
            <a:r>
              <a:rPr lang="en-US" sz="1000" dirty="0"/>
              <a:t> s</a:t>
            </a:r>
            <a:r>
              <a:rPr lang="en-US" sz="1000" baseline="30000" dirty="0"/>
              <a:t>-1</a:t>
            </a:r>
            <a:r>
              <a:rPr lang="en-US" sz="1000" dirty="0"/>
              <a:t> (MGLY)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477DCF9-1E71-4E6A-89C9-A236747739CE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2680816" y="906760"/>
            <a:ext cx="872860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A16FDAC-4A47-4271-B1E2-1903C2CD3325}"/>
              </a:ext>
            </a:extLst>
          </p:cNvPr>
          <p:cNvSpPr txBox="1"/>
          <p:nvPr/>
        </p:nvSpPr>
        <p:spPr>
          <a:xfrm>
            <a:off x="669136" y="1299950"/>
            <a:ext cx="2011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Is the compound an aldehyde (</a:t>
            </a:r>
            <a:r>
              <a:rPr lang="en-US" sz="1000" dirty="0" err="1"/>
              <a:t>n</a:t>
            </a:r>
            <a:r>
              <a:rPr lang="en-US" sz="1000" baseline="-25000" dirty="0" err="1"/>
              <a:t>aldehyde</a:t>
            </a:r>
            <a:r>
              <a:rPr lang="en-US" sz="1000" dirty="0"/>
              <a:t>&gt;=1)?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8B29EF0-6C1A-428C-AC58-FDD333F12370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 flipV="1">
            <a:off x="2680816" y="1497505"/>
            <a:ext cx="872860" cy="2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28D6DA4-0D94-4711-8BD8-49B7C5F8F58B}"/>
              </a:ext>
            </a:extLst>
          </p:cNvPr>
          <p:cNvSpPr txBox="1"/>
          <p:nvPr/>
        </p:nvSpPr>
        <p:spPr>
          <a:xfrm>
            <a:off x="3553676" y="1297450"/>
            <a:ext cx="3549588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numCol="1" rtlCol="0">
            <a:spAutoFit/>
          </a:bodyPr>
          <a:lstStyle/>
          <a:p>
            <a:r>
              <a:rPr lang="en-US" sz="1000" u="sng" dirty="0"/>
              <a:t>Lumped Species</a:t>
            </a:r>
          </a:p>
          <a:p>
            <a:r>
              <a:rPr lang="en-US" sz="1000" dirty="0"/>
              <a:t>higher aldehydes (C&gt;3), </a:t>
            </a:r>
            <a:r>
              <a:rPr lang="en-US" sz="1000" dirty="0" err="1"/>
              <a:t>k</a:t>
            </a:r>
            <a:r>
              <a:rPr lang="en-US" sz="1000" baseline="-25000" dirty="0" err="1"/>
              <a:t>OH</a:t>
            </a:r>
            <a:r>
              <a:rPr lang="en-US" sz="1000" baseline="-25000" dirty="0"/>
              <a:t> </a:t>
            </a:r>
            <a:r>
              <a:rPr lang="en-US" sz="1000" dirty="0"/>
              <a:t>=1.98×10</a:t>
            </a:r>
            <a:r>
              <a:rPr lang="en-US" sz="1000" baseline="30000" dirty="0"/>
              <a:t>-11</a:t>
            </a:r>
            <a:r>
              <a:rPr lang="en-US" sz="1000" dirty="0"/>
              <a:t> cm</a:t>
            </a:r>
            <a:r>
              <a:rPr lang="en-US" sz="1000" baseline="30000" dirty="0"/>
              <a:t>3</a:t>
            </a:r>
            <a:r>
              <a:rPr lang="en-US" sz="1000" dirty="0"/>
              <a:t> molec</a:t>
            </a:r>
            <a:r>
              <a:rPr lang="en-US" sz="1000" baseline="30000" dirty="0"/>
              <a:t>-1</a:t>
            </a:r>
            <a:r>
              <a:rPr lang="en-US" sz="1000" dirty="0"/>
              <a:t> s</a:t>
            </a:r>
            <a:r>
              <a:rPr lang="en-US" sz="1000" baseline="30000" dirty="0"/>
              <a:t>-1</a:t>
            </a:r>
            <a:r>
              <a:rPr lang="en-US" sz="1000" dirty="0"/>
              <a:t> (ALD)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6866E7-2717-4D33-8CA9-3E106C2448FA}"/>
              </a:ext>
            </a:extLst>
          </p:cNvPr>
          <p:cNvSpPr txBox="1"/>
          <p:nvPr/>
        </p:nvSpPr>
        <p:spPr>
          <a:xfrm>
            <a:off x="669136" y="2480606"/>
            <a:ext cx="2011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Is the compound a hydroxy ketone (</a:t>
            </a:r>
            <a:r>
              <a:rPr lang="en-US" sz="1000" dirty="0" err="1"/>
              <a:t>n</a:t>
            </a:r>
            <a:r>
              <a:rPr lang="en-US" sz="1000" baseline="-25000" dirty="0" err="1"/>
              <a:t>alcohol</a:t>
            </a:r>
            <a:r>
              <a:rPr lang="en-US" sz="1000" dirty="0"/>
              <a:t>&gt;=1 and </a:t>
            </a:r>
            <a:r>
              <a:rPr lang="en-US" sz="1000" dirty="0" err="1"/>
              <a:t>n</a:t>
            </a:r>
            <a:r>
              <a:rPr lang="en-US" sz="1000" baseline="-25000" dirty="0" err="1"/>
              <a:t>ketone</a:t>
            </a:r>
            <a:r>
              <a:rPr lang="en-US" sz="1000" dirty="0"/>
              <a:t>&gt;=1)?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FF4352-2990-40BA-A67E-8FF8021FDBBD}"/>
              </a:ext>
            </a:extLst>
          </p:cNvPr>
          <p:cNvSpPr txBox="1"/>
          <p:nvPr/>
        </p:nvSpPr>
        <p:spPr>
          <a:xfrm>
            <a:off x="3553676" y="2478940"/>
            <a:ext cx="3549588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numCol="1" rtlCol="0">
            <a:spAutoFit/>
          </a:bodyPr>
          <a:lstStyle/>
          <a:p>
            <a:r>
              <a:rPr lang="en-US" sz="1000" u="sng" dirty="0"/>
              <a:t>Lumped Species</a:t>
            </a:r>
          </a:p>
          <a:p>
            <a:r>
              <a:rPr lang="en-US" sz="1000" dirty="0"/>
              <a:t>hydroxy ketone, </a:t>
            </a:r>
            <a:r>
              <a:rPr lang="en-US" sz="1000" dirty="0" err="1"/>
              <a:t>k</a:t>
            </a:r>
            <a:r>
              <a:rPr lang="en-US" sz="1000" baseline="-25000" dirty="0" err="1"/>
              <a:t>OH</a:t>
            </a:r>
            <a:r>
              <a:rPr lang="en-US" sz="1000" baseline="-25000" dirty="0"/>
              <a:t> </a:t>
            </a:r>
            <a:r>
              <a:rPr lang="en-US" sz="1000" dirty="0"/>
              <a:t>=3.0×10</a:t>
            </a:r>
            <a:r>
              <a:rPr lang="en-US" sz="1000" baseline="30000" dirty="0"/>
              <a:t>-12</a:t>
            </a:r>
            <a:r>
              <a:rPr lang="en-US" sz="1000" dirty="0"/>
              <a:t> cm</a:t>
            </a:r>
            <a:r>
              <a:rPr lang="en-US" sz="1000" baseline="30000" dirty="0"/>
              <a:t>3</a:t>
            </a:r>
            <a:r>
              <a:rPr lang="en-US" sz="1000" dirty="0"/>
              <a:t> molec</a:t>
            </a:r>
            <a:r>
              <a:rPr lang="en-US" sz="1000" baseline="30000" dirty="0"/>
              <a:t>-1</a:t>
            </a:r>
            <a:r>
              <a:rPr lang="en-US" sz="1000" dirty="0"/>
              <a:t> s</a:t>
            </a:r>
            <a:r>
              <a:rPr lang="en-US" sz="1000" baseline="30000" dirty="0"/>
              <a:t>-1</a:t>
            </a:r>
            <a:r>
              <a:rPr lang="en-US" sz="1000" dirty="0"/>
              <a:t> (HKET)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EA2CC4-38EA-4691-A127-A50DE5A7653E}"/>
              </a:ext>
            </a:extLst>
          </p:cNvPr>
          <p:cNvCxnSpPr>
            <a:cxnSpLocks/>
            <a:stCxn id="45" idx="2"/>
            <a:endCxn id="36" idx="0"/>
          </p:cNvCxnSpPr>
          <p:nvPr/>
        </p:nvCxnSpPr>
        <p:spPr>
          <a:xfrm>
            <a:off x="1674976" y="2290388"/>
            <a:ext cx="0" cy="190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DF8EE4-EF77-4D2E-930E-25E615A9D7F7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2680816" y="2678995"/>
            <a:ext cx="872860" cy="1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9CE500A-ED01-4281-8210-AD05194CC514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1674976" y="1109732"/>
            <a:ext cx="0" cy="190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0A90549-136C-48D6-AD9F-42BFB23CA0A3}"/>
              </a:ext>
            </a:extLst>
          </p:cNvPr>
          <p:cNvCxnSpPr>
            <a:cxnSpLocks/>
            <a:stCxn id="36" idx="2"/>
            <a:endCxn id="47" idx="0"/>
          </p:cNvCxnSpPr>
          <p:nvPr/>
        </p:nvCxnSpPr>
        <p:spPr>
          <a:xfrm>
            <a:off x="1674976" y="2880716"/>
            <a:ext cx="0" cy="190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00891F9-DE9F-494F-A1B2-8FB73A11385B}"/>
              </a:ext>
            </a:extLst>
          </p:cNvPr>
          <p:cNvCxnSpPr>
            <a:cxnSpLocks/>
            <a:stCxn id="45" idx="3"/>
            <a:endCxn id="44" idx="1"/>
          </p:cNvCxnSpPr>
          <p:nvPr/>
        </p:nvCxnSpPr>
        <p:spPr>
          <a:xfrm flipV="1">
            <a:off x="2680816" y="2088250"/>
            <a:ext cx="872860" cy="2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7D6C6EE-3109-484C-B8E5-E27ECDF8BB4C}"/>
              </a:ext>
            </a:extLst>
          </p:cNvPr>
          <p:cNvSpPr txBox="1"/>
          <p:nvPr/>
        </p:nvSpPr>
        <p:spPr>
          <a:xfrm>
            <a:off x="3553676" y="1888195"/>
            <a:ext cx="3549588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numCol="1" rtlCol="0">
            <a:spAutoFit/>
          </a:bodyPr>
          <a:lstStyle/>
          <a:p>
            <a:r>
              <a:rPr lang="en-US" sz="1000" u="sng" dirty="0"/>
              <a:t>Lumped Species</a:t>
            </a:r>
          </a:p>
          <a:p>
            <a:r>
              <a:rPr lang="en-US" sz="1000" dirty="0"/>
              <a:t>higher organic peroxides, </a:t>
            </a:r>
            <a:r>
              <a:rPr lang="en-US" sz="1000" dirty="0" err="1"/>
              <a:t>k</a:t>
            </a:r>
            <a:r>
              <a:rPr lang="en-US" sz="1000" baseline="-25000" dirty="0" err="1"/>
              <a:t>OH</a:t>
            </a:r>
            <a:r>
              <a:rPr lang="en-US" sz="1000" baseline="-25000" dirty="0"/>
              <a:t> </a:t>
            </a:r>
            <a:r>
              <a:rPr lang="en-US" sz="1000" dirty="0"/>
              <a:t>=6.4×10</a:t>
            </a:r>
            <a:r>
              <a:rPr lang="en-US" sz="1000" baseline="30000" dirty="0"/>
              <a:t>-12</a:t>
            </a:r>
            <a:r>
              <a:rPr lang="en-US" sz="1000" dirty="0"/>
              <a:t> cm</a:t>
            </a:r>
            <a:r>
              <a:rPr lang="en-US" sz="1000" baseline="30000" dirty="0"/>
              <a:t>3</a:t>
            </a:r>
            <a:r>
              <a:rPr lang="en-US" sz="1000" dirty="0"/>
              <a:t> molec</a:t>
            </a:r>
            <a:r>
              <a:rPr lang="en-US" sz="1000" baseline="30000" dirty="0"/>
              <a:t>-1</a:t>
            </a:r>
            <a:r>
              <a:rPr lang="en-US" sz="1000" dirty="0"/>
              <a:t> s</a:t>
            </a:r>
            <a:r>
              <a:rPr lang="en-US" sz="1000" baseline="30000" dirty="0"/>
              <a:t>-1</a:t>
            </a:r>
            <a:r>
              <a:rPr lang="en-US" sz="1000" dirty="0"/>
              <a:t> (OP2)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F3048A-FB7E-4AC7-8A2C-B1AC82A95E07}"/>
              </a:ext>
            </a:extLst>
          </p:cNvPr>
          <p:cNvSpPr txBox="1"/>
          <p:nvPr/>
        </p:nvSpPr>
        <p:spPr>
          <a:xfrm>
            <a:off x="669136" y="1890278"/>
            <a:ext cx="2011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Is the compound a peroxide (</a:t>
            </a:r>
            <a:r>
              <a:rPr lang="en-US" sz="1000" dirty="0" err="1"/>
              <a:t>n</a:t>
            </a:r>
            <a:r>
              <a:rPr lang="en-US" sz="1000" baseline="-25000" dirty="0" err="1"/>
              <a:t>peroxide</a:t>
            </a:r>
            <a:r>
              <a:rPr lang="en-US" sz="1000" dirty="0"/>
              <a:t>&gt;=1)?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689750-B2F9-4C4F-9321-DD22CAB7C907}"/>
              </a:ext>
            </a:extLst>
          </p:cNvPr>
          <p:cNvCxnSpPr>
            <a:cxnSpLocks/>
            <a:stCxn id="33" idx="2"/>
            <a:endCxn id="45" idx="0"/>
          </p:cNvCxnSpPr>
          <p:nvPr/>
        </p:nvCxnSpPr>
        <p:spPr>
          <a:xfrm>
            <a:off x="1674976" y="1700060"/>
            <a:ext cx="0" cy="190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008F41C-65EF-4F2A-8068-C5349B83909F}"/>
              </a:ext>
            </a:extLst>
          </p:cNvPr>
          <p:cNvSpPr txBox="1"/>
          <p:nvPr/>
        </p:nvSpPr>
        <p:spPr>
          <a:xfrm>
            <a:off x="669136" y="3070934"/>
            <a:ext cx="2011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Is the compound a ketone (</a:t>
            </a:r>
            <a:r>
              <a:rPr lang="en-US" sz="1000" dirty="0" err="1"/>
              <a:t>n</a:t>
            </a:r>
            <a:r>
              <a:rPr lang="en-US" sz="1000" baseline="-25000" dirty="0" err="1"/>
              <a:t>ketone</a:t>
            </a:r>
            <a:r>
              <a:rPr lang="en-US" sz="1000" dirty="0"/>
              <a:t>&gt;=1)?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86C8F5-94CD-42F6-845B-F1C5DA221488}"/>
              </a:ext>
            </a:extLst>
          </p:cNvPr>
          <p:cNvSpPr txBox="1"/>
          <p:nvPr/>
        </p:nvSpPr>
        <p:spPr>
          <a:xfrm>
            <a:off x="3553676" y="3069685"/>
            <a:ext cx="3549588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numCol="1" rtlCol="0">
            <a:spAutoFit/>
          </a:bodyPr>
          <a:lstStyle/>
          <a:p>
            <a:r>
              <a:rPr lang="en-US" sz="1000" u="sng" dirty="0"/>
              <a:t>Lumped Species</a:t>
            </a:r>
          </a:p>
          <a:p>
            <a:r>
              <a:rPr lang="en-US" sz="1000" dirty="0"/>
              <a:t>all other ketones, </a:t>
            </a:r>
            <a:r>
              <a:rPr lang="en-US" sz="1000" dirty="0" err="1"/>
              <a:t>k</a:t>
            </a:r>
            <a:r>
              <a:rPr lang="en-US" sz="1000" baseline="-25000" dirty="0" err="1"/>
              <a:t>OH</a:t>
            </a:r>
            <a:r>
              <a:rPr lang="en-US" sz="1000" baseline="-25000" dirty="0"/>
              <a:t> </a:t>
            </a:r>
            <a:r>
              <a:rPr lang="en-US" sz="1000" dirty="0"/>
              <a:t>=2.9×10</a:t>
            </a:r>
            <a:r>
              <a:rPr lang="en-US" sz="1000" baseline="30000" dirty="0"/>
              <a:t>-12</a:t>
            </a:r>
            <a:r>
              <a:rPr lang="en-US" sz="1000" dirty="0"/>
              <a:t> cm</a:t>
            </a:r>
            <a:r>
              <a:rPr lang="en-US" sz="1000" baseline="30000" dirty="0"/>
              <a:t>3</a:t>
            </a:r>
            <a:r>
              <a:rPr lang="en-US" sz="1000" dirty="0"/>
              <a:t> molec</a:t>
            </a:r>
            <a:r>
              <a:rPr lang="en-US" sz="1000" baseline="30000" dirty="0"/>
              <a:t>-1</a:t>
            </a:r>
            <a:r>
              <a:rPr lang="en-US" sz="1000" dirty="0"/>
              <a:t> s</a:t>
            </a:r>
            <a:r>
              <a:rPr lang="en-US" sz="1000" baseline="30000" dirty="0"/>
              <a:t>-1</a:t>
            </a:r>
            <a:r>
              <a:rPr lang="en-US" sz="1000" dirty="0"/>
              <a:t> (KET)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2380C99-0EE3-444A-9033-DB939F4BDFFE}"/>
              </a:ext>
            </a:extLst>
          </p:cNvPr>
          <p:cNvSpPr txBox="1"/>
          <p:nvPr/>
        </p:nvSpPr>
        <p:spPr>
          <a:xfrm>
            <a:off x="669136" y="4251590"/>
            <a:ext cx="2011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Is the compound an alcohol (</a:t>
            </a:r>
            <a:r>
              <a:rPr lang="en-US" sz="1000" dirty="0" err="1"/>
              <a:t>n</a:t>
            </a:r>
            <a:r>
              <a:rPr lang="en-US" sz="1000" baseline="-25000" dirty="0" err="1"/>
              <a:t>alcohol</a:t>
            </a:r>
            <a:r>
              <a:rPr lang="en-US" sz="1000" dirty="0"/>
              <a:t>&gt;=1)?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375182-304B-45B4-B7BD-6B5BBE782828}"/>
              </a:ext>
            </a:extLst>
          </p:cNvPr>
          <p:cNvSpPr txBox="1"/>
          <p:nvPr/>
        </p:nvSpPr>
        <p:spPr>
          <a:xfrm>
            <a:off x="3553676" y="4251175"/>
            <a:ext cx="3549588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numCol="1" rtlCol="0">
            <a:spAutoFit/>
          </a:bodyPr>
          <a:lstStyle/>
          <a:p>
            <a:r>
              <a:rPr lang="en-US" sz="1000" u="sng" dirty="0"/>
              <a:t>Lumped Species</a:t>
            </a:r>
          </a:p>
          <a:p>
            <a:r>
              <a:rPr lang="en-US" sz="1000" dirty="0"/>
              <a:t>C3 and higher alcohols, </a:t>
            </a:r>
            <a:r>
              <a:rPr lang="en-US" sz="1000" dirty="0" err="1"/>
              <a:t>k</a:t>
            </a:r>
            <a:r>
              <a:rPr lang="en-US" sz="1000" baseline="-25000" dirty="0" err="1"/>
              <a:t>OH</a:t>
            </a:r>
            <a:r>
              <a:rPr lang="en-US" sz="1000" baseline="-25000" dirty="0"/>
              <a:t> </a:t>
            </a:r>
            <a:r>
              <a:rPr lang="en-US" sz="1000" dirty="0"/>
              <a:t>=1.3e-12 (ROH)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B824E08-15BA-49D5-AA5E-B7C5EA7C0520}"/>
              </a:ext>
            </a:extLst>
          </p:cNvPr>
          <p:cNvSpPr txBox="1"/>
          <p:nvPr/>
        </p:nvSpPr>
        <p:spPr>
          <a:xfrm>
            <a:off x="3553676" y="3660430"/>
            <a:ext cx="3549588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numCol="1" rtlCol="0">
            <a:spAutoFit/>
          </a:bodyPr>
          <a:lstStyle/>
          <a:p>
            <a:r>
              <a:rPr lang="en-US" sz="1000" u="sng" dirty="0"/>
              <a:t>Lumped Species</a:t>
            </a:r>
          </a:p>
          <a:p>
            <a:r>
              <a:rPr lang="en-US" sz="1000" dirty="0"/>
              <a:t>organic nitrates, </a:t>
            </a:r>
            <a:r>
              <a:rPr lang="en-US" sz="1000" dirty="0" err="1"/>
              <a:t>k</a:t>
            </a:r>
            <a:r>
              <a:rPr lang="en-US" sz="1000" baseline="-25000" dirty="0" err="1"/>
              <a:t>OH</a:t>
            </a:r>
            <a:r>
              <a:rPr lang="en-US" sz="1000" baseline="-25000" dirty="0"/>
              <a:t> </a:t>
            </a:r>
            <a:r>
              <a:rPr lang="en-US" sz="1000" dirty="0"/>
              <a:t>=2.2×10</a:t>
            </a:r>
            <a:r>
              <a:rPr lang="en-US" sz="1000" baseline="30000" dirty="0"/>
              <a:t>-12</a:t>
            </a:r>
            <a:r>
              <a:rPr lang="en-US" sz="1000" dirty="0"/>
              <a:t> cm</a:t>
            </a:r>
            <a:r>
              <a:rPr lang="en-US" sz="1000" baseline="30000" dirty="0"/>
              <a:t>3</a:t>
            </a:r>
            <a:r>
              <a:rPr lang="en-US" sz="1000" dirty="0"/>
              <a:t> molec</a:t>
            </a:r>
            <a:r>
              <a:rPr lang="en-US" sz="1000" baseline="30000" dirty="0"/>
              <a:t>-1</a:t>
            </a:r>
            <a:r>
              <a:rPr lang="en-US" sz="1000" dirty="0"/>
              <a:t> s</a:t>
            </a:r>
            <a:r>
              <a:rPr lang="en-US" sz="1000" baseline="30000" dirty="0"/>
              <a:t>-1</a:t>
            </a:r>
            <a:r>
              <a:rPr lang="en-US" sz="1000" dirty="0"/>
              <a:t> (ONIT)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F7FC275-9DA4-48DC-9556-A53D5E4F9EA0}"/>
              </a:ext>
            </a:extLst>
          </p:cNvPr>
          <p:cNvSpPr txBox="1"/>
          <p:nvPr/>
        </p:nvSpPr>
        <p:spPr>
          <a:xfrm>
            <a:off x="669136" y="3661262"/>
            <a:ext cx="2011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Is the compound a nitrate (</a:t>
            </a:r>
            <a:r>
              <a:rPr lang="en-US" sz="1000" dirty="0" err="1"/>
              <a:t>n</a:t>
            </a:r>
            <a:r>
              <a:rPr lang="en-US" sz="1000" baseline="-25000" dirty="0" err="1"/>
              <a:t>nitrate</a:t>
            </a:r>
            <a:r>
              <a:rPr lang="en-US" sz="1000" dirty="0"/>
              <a:t>&gt;=1)?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0B8DEA7-C22C-4328-859F-AA9738989C3B}"/>
              </a:ext>
            </a:extLst>
          </p:cNvPr>
          <p:cNvCxnSpPr>
            <a:cxnSpLocks/>
            <a:stCxn id="47" idx="3"/>
            <a:endCxn id="59" idx="1"/>
          </p:cNvCxnSpPr>
          <p:nvPr/>
        </p:nvCxnSpPr>
        <p:spPr>
          <a:xfrm flipV="1">
            <a:off x="2680816" y="3269740"/>
            <a:ext cx="872860" cy="1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ED26E8B-19CF-42D9-9DC3-D05AAB17DB2A}"/>
              </a:ext>
            </a:extLst>
          </p:cNvPr>
          <p:cNvCxnSpPr>
            <a:cxnSpLocks/>
            <a:stCxn id="47" idx="2"/>
            <a:endCxn id="65" idx="0"/>
          </p:cNvCxnSpPr>
          <p:nvPr/>
        </p:nvCxnSpPr>
        <p:spPr>
          <a:xfrm>
            <a:off x="1674976" y="3471044"/>
            <a:ext cx="0" cy="190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6224778-EDCD-473D-9040-90FEE106A3CE}"/>
              </a:ext>
            </a:extLst>
          </p:cNvPr>
          <p:cNvCxnSpPr>
            <a:cxnSpLocks/>
            <a:stCxn id="65" idx="2"/>
            <a:endCxn id="60" idx="0"/>
          </p:cNvCxnSpPr>
          <p:nvPr/>
        </p:nvCxnSpPr>
        <p:spPr>
          <a:xfrm>
            <a:off x="1674976" y="4061372"/>
            <a:ext cx="0" cy="190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01B8E7B-A07F-4DBD-B547-1B9B602D2A4F}"/>
              </a:ext>
            </a:extLst>
          </p:cNvPr>
          <p:cNvCxnSpPr>
            <a:cxnSpLocks/>
            <a:stCxn id="65" idx="3"/>
            <a:endCxn id="63" idx="1"/>
          </p:cNvCxnSpPr>
          <p:nvPr/>
        </p:nvCxnSpPr>
        <p:spPr>
          <a:xfrm flipV="1">
            <a:off x="2680816" y="3860485"/>
            <a:ext cx="872860" cy="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0445F1E-3620-4524-80BF-DF7BF05E4657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 flipV="1">
            <a:off x="2680816" y="4451230"/>
            <a:ext cx="872860" cy="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CCDEC01-3EBB-47E1-9463-2A45216B4D79}"/>
              </a:ext>
            </a:extLst>
          </p:cNvPr>
          <p:cNvSpPr txBox="1"/>
          <p:nvPr/>
        </p:nvSpPr>
        <p:spPr>
          <a:xfrm>
            <a:off x="669136" y="4841920"/>
            <a:ext cx="2011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Is the compound an acid </a:t>
            </a:r>
          </a:p>
          <a:p>
            <a:pPr algn="ctr"/>
            <a:r>
              <a:rPr lang="en-US" sz="1000" dirty="0"/>
              <a:t>(</a:t>
            </a:r>
            <a:r>
              <a:rPr lang="en-US" sz="1000" dirty="0" err="1"/>
              <a:t>n</a:t>
            </a:r>
            <a:r>
              <a:rPr lang="en-US" sz="1000" baseline="-25000" dirty="0" err="1"/>
              <a:t>acid</a:t>
            </a:r>
            <a:r>
              <a:rPr lang="en-US" sz="1000" dirty="0"/>
              <a:t>&gt;=1 )?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27CE38B-A9FB-4F18-9601-4EC4F559B66A}"/>
              </a:ext>
            </a:extLst>
          </p:cNvPr>
          <p:cNvSpPr txBox="1"/>
          <p:nvPr/>
        </p:nvSpPr>
        <p:spPr>
          <a:xfrm>
            <a:off x="3553676" y="4841920"/>
            <a:ext cx="3549588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numCol="1" rtlCol="0">
            <a:spAutoFit/>
          </a:bodyPr>
          <a:lstStyle/>
          <a:p>
            <a:r>
              <a:rPr lang="en-US" sz="1000" u="sng" dirty="0"/>
              <a:t>Lumped Species</a:t>
            </a:r>
            <a:r>
              <a:rPr lang="en-US" sz="1000" dirty="0"/>
              <a:t>                 </a:t>
            </a:r>
          </a:p>
          <a:p>
            <a:r>
              <a:rPr lang="en-US" sz="1000" dirty="0"/>
              <a:t>acetic and higher acids, </a:t>
            </a:r>
            <a:r>
              <a:rPr lang="en-US" sz="1000" dirty="0" err="1"/>
              <a:t>k</a:t>
            </a:r>
            <a:r>
              <a:rPr lang="en-US" sz="1000" baseline="-25000" dirty="0" err="1"/>
              <a:t>OH</a:t>
            </a:r>
            <a:r>
              <a:rPr lang="en-US" sz="1000" baseline="-25000" dirty="0"/>
              <a:t> </a:t>
            </a:r>
            <a:r>
              <a:rPr lang="en-US" sz="1000" dirty="0"/>
              <a:t>=6.5×10</a:t>
            </a:r>
            <a:r>
              <a:rPr lang="en-US" sz="1000" baseline="30000" dirty="0"/>
              <a:t>-13</a:t>
            </a:r>
            <a:r>
              <a:rPr lang="en-US" sz="1000" dirty="0"/>
              <a:t> cm</a:t>
            </a:r>
            <a:r>
              <a:rPr lang="en-US" sz="1000" baseline="30000" dirty="0"/>
              <a:t>3</a:t>
            </a:r>
            <a:r>
              <a:rPr lang="en-US" sz="1000" dirty="0"/>
              <a:t> molec</a:t>
            </a:r>
            <a:r>
              <a:rPr lang="en-US" sz="1000" baseline="30000" dirty="0"/>
              <a:t>-1</a:t>
            </a:r>
            <a:r>
              <a:rPr lang="en-US" sz="1000" dirty="0"/>
              <a:t> s</a:t>
            </a:r>
            <a:r>
              <a:rPr lang="en-US" sz="1000" baseline="30000" dirty="0"/>
              <a:t>-1</a:t>
            </a:r>
            <a:r>
              <a:rPr lang="en-US" sz="1000" dirty="0"/>
              <a:t> (ORA2)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DAF32CD-172B-463F-AA12-7F0D8A512E80}"/>
              </a:ext>
            </a:extLst>
          </p:cNvPr>
          <p:cNvCxnSpPr>
            <a:cxnSpLocks/>
            <a:stCxn id="80" idx="3"/>
            <a:endCxn id="81" idx="1"/>
          </p:cNvCxnSpPr>
          <p:nvPr/>
        </p:nvCxnSpPr>
        <p:spPr>
          <a:xfrm>
            <a:off x="2680816" y="5041975"/>
            <a:ext cx="8728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37A6131-2B1D-45FE-898B-ECC0D6A4A292}"/>
              </a:ext>
            </a:extLst>
          </p:cNvPr>
          <p:cNvCxnSpPr>
            <a:cxnSpLocks/>
            <a:stCxn id="60" idx="2"/>
            <a:endCxn id="80" idx="0"/>
          </p:cNvCxnSpPr>
          <p:nvPr/>
        </p:nvCxnSpPr>
        <p:spPr>
          <a:xfrm>
            <a:off x="1674976" y="4651700"/>
            <a:ext cx="0" cy="190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2E65319-D694-4D71-BF2B-D6D72ED860BF}"/>
              </a:ext>
            </a:extLst>
          </p:cNvPr>
          <p:cNvSpPr txBox="1"/>
          <p:nvPr/>
        </p:nvSpPr>
        <p:spPr>
          <a:xfrm>
            <a:off x="1227260" y="1087409"/>
            <a:ext cx="37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no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A79D6E0-30DD-4497-820D-CB3CEDD24DA1}"/>
              </a:ext>
            </a:extLst>
          </p:cNvPr>
          <p:cNvSpPr txBox="1"/>
          <p:nvPr/>
        </p:nvSpPr>
        <p:spPr>
          <a:xfrm>
            <a:off x="1227260" y="1684656"/>
            <a:ext cx="37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no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6C079C8-2EE1-45E9-94AE-4DB6E060D988}"/>
              </a:ext>
            </a:extLst>
          </p:cNvPr>
          <p:cNvSpPr txBox="1"/>
          <p:nvPr/>
        </p:nvSpPr>
        <p:spPr>
          <a:xfrm>
            <a:off x="1227260" y="2259226"/>
            <a:ext cx="37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no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A63769-40AD-4253-BF99-DFD50398AF47}"/>
              </a:ext>
            </a:extLst>
          </p:cNvPr>
          <p:cNvSpPr txBox="1"/>
          <p:nvPr/>
        </p:nvSpPr>
        <p:spPr>
          <a:xfrm>
            <a:off x="1227260" y="2873391"/>
            <a:ext cx="37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no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FCC21F4-653C-4B92-A652-FFB76A522060}"/>
              </a:ext>
            </a:extLst>
          </p:cNvPr>
          <p:cNvSpPr txBox="1"/>
          <p:nvPr/>
        </p:nvSpPr>
        <p:spPr>
          <a:xfrm>
            <a:off x="1227260" y="3442574"/>
            <a:ext cx="37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no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0CC098D-6892-47EA-87AB-51B30D9A2846}"/>
              </a:ext>
            </a:extLst>
          </p:cNvPr>
          <p:cNvSpPr txBox="1"/>
          <p:nvPr/>
        </p:nvSpPr>
        <p:spPr>
          <a:xfrm>
            <a:off x="1227260" y="4047359"/>
            <a:ext cx="37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no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196FF3-2AD9-4808-A941-99953185E84A}"/>
              </a:ext>
            </a:extLst>
          </p:cNvPr>
          <p:cNvSpPr txBox="1"/>
          <p:nvPr/>
        </p:nvSpPr>
        <p:spPr>
          <a:xfrm>
            <a:off x="1227260" y="4639707"/>
            <a:ext cx="37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no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657E524-1E4A-41AD-A544-A7F4DFAC177F}"/>
              </a:ext>
            </a:extLst>
          </p:cNvPr>
          <p:cNvSpPr txBox="1"/>
          <p:nvPr/>
        </p:nvSpPr>
        <p:spPr>
          <a:xfrm>
            <a:off x="2840399" y="655055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00B4F1B-E19A-46B9-A3F9-075F321A3994}"/>
              </a:ext>
            </a:extLst>
          </p:cNvPr>
          <p:cNvSpPr txBox="1"/>
          <p:nvPr/>
        </p:nvSpPr>
        <p:spPr>
          <a:xfrm>
            <a:off x="2840399" y="1250182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430F6D4-CE6F-493E-B35D-F0DA54D82F95}"/>
              </a:ext>
            </a:extLst>
          </p:cNvPr>
          <p:cNvSpPr txBox="1"/>
          <p:nvPr/>
        </p:nvSpPr>
        <p:spPr>
          <a:xfrm>
            <a:off x="2840399" y="1845309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71A200A-AA8D-4342-8004-CEC13231F98E}"/>
              </a:ext>
            </a:extLst>
          </p:cNvPr>
          <p:cNvSpPr txBox="1"/>
          <p:nvPr/>
        </p:nvSpPr>
        <p:spPr>
          <a:xfrm>
            <a:off x="2840399" y="2440436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3CC6C68-E47A-42AE-82A1-BF33C77100E5}"/>
              </a:ext>
            </a:extLst>
          </p:cNvPr>
          <p:cNvSpPr txBox="1"/>
          <p:nvPr/>
        </p:nvSpPr>
        <p:spPr>
          <a:xfrm>
            <a:off x="2840399" y="3035563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633971C-F815-4391-A331-D3B69D53BEE9}"/>
              </a:ext>
            </a:extLst>
          </p:cNvPr>
          <p:cNvSpPr txBox="1"/>
          <p:nvPr/>
        </p:nvSpPr>
        <p:spPr>
          <a:xfrm>
            <a:off x="2840399" y="3630690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21A831A-4DB0-455A-A18E-76A0C44CDC12}"/>
              </a:ext>
            </a:extLst>
          </p:cNvPr>
          <p:cNvSpPr txBox="1"/>
          <p:nvPr/>
        </p:nvSpPr>
        <p:spPr>
          <a:xfrm>
            <a:off x="2840399" y="4225817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FE9B109-C6F2-4192-992B-FEDB335606B2}"/>
              </a:ext>
            </a:extLst>
          </p:cNvPr>
          <p:cNvSpPr txBox="1"/>
          <p:nvPr/>
        </p:nvSpPr>
        <p:spPr>
          <a:xfrm>
            <a:off x="2840399" y="4820948"/>
            <a:ext cx="4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2DCD6F2-29D7-4B22-BB86-C3515C112B5E}"/>
              </a:ext>
            </a:extLst>
          </p:cNvPr>
          <p:cNvSpPr txBox="1"/>
          <p:nvPr/>
        </p:nvSpPr>
        <p:spPr>
          <a:xfrm>
            <a:off x="1227260" y="5276346"/>
            <a:ext cx="37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no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61CF3F1-A5DE-4B73-813C-88B7D0B0721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674976" y="511399"/>
            <a:ext cx="0" cy="198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23FEF1-26DC-49B6-BD60-A4A99DFE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DF90-292E-431C-AB59-D6C96D26AA84}" type="slidenum">
              <a:rPr lang="en-US" smtClean="0"/>
              <a:t>5</a:t>
            </a:fld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ED40C8-59D8-4840-BFD9-BC5B19AEB693}"/>
              </a:ext>
            </a:extLst>
          </p:cNvPr>
          <p:cNvSpPr txBox="1"/>
          <p:nvPr/>
        </p:nvSpPr>
        <p:spPr>
          <a:xfrm>
            <a:off x="1209312" y="44093"/>
            <a:ext cx="537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CRACMMv2.0 Emissions Mapping, Updated 3/17/2025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8AB3E-022E-FC7C-6BC9-CAC4EC469F4D}"/>
              </a:ext>
            </a:extLst>
          </p:cNvPr>
          <p:cNvSpPr txBox="1"/>
          <p:nvPr/>
        </p:nvSpPr>
        <p:spPr>
          <a:xfrm>
            <a:off x="2360771" y="294157"/>
            <a:ext cx="30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Schematic D</a:t>
            </a:r>
          </a:p>
        </p:txBody>
      </p:sp>
    </p:spTree>
    <p:extLst>
      <p:ext uri="{BB962C8B-B14F-4D97-AF65-F5344CB8AC3E}">
        <p14:creationId xmlns:p14="http://schemas.microsoft.com/office/powerpoint/2010/main" val="3929639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2135</TotalTime>
  <Words>1943</Words>
  <Application>Microsoft Office PowerPoint</Application>
  <PresentationFormat>Custom</PresentationFormat>
  <Paragraphs>313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Pye, Havala</dc:creator>
  <cp:lastModifiedBy>Pye, Havala</cp:lastModifiedBy>
  <cp:revision>78</cp:revision>
  <dcterms:created xsi:type="dcterms:W3CDTF">2021-06-01T15:32:03Z</dcterms:created>
  <dcterms:modified xsi:type="dcterms:W3CDTF">2025-03-17T20:04:55Z</dcterms:modified>
</cp:coreProperties>
</file>