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375"/>
    <a:srgbClr val="02880F"/>
    <a:srgbClr val="008E4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74" autoAdjust="0"/>
    <p:restoredTop sz="94660"/>
  </p:normalViewPr>
  <p:slideViewPr>
    <p:cSldViewPr snapToGrid="0">
      <p:cViewPr>
        <p:scale>
          <a:sx n="30" d="100"/>
          <a:sy n="30" d="100"/>
        </p:scale>
        <p:origin x="1042" y="19"/>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field, Zachary (he/him/his)" userId="1d98a897-cda8-4009-8e57-6b415415b091" providerId="ADAL" clId="{96B48095-7F0A-4A9B-8B92-DAF23904C1E0}"/>
    <pc:docChg chg="modSld">
      <pc:chgData name="Stanfield, Zachary (he/him/his)" userId="1d98a897-cda8-4009-8e57-6b415415b091" providerId="ADAL" clId="{96B48095-7F0A-4A9B-8B92-DAF23904C1E0}" dt="2024-04-04T19:08:58.334" v="88" actId="20577"/>
      <pc:docMkLst>
        <pc:docMk/>
      </pc:docMkLst>
      <pc:sldChg chg="modSp mod">
        <pc:chgData name="Stanfield, Zachary (he/him/his)" userId="1d98a897-cda8-4009-8e57-6b415415b091" providerId="ADAL" clId="{96B48095-7F0A-4A9B-8B92-DAF23904C1E0}" dt="2024-04-04T19:08:58.334" v="88" actId="20577"/>
        <pc:sldMkLst>
          <pc:docMk/>
          <pc:sldMk cId="2310593666" sldId="256"/>
        </pc:sldMkLst>
        <pc:spChg chg="mod">
          <ac:chgData name="Stanfield, Zachary (he/him/his)" userId="1d98a897-cda8-4009-8e57-6b415415b091" providerId="ADAL" clId="{96B48095-7F0A-4A9B-8B92-DAF23904C1E0}" dt="2024-04-04T19:08:30.519" v="30" actId="255"/>
          <ac:spMkLst>
            <pc:docMk/>
            <pc:sldMk cId="2310593666" sldId="256"/>
            <ac:spMk id="8" creationId="{BA2293A8-836D-9B11-1DDC-B0E465202FF6}"/>
          </ac:spMkLst>
        </pc:spChg>
        <pc:spChg chg="mod">
          <ac:chgData name="Stanfield, Zachary (he/him/his)" userId="1d98a897-cda8-4009-8e57-6b415415b091" providerId="ADAL" clId="{96B48095-7F0A-4A9B-8B92-DAF23904C1E0}" dt="2024-04-04T19:08:42.600" v="59" actId="20577"/>
          <ac:spMkLst>
            <pc:docMk/>
            <pc:sldMk cId="2310593666" sldId="256"/>
            <ac:spMk id="22" creationId="{F6EB2766-EB1D-F58A-9CF6-7EA130248806}"/>
          </ac:spMkLst>
        </pc:spChg>
        <pc:spChg chg="mod">
          <ac:chgData name="Stanfield, Zachary (he/him/his)" userId="1d98a897-cda8-4009-8e57-6b415415b091" providerId="ADAL" clId="{96B48095-7F0A-4A9B-8B92-DAF23904C1E0}" dt="2024-04-04T19:08:58.334" v="88" actId="20577"/>
          <ac:spMkLst>
            <pc:docMk/>
            <pc:sldMk cId="2310593666" sldId="256"/>
            <ac:spMk id="40" creationId="{65CEEE19-2628-2BD6-5E4F-4CA6A6C2DBCE}"/>
          </ac:spMkLst>
        </pc:spChg>
      </pc:sldChg>
    </pc:docChg>
  </pc:docChgLst>
  <pc:docChgLst>
    <pc:chgData name="Stanfield, Zachary (he/him/his)" userId="1d98a897-cda8-4009-8e57-6b415415b091" providerId="ADAL" clId="{17257E00-C16F-4CAB-A7C5-A5030FF36E6E}"/>
    <pc:docChg chg="undo custSel modSld">
      <pc:chgData name="Stanfield, Zachary (he/him/his)" userId="1d98a897-cda8-4009-8e57-6b415415b091" providerId="ADAL" clId="{17257E00-C16F-4CAB-A7C5-A5030FF36E6E}" dt="2023-08-22T22:17:21.339" v="959" actId="1076"/>
      <pc:docMkLst>
        <pc:docMk/>
      </pc:docMkLst>
      <pc:sldChg chg="addSp delSp modSp mod">
        <pc:chgData name="Stanfield, Zachary (he/him/his)" userId="1d98a897-cda8-4009-8e57-6b415415b091" providerId="ADAL" clId="{17257E00-C16F-4CAB-A7C5-A5030FF36E6E}" dt="2023-08-22T22:17:21.339" v="959" actId="1076"/>
        <pc:sldMkLst>
          <pc:docMk/>
          <pc:sldMk cId="2310593666" sldId="256"/>
        </pc:sldMkLst>
        <pc:spChg chg="mod">
          <ac:chgData name="Stanfield, Zachary (he/him/his)" userId="1d98a897-cda8-4009-8e57-6b415415b091" providerId="ADAL" clId="{17257E00-C16F-4CAB-A7C5-A5030FF36E6E}" dt="2023-08-22T21:56:47.270" v="864" actId="1035"/>
          <ac:spMkLst>
            <pc:docMk/>
            <pc:sldMk cId="2310593666" sldId="256"/>
            <ac:spMk id="2" creationId="{69B33FB8-EE04-D4B6-1B75-00B00423A798}"/>
          </ac:spMkLst>
        </pc:spChg>
        <pc:spChg chg="mod">
          <ac:chgData name="Stanfield, Zachary (he/him/his)" userId="1d98a897-cda8-4009-8e57-6b415415b091" providerId="ADAL" clId="{17257E00-C16F-4CAB-A7C5-A5030FF36E6E}" dt="2023-08-22T22:11:29.620" v="939" actId="14100"/>
          <ac:spMkLst>
            <pc:docMk/>
            <pc:sldMk cId="2310593666" sldId="256"/>
            <ac:spMk id="4" creationId="{40A6D5E9-51E9-D2F4-7996-917636B012C4}"/>
          </ac:spMkLst>
        </pc:spChg>
        <pc:spChg chg="mod">
          <ac:chgData name="Stanfield, Zachary (he/him/his)" userId="1d98a897-cda8-4009-8e57-6b415415b091" providerId="ADAL" clId="{17257E00-C16F-4CAB-A7C5-A5030FF36E6E}" dt="2023-08-22T20:59:30.454" v="233" actId="1076"/>
          <ac:spMkLst>
            <pc:docMk/>
            <pc:sldMk cId="2310593666" sldId="256"/>
            <ac:spMk id="7" creationId="{7393F94C-83AD-7D29-BFC1-5C64F25051D7}"/>
          </ac:spMkLst>
        </pc:spChg>
        <pc:spChg chg="mod">
          <ac:chgData name="Stanfield, Zachary (he/him/his)" userId="1d98a897-cda8-4009-8e57-6b415415b091" providerId="ADAL" clId="{17257E00-C16F-4CAB-A7C5-A5030FF36E6E}" dt="2023-08-22T20:45:45.124" v="37" actId="12788"/>
          <ac:spMkLst>
            <pc:docMk/>
            <pc:sldMk cId="2310593666" sldId="256"/>
            <ac:spMk id="8" creationId="{BA2293A8-836D-9B11-1DDC-B0E465202FF6}"/>
          </ac:spMkLst>
        </pc:spChg>
        <pc:spChg chg="mod">
          <ac:chgData name="Stanfield, Zachary (he/him/his)" userId="1d98a897-cda8-4009-8e57-6b415415b091" providerId="ADAL" clId="{17257E00-C16F-4CAB-A7C5-A5030FF36E6E}" dt="2023-08-22T22:03:55.251" v="902" actId="14100"/>
          <ac:spMkLst>
            <pc:docMk/>
            <pc:sldMk cId="2310593666" sldId="256"/>
            <ac:spMk id="9" creationId="{1CCF0590-3CB0-977F-4318-44F3B20A2152}"/>
          </ac:spMkLst>
        </pc:spChg>
        <pc:spChg chg="mod">
          <ac:chgData name="Stanfield, Zachary (he/him/his)" userId="1d98a897-cda8-4009-8e57-6b415415b091" providerId="ADAL" clId="{17257E00-C16F-4CAB-A7C5-A5030FF36E6E}" dt="2023-08-22T21:56:47.270" v="864" actId="1035"/>
          <ac:spMkLst>
            <pc:docMk/>
            <pc:sldMk cId="2310593666" sldId="256"/>
            <ac:spMk id="10" creationId="{2B3B6CC4-CD69-429F-0D6E-7FFC488457F2}"/>
          </ac:spMkLst>
        </pc:spChg>
        <pc:spChg chg="mod">
          <ac:chgData name="Stanfield, Zachary (he/him/his)" userId="1d98a897-cda8-4009-8e57-6b415415b091" providerId="ADAL" clId="{17257E00-C16F-4CAB-A7C5-A5030FF36E6E}" dt="2023-08-22T22:09:05.879" v="923" actId="208"/>
          <ac:spMkLst>
            <pc:docMk/>
            <pc:sldMk cId="2310593666" sldId="256"/>
            <ac:spMk id="12" creationId="{4ED52141-6C2E-B491-D366-09ED01C09E9A}"/>
          </ac:spMkLst>
        </pc:spChg>
        <pc:spChg chg="mod">
          <ac:chgData name="Stanfield, Zachary (he/him/his)" userId="1d98a897-cda8-4009-8e57-6b415415b091" providerId="ADAL" clId="{17257E00-C16F-4CAB-A7C5-A5030FF36E6E}" dt="2023-08-22T22:09:10.057" v="925" actId="208"/>
          <ac:spMkLst>
            <pc:docMk/>
            <pc:sldMk cId="2310593666" sldId="256"/>
            <ac:spMk id="13" creationId="{49565312-CFF8-F5B4-CA9A-07B45448C9AD}"/>
          </ac:spMkLst>
        </pc:spChg>
        <pc:spChg chg="mod">
          <ac:chgData name="Stanfield, Zachary (he/him/his)" userId="1d98a897-cda8-4009-8e57-6b415415b091" providerId="ADAL" clId="{17257E00-C16F-4CAB-A7C5-A5030FF36E6E}" dt="2023-08-22T20:45:22.536" v="34" actId="12788"/>
          <ac:spMkLst>
            <pc:docMk/>
            <pc:sldMk cId="2310593666" sldId="256"/>
            <ac:spMk id="14" creationId="{A881E18B-EF83-ACF5-0AD5-35704877C19D}"/>
          </ac:spMkLst>
        </pc:spChg>
        <pc:spChg chg="mod">
          <ac:chgData name="Stanfield, Zachary (he/him/his)" userId="1d98a897-cda8-4009-8e57-6b415415b091" providerId="ADAL" clId="{17257E00-C16F-4CAB-A7C5-A5030FF36E6E}" dt="2023-08-22T20:50:33.186" v="170" actId="1038"/>
          <ac:spMkLst>
            <pc:docMk/>
            <pc:sldMk cId="2310593666" sldId="256"/>
            <ac:spMk id="15" creationId="{C445D027-9DBB-79BB-6F4F-FA0BEFC1FBD8}"/>
          </ac:spMkLst>
        </pc:spChg>
        <pc:spChg chg="mod">
          <ac:chgData name="Stanfield, Zachary (he/him/his)" userId="1d98a897-cda8-4009-8e57-6b415415b091" providerId="ADAL" clId="{17257E00-C16F-4CAB-A7C5-A5030FF36E6E}" dt="2023-08-22T21:56:48.893" v="866" actId="1035"/>
          <ac:spMkLst>
            <pc:docMk/>
            <pc:sldMk cId="2310593666" sldId="256"/>
            <ac:spMk id="16" creationId="{A7EF6D2F-7441-0BAF-4A8B-B91694233300}"/>
          </ac:spMkLst>
        </pc:spChg>
        <pc:spChg chg="mod">
          <ac:chgData name="Stanfield, Zachary (he/him/his)" userId="1d98a897-cda8-4009-8e57-6b415415b091" providerId="ADAL" clId="{17257E00-C16F-4CAB-A7C5-A5030FF36E6E}" dt="2023-08-22T21:56:48.893" v="866" actId="1035"/>
          <ac:spMkLst>
            <pc:docMk/>
            <pc:sldMk cId="2310593666" sldId="256"/>
            <ac:spMk id="17" creationId="{2CAE9E7C-8140-0B76-F9C8-75738AAB72B1}"/>
          </ac:spMkLst>
        </pc:spChg>
        <pc:spChg chg="mod">
          <ac:chgData name="Stanfield, Zachary (he/him/his)" userId="1d98a897-cda8-4009-8e57-6b415415b091" providerId="ADAL" clId="{17257E00-C16F-4CAB-A7C5-A5030FF36E6E}" dt="2023-08-22T22:15:05.793" v="949" actId="12788"/>
          <ac:spMkLst>
            <pc:docMk/>
            <pc:sldMk cId="2310593666" sldId="256"/>
            <ac:spMk id="18" creationId="{631CBDE0-392B-6E02-4464-9F92E22C3D91}"/>
          </ac:spMkLst>
        </pc:spChg>
        <pc:spChg chg="mod">
          <ac:chgData name="Stanfield, Zachary (he/him/his)" userId="1d98a897-cda8-4009-8e57-6b415415b091" providerId="ADAL" clId="{17257E00-C16F-4CAB-A7C5-A5030FF36E6E}" dt="2023-08-22T22:15:14.950" v="950" actId="12788"/>
          <ac:spMkLst>
            <pc:docMk/>
            <pc:sldMk cId="2310593666" sldId="256"/>
            <ac:spMk id="19" creationId="{9B239B62-0E2F-0967-2B9B-F96C19BF0176}"/>
          </ac:spMkLst>
        </pc:spChg>
        <pc:spChg chg="mod">
          <ac:chgData name="Stanfield, Zachary (he/him/his)" userId="1d98a897-cda8-4009-8e57-6b415415b091" providerId="ADAL" clId="{17257E00-C16F-4CAB-A7C5-A5030FF36E6E}" dt="2023-08-22T21:56:47.270" v="864" actId="1035"/>
          <ac:spMkLst>
            <pc:docMk/>
            <pc:sldMk cId="2310593666" sldId="256"/>
            <ac:spMk id="20" creationId="{4B4E46FA-CABF-9BA0-B797-2759F1252F1D}"/>
          </ac:spMkLst>
        </pc:spChg>
        <pc:spChg chg="mod">
          <ac:chgData name="Stanfield, Zachary (he/him/his)" userId="1d98a897-cda8-4009-8e57-6b415415b091" providerId="ADAL" clId="{17257E00-C16F-4CAB-A7C5-A5030FF36E6E}" dt="2023-08-22T21:56:47.270" v="864" actId="1035"/>
          <ac:spMkLst>
            <pc:docMk/>
            <pc:sldMk cId="2310593666" sldId="256"/>
            <ac:spMk id="21" creationId="{3BBB3492-03F6-9821-3FBA-D2DFABAFBD5B}"/>
          </ac:spMkLst>
        </pc:spChg>
        <pc:spChg chg="mod">
          <ac:chgData name="Stanfield, Zachary (he/him/his)" userId="1d98a897-cda8-4009-8e57-6b415415b091" providerId="ADAL" clId="{17257E00-C16F-4CAB-A7C5-A5030FF36E6E}" dt="2023-08-22T22:12:26.348" v="943" actId="1035"/>
          <ac:spMkLst>
            <pc:docMk/>
            <pc:sldMk cId="2310593666" sldId="256"/>
            <ac:spMk id="22" creationId="{F6EB2766-EB1D-F58A-9CF6-7EA130248806}"/>
          </ac:spMkLst>
        </pc:spChg>
        <pc:spChg chg="del mod">
          <ac:chgData name="Stanfield, Zachary (he/him/his)" userId="1d98a897-cda8-4009-8e57-6b415415b091" providerId="ADAL" clId="{17257E00-C16F-4CAB-A7C5-A5030FF36E6E}" dt="2023-08-22T20:47:55.195" v="118" actId="478"/>
          <ac:spMkLst>
            <pc:docMk/>
            <pc:sldMk cId="2310593666" sldId="256"/>
            <ac:spMk id="24" creationId="{43D0AD1F-06DF-B392-5573-44CEEBBFB767}"/>
          </ac:spMkLst>
        </pc:spChg>
        <pc:spChg chg="mod">
          <ac:chgData name="Stanfield, Zachary (he/him/his)" userId="1d98a897-cda8-4009-8e57-6b415415b091" providerId="ADAL" clId="{17257E00-C16F-4CAB-A7C5-A5030FF36E6E}" dt="2023-08-22T21:56:50.067" v="867" actId="1035"/>
          <ac:spMkLst>
            <pc:docMk/>
            <pc:sldMk cId="2310593666" sldId="256"/>
            <ac:spMk id="25" creationId="{D09CD647-00C4-A34D-A5A6-9404B27BEA97}"/>
          </ac:spMkLst>
        </pc:spChg>
        <pc:spChg chg="mod">
          <ac:chgData name="Stanfield, Zachary (he/him/his)" userId="1d98a897-cda8-4009-8e57-6b415415b091" providerId="ADAL" clId="{17257E00-C16F-4CAB-A7C5-A5030FF36E6E}" dt="2023-08-22T22:15:52.341" v="951" actId="12788"/>
          <ac:spMkLst>
            <pc:docMk/>
            <pc:sldMk cId="2310593666" sldId="256"/>
            <ac:spMk id="28" creationId="{BDCB6E0C-4A87-51E3-EEE0-D9149041DF0E}"/>
          </ac:spMkLst>
        </pc:spChg>
        <pc:spChg chg="mod">
          <ac:chgData name="Stanfield, Zachary (he/him/his)" userId="1d98a897-cda8-4009-8e57-6b415415b091" providerId="ADAL" clId="{17257E00-C16F-4CAB-A7C5-A5030FF36E6E}" dt="2023-08-22T21:57:17.035" v="871" actId="1038"/>
          <ac:spMkLst>
            <pc:docMk/>
            <pc:sldMk cId="2310593666" sldId="256"/>
            <ac:spMk id="29" creationId="{A8831954-816D-E5AB-93D2-4AB11DE96868}"/>
          </ac:spMkLst>
        </pc:spChg>
        <pc:spChg chg="mod">
          <ac:chgData name="Stanfield, Zachary (he/him/his)" userId="1d98a897-cda8-4009-8e57-6b415415b091" providerId="ADAL" clId="{17257E00-C16F-4CAB-A7C5-A5030FF36E6E}" dt="2023-08-22T21:56:47.270" v="864" actId="1035"/>
          <ac:spMkLst>
            <pc:docMk/>
            <pc:sldMk cId="2310593666" sldId="256"/>
            <ac:spMk id="30" creationId="{AC19FAB8-5CB9-4037-A69B-D3EE86962BE2}"/>
          </ac:spMkLst>
        </pc:spChg>
        <pc:spChg chg="mod">
          <ac:chgData name="Stanfield, Zachary (he/him/his)" userId="1d98a897-cda8-4009-8e57-6b415415b091" providerId="ADAL" clId="{17257E00-C16F-4CAB-A7C5-A5030FF36E6E}" dt="2023-08-22T21:56:47.270" v="864" actId="1035"/>
          <ac:spMkLst>
            <pc:docMk/>
            <pc:sldMk cId="2310593666" sldId="256"/>
            <ac:spMk id="32" creationId="{15ABB1A1-2628-D0D3-E1EE-4CE65D21BC53}"/>
          </ac:spMkLst>
        </pc:spChg>
        <pc:spChg chg="mod">
          <ac:chgData name="Stanfield, Zachary (he/him/his)" userId="1d98a897-cda8-4009-8e57-6b415415b091" providerId="ADAL" clId="{17257E00-C16F-4CAB-A7C5-A5030FF36E6E}" dt="2023-08-22T21:56:47.270" v="864" actId="1035"/>
          <ac:spMkLst>
            <pc:docMk/>
            <pc:sldMk cId="2310593666" sldId="256"/>
            <ac:spMk id="35" creationId="{B81AEFDA-2EAA-3A01-55CA-82AF0E993A71}"/>
          </ac:spMkLst>
        </pc:spChg>
        <pc:spChg chg="mod">
          <ac:chgData name="Stanfield, Zachary (he/him/his)" userId="1d98a897-cda8-4009-8e57-6b415415b091" providerId="ADAL" clId="{17257E00-C16F-4CAB-A7C5-A5030FF36E6E}" dt="2023-08-22T21:56:43.247" v="857" actId="1035"/>
          <ac:spMkLst>
            <pc:docMk/>
            <pc:sldMk cId="2310593666" sldId="256"/>
            <ac:spMk id="36" creationId="{B828AB87-3C48-38F6-8572-F26A7DF71B76}"/>
          </ac:spMkLst>
        </pc:spChg>
        <pc:spChg chg="mod">
          <ac:chgData name="Stanfield, Zachary (he/him/his)" userId="1d98a897-cda8-4009-8e57-6b415415b091" providerId="ADAL" clId="{17257E00-C16F-4CAB-A7C5-A5030FF36E6E}" dt="2023-08-22T22:17:21.339" v="959" actId="1076"/>
          <ac:spMkLst>
            <pc:docMk/>
            <pc:sldMk cId="2310593666" sldId="256"/>
            <ac:spMk id="38" creationId="{C2BB281F-A34B-C74B-68C5-44F531C26879}"/>
          </ac:spMkLst>
        </pc:spChg>
        <pc:spChg chg="add mod ord">
          <ac:chgData name="Stanfield, Zachary (he/him/his)" userId="1d98a897-cda8-4009-8e57-6b415415b091" providerId="ADAL" clId="{17257E00-C16F-4CAB-A7C5-A5030FF36E6E}" dt="2023-08-22T22:08:57.066" v="919" actId="208"/>
          <ac:spMkLst>
            <pc:docMk/>
            <pc:sldMk cId="2310593666" sldId="256"/>
            <ac:spMk id="39" creationId="{09AEAAC8-BEA3-557E-A2F4-09ECBC1E23C4}"/>
          </ac:spMkLst>
        </pc:spChg>
        <pc:spChg chg="mod">
          <ac:chgData name="Stanfield, Zachary (he/him/his)" userId="1d98a897-cda8-4009-8e57-6b415415b091" providerId="ADAL" clId="{17257E00-C16F-4CAB-A7C5-A5030FF36E6E}" dt="2023-08-22T22:12:41.786" v="945" actId="1036"/>
          <ac:spMkLst>
            <pc:docMk/>
            <pc:sldMk cId="2310593666" sldId="256"/>
            <ac:spMk id="40" creationId="{65CEEE19-2628-2BD6-5E4F-4CA6A6C2DBCE}"/>
          </ac:spMkLst>
        </pc:spChg>
        <pc:spChg chg="mod">
          <ac:chgData name="Stanfield, Zachary (he/him/his)" userId="1d98a897-cda8-4009-8e57-6b415415b091" providerId="ADAL" clId="{17257E00-C16F-4CAB-A7C5-A5030FF36E6E}" dt="2023-08-22T22:16:13.346" v="952" actId="1076"/>
          <ac:spMkLst>
            <pc:docMk/>
            <pc:sldMk cId="2310593666" sldId="256"/>
            <ac:spMk id="41" creationId="{68BA5131-95B9-EABD-6D36-9750647FF0FF}"/>
          </ac:spMkLst>
        </pc:spChg>
        <pc:spChg chg="mod">
          <ac:chgData name="Stanfield, Zachary (he/him/his)" userId="1d98a897-cda8-4009-8e57-6b415415b091" providerId="ADAL" clId="{17257E00-C16F-4CAB-A7C5-A5030FF36E6E}" dt="2023-08-22T21:20:06.331" v="599" actId="14100"/>
          <ac:spMkLst>
            <pc:docMk/>
            <pc:sldMk cId="2310593666" sldId="256"/>
            <ac:spMk id="42" creationId="{4704A4C5-F978-5CBF-B5C0-AA260D51D0B0}"/>
          </ac:spMkLst>
        </pc:spChg>
        <pc:spChg chg="add mod ord">
          <ac:chgData name="Stanfield, Zachary (he/him/his)" userId="1d98a897-cda8-4009-8e57-6b415415b091" providerId="ADAL" clId="{17257E00-C16F-4CAB-A7C5-A5030FF36E6E}" dt="2023-08-22T22:09:00.503" v="921" actId="208"/>
          <ac:spMkLst>
            <pc:docMk/>
            <pc:sldMk cId="2310593666" sldId="256"/>
            <ac:spMk id="44" creationId="{CEF0A29B-248F-ACCE-1E7C-E687479F8223}"/>
          </ac:spMkLst>
        </pc:spChg>
        <pc:spChg chg="del mod">
          <ac:chgData name="Stanfield, Zachary (he/him/his)" userId="1d98a897-cda8-4009-8e57-6b415415b091" providerId="ADAL" clId="{17257E00-C16F-4CAB-A7C5-A5030FF36E6E}" dt="2023-08-22T22:10:55.599" v="937" actId="478"/>
          <ac:spMkLst>
            <pc:docMk/>
            <pc:sldMk cId="2310593666" sldId="256"/>
            <ac:spMk id="47" creationId="{77EA4D00-D9EA-8D08-F483-F768F3058547}"/>
          </ac:spMkLst>
        </pc:spChg>
        <pc:spChg chg="add del mod">
          <ac:chgData name="Stanfield, Zachary (he/him/his)" userId="1d98a897-cda8-4009-8e57-6b415415b091" providerId="ADAL" clId="{17257E00-C16F-4CAB-A7C5-A5030FF36E6E}" dt="2023-08-22T21:01:33.591" v="280" actId="478"/>
          <ac:spMkLst>
            <pc:docMk/>
            <pc:sldMk cId="2310593666" sldId="256"/>
            <ac:spMk id="48" creationId="{3D658946-7158-2176-8717-0482905FB738}"/>
          </ac:spMkLst>
        </pc:spChg>
        <pc:spChg chg="add mod ord">
          <ac:chgData name="Stanfield, Zachary (he/him/his)" userId="1d98a897-cda8-4009-8e57-6b415415b091" providerId="ADAL" clId="{17257E00-C16F-4CAB-A7C5-A5030FF36E6E}" dt="2023-08-22T22:09:05.879" v="923" actId="208"/>
          <ac:spMkLst>
            <pc:docMk/>
            <pc:sldMk cId="2310593666" sldId="256"/>
            <ac:spMk id="50" creationId="{26BDA18F-6850-6386-3189-34C6B72B3503}"/>
          </ac:spMkLst>
        </pc:spChg>
        <pc:spChg chg="add mod ord">
          <ac:chgData name="Stanfield, Zachary (he/him/his)" userId="1d98a897-cda8-4009-8e57-6b415415b091" providerId="ADAL" clId="{17257E00-C16F-4CAB-A7C5-A5030FF36E6E}" dt="2023-08-22T22:09:10.057" v="925" actId="208"/>
          <ac:spMkLst>
            <pc:docMk/>
            <pc:sldMk cId="2310593666" sldId="256"/>
            <ac:spMk id="51" creationId="{57834130-637B-CA72-E71E-FA3F982072A1}"/>
          </ac:spMkLst>
        </pc:spChg>
        <pc:spChg chg="add del mod ord">
          <ac:chgData name="Stanfield, Zachary (he/him/his)" userId="1d98a897-cda8-4009-8e57-6b415415b091" providerId="ADAL" clId="{17257E00-C16F-4CAB-A7C5-A5030FF36E6E}" dt="2023-08-22T21:48:24.864" v="754" actId="478"/>
          <ac:spMkLst>
            <pc:docMk/>
            <pc:sldMk cId="2310593666" sldId="256"/>
            <ac:spMk id="52" creationId="{96FACE07-6073-8E58-7F18-E62A963584EC}"/>
          </ac:spMkLst>
        </pc:spChg>
        <pc:spChg chg="add del mod">
          <ac:chgData name="Stanfield, Zachary (he/him/his)" userId="1d98a897-cda8-4009-8e57-6b415415b091" providerId="ADAL" clId="{17257E00-C16F-4CAB-A7C5-A5030FF36E6E}" dt="2023-08-22T21:59:38.339" v="874" actId="478"/>
          <ac:spMkLst>
            <pc:docMk/>
            <pc:sldMk cId="2310593666" sldId="256"/>
            <ac:spMk id="53" creationId="{FC71B851-FAED-8309-C3EA-090769EC0A00}"/>
          </ac:spMkLst>
        </pc:spChg>
        <pc:spChg chg="mod">
          <ac:chgData name="Stanfield, Zachary (he/him/his)" userId="1d98a897-cda8-4009-8e57-6b415415b091" providerId="ADAL" clId="{17257E00-C16F-4CAB-A7C5-A5030FF36E6E}" dt="2023-08-22T21:56:47.270" v="864" actId="1035"/>
          <ac:spMkLst>
            <pc:docMk/>
            <pc:sldMk cId="2310593666" sldId="256"/>
            <ac:spMk id="55" creationId="{84EE4E19-4BF1-7907-D613-E1E2717F7D7C}"/>
          </ac:spMkLst>
        </pc:spChg>
        <pc:spChg chg="mod">
          <ac:chgData name="Stanfield, Zachary (he/him/his)" userId="1d98a897-cda8-4009-8e57-6b415415b091" providerId="ADAL" clId="{17257E00-C16F-4CAB-A7C5-A5030FF36E6E}" dt="2023-08-22T21:56:47.270" v="864" actId="1035"/>
          <ac:spMkLst>
            <pc:docMk/>
            <pc:sldMk cId="2310593666" sldId="256"/>
            <ac:spMk id="56" creationId="{C4C48DD1-7417-43FD-6AEC-73B1466A9437}"/>
          </ac:spMkLst>
        </pc:spChg>
        <pc:spChg chg="mod">
          <ac:chgData name="Stanfield, Zachary (he/him/his)" userId="1d98a897-cda8-4009-8e57-6b415415b091" providerId="ADAL" clId="{17257E00-C16F-4CAB-A7C5-A5030FF36E6E}" dt="2023-08-22T21:56:47.270" v="864" actId="1035"/>
          <ac:spMkLst>
            <pc:docMk/>
            <pc:sldMk cId="2310593666" sldId="256"/>
            <ac:spMk id="57" creationId="{955DDB6E-6F4A-8427-65E0-72BA59877116}"/>
          </ac:spMkLst>
        </pc:spChg>
        <pc:spChg chg="add del mod">
          <ac:chgData name="Stanfield, Zachary (he/him/his)" userId="1d98a897-cda8-4009-8e57-6b415415b091" providerId="ADAL" clId="{17257E00-C16F-4CAB-A7C5-A5030FF36E6E}" dt="2023-08-22T22:09:13.285" v="926" actId="478"/>
          <ac:spMkLst>
            <pc:docMk/>
            <pc:sldMk cId="2310593666" sldId="256"/>
            <ac:spMk id="59" creationId="{C8B58746-35A8-F8C5-1368-DE3BE18B5CDF}"/>
          </ac:spMkLst>
        </pc:spChg>
        <pc:spChg chg="add del mod">
          <ac:chgData name="Stanfield, Zachary (he/him/his)" userId="1d98a897-cda8-4009-8e57-6b415415b091" providerId="ADAL" clId="{17257E00-C16F-4CAB-A7C5-A5030FF36E6E}" dt="2023-08-22T22:08:43.621" v="917" actId="478"/>
          <ac:spMkLst>
            <pc:docMk/>
            <pc:sldMk cId="2310593666" sldId="256"/>
            <ac:spMk id="60" creationId="{52B39236-BE90-0C0C-1CBB-BD3589A5BADF}"/>
          </ac:spMkLst>
        </pc:spChg>
        <pc:spChg chg="add del mod">
          <ac:chgData name="Stanfield, Zachary (he/him/his)" userId="1d98a897-cda8-4009-8e57-6b415415b091" providerId="ADAL" clId="{17257E00-C16F-4CAB-A7C5-A5030FF36E6E}" dt="2023-08-22T22:10:23.227" v="936" actId="11529"/>
          <ac:spMkLst>
            <pc:docMk/>
            <pc:sldMk cId="2310593666" sldId="256"/>
            <ac:spMk id="61" creationId="{39FDE868-CD0D-3ED8-2816-BE6730BBE947}"/>
          </ac:spMkLst>
        </pc:spChg>
        <pc:picChg chg="mod">
          <ac:chgData name="Stanfield, Zachary (he/him/his)" userId="1d98a897-cda8-4009-8e57-6b415415b091" providerId="ADAL" clId="{17257E00-C16F-4CAB-A7C5-A5030FF36E6E}" dt="2023-08-22T21:45:19.463" v="701"/>
          <ac:picMkLst>
            <pc:docMk/>
            <pc:sldMk cId="2310593666" sldId="256"/>
            <ac:picMk id="3" creationId="{36F96F76-9986-A6EB-8201-80C0AFCDB533}"/>
          </ac:picMkLst>
        </pc:picChg>
        <pc:picChg chg="mod">
          <ac:chgData name="Stanfield, Zachary (he/him/his)" userId="1d98a897-cda8-4009-8e57-6b415415b091" providerId="ADAL" clId="{17257E00-C16F-4CAB-A7C5-A5030FF36E6E}" dt="2023-08-22T22:15:00.170" v="948" actId="12788"/>
          <ac:picMkLst>
            <pc:docMk/>
            <pc:sldMk cId="2310593666" sldId="256"/>
            <ac:picMk id="6" creationId="{0FB144DF-2476-58CC-E11E-4029C8B5F22E}"/>
          </ac:picMkLst>
        </pc:picChg>
        <pc:picChg chg="mod">
          <ac:chgData name="Stanfield, Zachary (he/him/his)" userId="1d98a897-cda8-4009-8e57-6b415415b091" providerId="ADAL" clId="{17257E00-C16F-4CAB-A7C5-A5030FF36E6E}" dt="2023-08-22T21:45:08.862" v="699"/>
          <ac:picMkLst>
            <pc:docMk/>
            <pc:sldMk cId="2310593666" sldId="256"/>
            <ac:picMk id="11" creationId="{74EF3402-6E1F-0C1D-5D5F-138F0F719794}"/>
          </ac:picMkLst>
        </pc:picChg>
        <pc:picChg chg="mod ord">
          <ac:chgData name="Stanfield, Zachary (he/him/his)" userId="1d98a897-cda8-4009-8e57-6b415415b091" providerId="ADAL" clId="{17257E00-C16F-4CAB-A7C5-A5030FF36E6E}" dt="2023-08-22T21:56:47.270" v="864" actId="1035"/>
          <ac:picMkLst>
            <pc:docMk/>
            <pc:sldMk cId="2310593666" sldId="256"/>
            <ac:picMk id="26" creationId="{0FBC457F-FD2E-8049-9833-C599EBAB117E}"/>
          </ac:picMkLst>
        </pc:picChg>
        <pc:picChg chg="mod">
          <ac:chgData name="Stanfield, Zachary (he/him/his)" userId="1d98a897-cda8-4009-8e57-6b415415b091" providerId="ADAL" clId="{17257E00-C16F-4CAB-A7C5-A5030FF36E6E}" dt="2023-08-22T22:16:45.526" v="958" actId="1035"/>
          <ac:picMkLst>
            <pc:docMk/>
            <pc:sldMk cId="2310593666" sldId="256"/>
            <ac:picMk id="27" creationId="{5B2DC934-0A4F-6E76-AE92-D3F8F683CC7A}"/>
          </ac:picMkLst>
        </pc:picChg>
        <pc:picChg chg="mod">
          <ac:chgData name="Stanfield, Zachary (he/him/his)" userId="1d98a897-cda8-4009-8e57-6b415415b091" providerId="ADAL" clId="{17257E00-C16F-4CAB-A7C5-A5030FF36E6E}" dt="2023-08-22T21:45:31.933" v="705"/>
          <ac:picMkLst>
            <pc:docMk/>
            <pc:sldMk cId="2310593666" sldId="256"/>
            <ac:picMk id="31" creationId="{4403A3D6-8C29-A6D3-9A7C-01A416EE49A7}"/>
          </ac:picMkLst>
        </pc:picChg>
        <pc:picChg chg="mod">
          <ac:chgData name="Stanfield, Zachary (he/him/his)" userId="1d98a897-cda8-4009-8e57-6b415415b091" providerId="ADAL" clId="{17257E00-C16F-4CAB-A7C5-A5030FF36E6E}" dt="2023-08-22T21:45:25.294" v="703"/>
          <ac:picMkLst>
            <pc:docMk/>
            <pc:sldMk cId="2310593666" sldId="256"/>
            <ac:picMk id="34" creationId="{6698E623-4C01-A8D5-DBA2-DE5EF075AE71}"/>
          </ac:picMkLst>
        </pc:picChg>
        <pc:picChg chg="mod">
          <ac:chgData name="Stanfield, Zachary (he/him/his)" userId="1d98a897-cda8-4009-8e57-6b415415b091" providerId="ADAL" clId="{17257E00-C16F-4CAB-A7C5-A5030FF36E6E}" dt="2023-08-22T21:56:45.879" v="862" actId="1035"/>
          <ac:picMkLst>
            <pc:docMk/>
            <pc:sldMk cId="2310593666" sldId="256"/>
            <ac:picMk id="54" creationId="{6AAFDE4F-46D9-F95D-4FD2-CA0133A74BE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118242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41214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2260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53662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95D32-C0A8-4907-9740-118F6B6D2B1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389407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95D32-C0A8-4907-9740-118F6B6D2B1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45608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95D32-C0A8-4907-9740-118F6B6D2B11}"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32835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95D32-C0A8-4907-9740-118F6B6D2B11}"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78706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95D32-C0A8-4907-9740-118F6B6D2B11}"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361041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3095D32-C0A8-4907-9740-118F6B6D2B1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65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3095D32-C0A8-4907-9740-118F6B6D2B1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73833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3095D32-C0A8-4907-9740-118F6B6D2B11}" type="datetimeFigureOut">
              <a:rPr lang="en-US" smtClean="0"/>
              <a:t>4/4/2024</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E77AB3D5-536E-4374-BBB7-B43B06CD938C}" type="slidenum">
              <a:rPr lang="en-US" smtClean="0"/>
              <a:t>‹#›</a:t>
            </a:fld>
            <a:endParaRPr lang="en-US"/>
          </a:p>
        </p:txBody>
      </p:sp>
    </p:spTree>
    <p:extLst>
      <p:ext uri="{BB962C8B-B14F-4D97-AF65-F5344CB8AC3E}">
        <p14:creationId xmlns:p14="http://schemas.microsoft.com/office/powerpoint/2010/main" val="87209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FBC457F-FD2E-8049-9833-C599EBAB117E}"/>
              </a:ext>
            </a:extLst>
          </p:cNvPr>
          <p:cNvPicPr>
            <a:picLocks noChangeAspect="1"/>
          </p:cNvPicPr>
          <p:nvPr/>
        </p:nvPicPr>
        <p:blipFill>
          <a:blip r:embed="rId2"/>
          <a:stretch>
            <a:fillRect/>
          </a:stretch>
        </p:blipFill>
        <p:spPr>
          <a:xfrm>
            <a:off x="22865287" y="7761451"/>
            <a:ext cx="9862613" cy="7315200"/>
          </a:xfrm>
          <a:prstGeom prst="rect">
            <a:avLst/>
          </a:prstGeom>
        </p:spPr>
      </p:pic>
      <p:sp>
        <p:nvSpPr>
          <p:cNvPr id="9" name="Rectangle 8">
            <a:extLst>
              <a:ext uri="{FF2B5EF4-FFF2-40B4-BE49-F238E27FC236}">
                <a16:creationId xmlns:a16="http://schemas.microsoft.com/office/drawing/2014/main" id="{1CCF0590-3CB0-977F-4318-44F3B20A2152}"/>
              </a:ext>
            </a:extLst>
          </p:cNvPr>
          <p:cNvSpPr/>
          <p:nvPr/>
        </p:nvSpPr>
        <p:spPr>
          <a:xfrm>
            <a:off x="8778240" y="40449974"/>
            <a:ext cx="15361920" cy="3441226"/>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57834130-637B-CA72-E71E-FA3F982072A1}"/>
              </a:ext>
            </a:extLst>
          </p:cNvPr>
          <p:cNvSpPr/>
          <p:nvPr/>
        </p:nvSpPr>
        <p:spPr>
          <a:xfrm>
            <a:off x="0" y="40453056"/>
            <a:ext cx="8778240" cy="3438144"/>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BDA18F-6850-6386-3189-34C6B72B3503}"/>
              </a:ext>
            </a:extLst>
          </p:cNvPr>
          <p:cNvSpPr/>
          <p:nvPr/>
        </p:nvSpPr>
        <p:spPr>
          <a:xfrm>
            <a:off x="24140160" y="40453056"/>
            <a:ext cx="8778240" cy="3438144"/>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A6D5E9-51E9-D2F4-7996-917636B012C4}"/>
              </a:ext>
            </a:extLst>
          </p:cNvPr>
          <p:cNvSpPr/>
          <p:nvPr/>
        </p:nvSpPr>
        <p:spPr>
          <a:xfrm>
            <a:off x="5500960" y="0"/>
            <a:ext cx="21916480" cy="7329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EF0A29B-248F-ACCE-1E7C-E687479F8223}"/>
              </a:ext>
            </a:extLst>
          </p:cNvPr>
          <p:cNvSpPr/>
          <p:nvPr/>
        </p:nvSpPr>
        <p:spPr>
          <a:xfrm>
            <a:off x="27417440" y="0"/>
            <a:ext cx="5500960" cy="7329413"/>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9AEAAC8-BEA3-557E-A2F4-09ECBC1E23C4}"/>
              </a:ext>
            </a:extLst>
          </p:cNvPr>
          <p:cNvSpPr/>
          <p:nvPr/>
        </p:nvSpPr>
        <p:spPr>
          <a:xfrm>
            <a:off x="0" y="0"/>
            <a:ext cx="5500960" cy="7329413"/>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PA Logo 4.png">
            <a:extLst>
              <a:ext uri="{FF2B5EF4-FFF2-40B4-BE49-F238E27FC236}">
                <a16:creationId xmlns:a16="http://schemas.microsoft.com/office/drawing/2014/main" id="{82CD2A7C-5A23-C5B8-08FE-EDBFD674A814}"/>
              </a:ext>
            </a:extLst>
          </p:cNvPr>
          <p:cNvPicPr>
            <a:picLocks noChangeAspect="1"/>
          </p:cNvPicPr>
          <p:nvPr/>
        </p:nvPicPr>
        <p:blipFill>
          <a:blip r:embed="rId3" cstate="print"/>
          <a:stretch>
            <a:fillRect/>
          </a:stretch>
        </p:blipFill>
        <p:spPr>
          <a:xfrm>
            <a:off x="27987131" y="269508"/>
            <a:ext cx="4790216" cy="2468880"/>
          </a:xfrm>
          <a:prstGeom prst="rect">
            <a:avLst/>
          </a:prstGeom>
        </p:spPr>
      </p:pic>
      <p:sp>
        <p:nvSpPr>
          <p:cNvPr id="7" name="Text Box 16">
            <a:extLst>
              <a:ext uri="{FF2B5EF4-FFF2-40B4-BE49-F238E27FC236}">
                <a16:creationId xmlns:a16="http://schemas.microsoft.com/office/drawing/2014/main" id="{7393F94C-83AD-7D29-BFC1-5C64F25051D7}"/>
              </a:ext>
            </a:extLst>
          </p:cNvPr>
          <p:cNvSpPr txBox="1">
            <a:spLocks noChangeArrowheads="1"/>
          </p:cNvSpPr>
          <p:nvPr/>
        </p:nvSpPr>
        <p:spPr bwMode="auto">
          <a:xfrm>
            <a:off x="89856" y="42995652"/>
            <a:ext cx="10477500" cy="688099"/>
          </a:xfrm>
          <a:prstGeom prst="rect">
            <a:avLst/>
          </a:prstGeom>
          <a:noFill/>
          <a:ln w="9525">
            <a:noFill/>
            <a:miter lim="800000"/>
            <a:headEnd/>
            <a:tailEnd/>
          </a:ln>
          <a:effectLst/>
        </p:spPr>
        <p:txBody>
          <a:bodyPr lIns="71844" tIns="35922" rIns="71844" bIns="35922">
            <a:spAutoFit/>
          </a:bodyPr>
          <a:lstStyle/>
          <a:p>
            <a:pPr algn="l"/>
            <a:r>
              <a:rPr lang="en-US" sz="4000" dirty="0">
                <a:solidFill>
                  <a:schemeClr val="bg1"/>
                </a:solidFill>
              </a:rPr>
              <a:t>www.epa.gov/research</a:t>
            </a:r>
          </a:p>
        </p:txBody>
      </p:sp>
      <p:sp>
        <p:nvSpPr>
          <p:cNvPr id="8" name="TextBox 7">
            <a:extLst>
              <a:ext uri="{FF2B5EF4-FFF2-40B4-BE49-F238E27FC236}">
                <a16:creationId xmlns:a16="http://schemas.microsoft.com/office/drawing/2014/main" id="{BA2293A8-836D-9B11-1DDC-B0E465202FF6}"/>
              </a:ext>
            </a:extLst>
          </p:cNvPr>
          <p:cNvSpPr txBox="1"/>
          <p:nvPr/>
        </p:nvSpPr>
        <p:spPr>
          <a:xfrm>
            <a:off x="5486400" y="269509"/>
            <a:ext cx="21945600" cy="2492990"/>
          </a:xfrm>
          <a:prstGeom prst="rect">
            <a:avLst/>
          </a:prstGeom>
          <a:noFill/>
        </p:spPr>
        <p:txBody>
          <a:bodyPr wrap="square" rtlCol="0">
            <a:spAutoFit/>
          </a:bodyPr>
          <a:lstStyle/>
          <a:p>
            <a:pPr algn="ctr"/>
            <a:r>
              <a:rPr lang="en-US" sz="7800" dirty="0">
                <a:solidFill>
                  <a:schemeClr val="bg1"/>
                </a:solidFill>
              </a:rPr>
              <a:t>Developing Chemical Signatures for 5 Categories of Household Products Using Suspect Screening Analysis</a:t>
            </a:r>
          </a:p>
        </p:txBody>
      </p:sp>
      <p:sp>
        <p:nvSpPr>
          <p:cNvPr id="12" name="TextBox 11">
            <a:extLst>
              <a:ext uri="{FF2B5EF4-FFF2-40B4-BE49-F238E27FC236}">
                <a16:creationId xmlns:a16="http://schemas.microsoft.com/office/drawing/2014/main" id="{4ED52141-6C2E-B491-D366-09ED01C09E9A}"/>
              </a:ext>
            </a:extLst>
          </p:cNvPr>
          <p:cNvSpPr txBox="1"/>
          <p:nvPr/>
        </p:nvSpPr>
        <p:spPr>
          <a:xfrm>
            <a:off x="24231600" y="40572529"/>
            <a:ext cx="8686800" cy="3240439"/>
          </a:xfrm>
          <a:prstGeom prst="rect">
            <a:avLst/>
          </a:prstGeom>
          <a:solidFill>
            <a:srgbClr val="4B9375"/>
          </a:solidFill>
          <a:ln>
            <a:solidFill>
              <a:srgbClr val="4B9375"/>
            </a:solidFill>
          </a:ln>
        </p:spPr>
        <p:txBody>
          <a:bodyPr wrap="square">
            <a:spAutoFit/>
          </a:bodyPr>
          <a:lstStyle/>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Funding Source(s)</a:t>
            </a:r>
            <a:r>
              <a:rPr lang="en-US" sz="3600" i="0" u="none" strike="noStrike" cap="none" dirty="0">
                <a:solidFill>
                  <a:srgbClr val="FFFFFF"/>
                </a:solidFill>
                <a:ea typeface="Work Sans SemiBold"/>
                <a:cs typeface="Work Sans SemiBold"/>
                <a:sym typeface="Work Sans SemiBold"/>
              </a:rPr>
              <a:t>: </a:t>
            </a:r>
            <a:r>
              <a:rPr lang="en-US" sz="3600" i="0" u="none" strike="noStrike" cap="none" dirty="0">
                <a:solidFill>
                  <a:srgbClr val="FFFFFF"/>
                </a:solidFill>
                <a:ea typeface="Work Sans SemiBold"/>
                <a:cs typeface="Work Sans SemiBold"/>
                <a:sym typeface="Work Sans"/>
              </a:rPr>
              <a:t>Office of Research and Development, US EPA</a:t>
            </a:r>
            <a:endParaRPr lang="en-US" sz="3600" i="0" u="none" strike="noStrike" cap="none" dirty="0">
              <a:solidFill>
                <a:srgbClr val="FFFFFF"/>
              </a:solidFill>
              <a:ea typeface="Work Sans"/>
              <a:cs typeface="Work Sans"/>
              <a:sym typeface="Work Sans"/>
            </a:endParaRPr>
          </a:p>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Conflict of Interest</a:t>
            </a:r>
            <a:r>
              <a:rPr lang="en-US" sz="3600" i="0" u="none" strike="noStrike" cap="none" dirty="0">
                <a:solidFill>
                  <a:srgbClr val="FFFFFF"/>
                </a:solidFill>
                <a:ea typeface="Work Sans SemiBold"/>
                <a:cs typeface="Work Sans SemiBold"/>
                <a:sym typeface="Work Sans SemiBold"/>
              </a:rPr>
              <a:t>: </a:t>
            </a:r>
            <a:r>
              <a:rPr lang="en-US" sz="3600" dirty="0">
                <a:solidFill>
                  <a:srgbClr val="FFFFFF"/>
                </a:solidFill>
                <a:ea typeface="Work Sans SemiBold"/>
                <a:cs typeface="Work Sans SemiBold"/>
                <a:sym typeface="Work Sans"/>
              </a:rPr>
              <a:t>None to disclose</a:t>
            </a:r>
            <a:endParaRPr lang="en-US" sz="3600" dirty="0">
              <a:ea typeface="Work Sans"/>
              <a:cs typeface="Work Sans"/>
              <a:sym typeface="Work Sans"/>
            </a:endParaRPr>
          </a:p>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Employment</a:t>
            </a:r>
            <a:r>
              <a:rPr lang="en-US" sz="3600" i="0" u="none" strike="noStrike" cap="none" dirty="0">
                <a:solidFill>
                  <a:srgbClr val="FFFFFF"/>
                </a:solidFill>
                <a:ea typeface="Work Sans SemiBold"/>
                <a:cs typeface="Work Sans SemiBold"/>
                <a:sym typeface="Work Sans SemiBold"/>
              </a:rPr>
              <a:t>: </a:t>
            </a:r>
            <a:r>
              <a:rPr lang="en-US" sz="3600" dirty="0">
                <a:solidFill>
                  <a:srgbClr val="FFFFFF"/>
                </a:solidFill>
                <a:ea typeface="Work Sans SemiBold"/>
                <a:cs typeface="Work Sans SemiBold"/>
                <a:sym typeface="Work Sans"/>
              </a:rPr>
              <a:t>None to disclose</a:t>
            </a:r>
            <a:endParaRPr lang="en-US" sz="3600" dirty="0">
              <a:ea typeface="Work Sans"/>
              <a:cs typeface="Work Sans"/>
              <a:sym typeface="Work Sans"/>
            </a:endParaRPr>
          </a:p>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Personal Financial Interests</a:t>
            </a:r>
            <a:r>
              <a:rPr lang="en-US" sz="3600" i="0" u="none" strike="noStrike" cap="none" dirty="0">
                <a:solidFill>
                  <a:srgbClr val="FFFFFF"/>
                </a:solidFill>
                <a:ea typeface="Work Sans SemiBold"/>
                <a:cs typeface="Work Sans SemiBold"/>
                <a:sym typeface="Work Sans SemiBold"/>
              </a:rPr>
              <a:t>: </a:t>
            </a:r>
            <a:r>
              <a:rPr lang="en-US" sz="3600" dirty="0">
                <a:solidFill>
                  <a:srgbClr val="FFFFFF"/>
                </a:solidFill>
                <a:ea typeface="Work Sans SemiBold"/>
                <a:cs typeface="Work Sans SemiBold"/>
                <a:sym typeface="Work Sans"/>
              </a:rPr>
              <a:t>None to disclose</a:t>
            </a:r>
            <a:endParaRPr lang="en-US" sz="3600" dirty="0">
              <a:ea typeface="Work Sans"/>
              <a:cs typeface="Work Sans"/>
              <a:sym typeface="Work Sans"/>
            </a:endParaRPr>
          </a:p>
        </p:txBody>
      </p:sp>
      <p:sp>
        <p:nvSpPr>
          <p:cNvPr id="13" name="Text Box 16">
            <a:extLst>
              <a:ext uri="{FF2B5EF4-FFF2-40B4-BE49-F238E27FC236}">
                <a16:creationId xmlns:a16="http://schemas.microsoft.com/office/drawing/2014/main" id="{49565312-CFF8-F5B4-CA9A-07B45448C9AD}"/>
              </a:ext>
            </a:extLst>
          </p:cNvPr>
          <p:cNvSpPr txBox="1">
            <a:spLocks noChangeArrowheads="1"/>
          </p:cNvSpPr>
          <p:nvPr/>
        </p:nvSpPr>
        <p:spPr bwMode="auto">
          <a:xfrm>
            <a:off x="89854" y="40609946"/>
            <a:ext cx="8139746" cy="1734539"/>
          </a:xfrm>
          <a:prstGeom prst="rect">
            <a:avLst/>
          </a:prstGeom>
          <a:solidFill>
            <a:srgbClr val="4B9375"/>
          </a:solidFill>
          <a:ln w="9525">
            <a:solidFill>
              <a:srgbClr val="4B9375"/>
            </a:solidFill>
            <a:miter lim="800000"/>
            <a:headEnd/>
            <a:tailEnd/>
          </a:ln>
          <a:effectLst/>
        </p:spPr>
        <p:txBody>
          <a:bodyPr wrap="square" lIns="71844" tIns="35922" rIns="71844" bIns="35922">
            <a:spAutoFit/>
          </a:bodyPr>
          <a:lstStyle/>
          <a:p>
            <a:r>
              <a:rPr lang="en-US" sz="3600" b="1" i="1" dirty="0">
                <a:solidFill>
                  <a:schemeClr val="bg1"/>
                </a:solidFill>
              </a:rPr>
              <a:t>Disclaimer: </a:t>
            </a:r>
            <a:r>
              <a:rPr lang="en-US" sz="3600" i="1" dirty="0">
                <a:solidFill>
                  <a:schemeClr val="bg1"/>
                </a:solidFill>
              </a:rPr>
              <a:t>This poster do not necessarily represent the views or policies of the U.S. EPA.</a:t>
            </a:r>
          </a:p>
        </p:txBody>
      </p:sp>
      <p:sp>
        <p:nvSpPr>
          <p:cNvPr id="14" name="TextBox 13">
            <a:extLst>
              <a:ext uri="{FF2B5EF4-FFF2-40B4-BE49-F238E27FC236}">
                <a16:creationId xmlns:a16="http://schemas.microsoft.com/office/drawing/2014/main" id="{A881E18B-EF83-ACF5-0AD5-35704877C19D}"/>
              </a:ext>
            </a:extLst>
          </p:cNvPr>
          <p:cNvSpPr txBox="1"/>
          <p:nvPr/>
        </p:nvSpPr>
        <p:spPr>
          <a:xfrm>
            <a:off x="5486400" y="3281254"/>
            <a:ext cx="21945600" cy="3655937"/>
          </a:xfrm>
          <a:prstGeom prst="rect">
            <a:avLst/>
          </a:prstGeom>
          <a:noFill/>
        </p:spPr>
        <p:txBody>
          <a:bodyPr wrap="square" rtlCol="0">
            <a:spAutoFit/>
          </a:bodyPr>
          <a:lstStyle/>
          <a:p>
            <a:pPr marL="0" marR="0" algn="ctr">
              <a:lnSpc>
                <a:spcPct val="107000"/>
              </a:lnSpc>
              <a:spcBef>
                <a:spcPts val="1200"/>
              </a:spcBef>
              <a:spcAft>
                <a:spcPts val="0"/>
              </a:spcAft>
            </a:pPr>
            <a:r>
              <a:rPr lang="en-US" sz="4800" b="1" u="sng"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Zachary Stanfield</a:t>
            </a:r>
            <a:r>
              <a:rPr lang="en-US" sz="4800" b="1" u="sng"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Kristin Favela</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2</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Alice Yau</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2</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Katherine Phillips</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Antony J. Williams</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Kristin Isaacs</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John F. Wambaugh</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ctr">
              <a:lnSpc>
                <a:spcPct val="107000"/>
              </a:lnSpc>
              <a:spcBef>
                <a:spcPts val="1200"/>
              </a:spcBef>
              <a:buFont typeface="+mj-lt"/>
              <a:buAutoNum type="arabicPeriod"/>
            </a:pPr>
            <a:r>
              <a:rPr lang="en-US" sz="3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Center for Computational Toxicology and Exposure, Office of Research and Development, U.S. Environmental Protection Agency, Research Triangle Park, North Carolina 27711, United States</a:t>
            </a:r>
          </a:p>
          <a:p>
            <a:pPr marL="342900" marR="0" lvl="0" indent="-342900" algn="ctr">
              <a:lnSpc>
                <a:spcPct val="107000"/>
              </a:lnSpc>
              <a:spcBef>
                <a:spcPts val="600"/>
              </a:spcBef>
              <a:spcAft>
                <a:spcPts val="600"/>
              </a:spcAft>
              <a:buFont typeface="+mj-lt"/>
              <a:buAutoNum type="arabicPeriod"/>
            </a:pPr>
            <a:r>
              <a:rPr lang="en-US" sz="3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Southwest Research Institute, San Antonio, Texas 78238, United States</a:t>
            </a:r>
          </a:p>
        </p:txBody>
      </p:sp>
      <p:sp>
        <p:nvSpPr>
          <p:cNvPr id="15" name="Google Shape;109;p2">
            <a:extLst>
              <a:ext uri="{FF2B5EF4-FFF2-40B4-BE49-F238E27FC236}">
                <a16:creationId xmlns:a16="http://schemas.microsoft.com/office/drawing/2014/main" id="{C445D027-9DBB-79BB-6F4F-FA0BEFC1FBD8}"/>
              </a:ext>
            </a:extLst>
          </p:cNvPr>
          <p:cNvSpPr>
            <a:spLocks noChangeAspect="1"/>
          </p:cNvSpPr>
          <p:nvPr/>
        </p:nvSpPr>
        <p:spPr>
          <a:xfrm>
            <a:off x="222174" y="231008"/>
            <a:ext cx="5000304" cy="2743200"/>
          </a:xfrm>
          <a:custGeom>
            <a:avLst/>
            <a:gdLst/>
            <a:ahLst/>
            <a:cxnLst/>
            <a:rect l="l" t="t" r="r" b="b"/>
            <a:pathLst>
              <a:path w="2166795" h="1207988" extrusionOk="0">
                <a:moveTo>
                  <a:pt x="0" y="0"/>
                </a:moveTo>
                <a:lnTo>
                  <a:pt x="2166795" y="0"/>
                </a:lnTo>
                <a:lnTo>
                  <a:pt x="2166795" y="1207988"/>
                </a:lnTo>
                <a:lnTo>
                  <a:pt x="0" y="1207988"/>
                </a:lnTo>
                <a:lnTo>
                  <a:pt x="0" y="0"/>
                </a:lnTo>
                <a:close/>
              </a:path>
            </a:pathLst>
          </a:custGeom>
          <a:blipFill rotWithShape="1">
            <a:blip r:embed="rId4">
              <a:alphaModFix/>
            </a:blip>
            <a:stretch>
              <a:fillRect l="-111" r="-110"/>
            </a:stretch>
          </a:blipFill>
          <a:ln>
            <a:noFill/>
          </a:ln>
        </p:spPr>
      </p:sp>
      <p:sp>
        <p:nvSpPr>
          <p:cNvPr id="16" name="TextBox 15">
            <a:extLst>
              <a:ext uri="{FF2B5EF4-FFF2-40B4-BE49-F238E27FC236}">
                <a16:creationId xmlns:a16="http://schemas.microsoft.com/office/drawing/2014/main" id="{A7EF6D2F-7441-0BAF-4A8B-B91694233300}"/>
              </a:ext>
            </a:extLst>
          </p:cNvPr>
          <p:cNvSpPr txBox="1"/>
          <p:nvPr/>
        </p:nvSpPr>
        <p:spPr>
          <a:xfrm>
            <a:off x="89854" y="4253618"/>
            <a:ext cx="4790216" cy="800219"/>
          </a:xfrm>
          <a:prstGeom prst="rect">
            <a:avLst/>
          </a:prstGeom>
          <a:noFill/>
        </p:spPr>
        <p:txBody>
          <a:bodyPr wrap="square" rtlCol="0">
            <a:spAutoFit/>
          </a:bodyPr>
          <a:lstStyle/>
          <a:p>
            <a:r>
              <a:rPr lang="en-US" sz="4600" dirty="0">
                <a:solidFill>
                  <a:schemeClr val="bg1"/>
                </a:solidFill>
              </a:rPr>
              <a:t>Abstract #:  537  </a:t>
            </a:r>
          </a:p>
        </p:txBody>
      </p:sp>
      <p:sp>
        <p:nvSpPr>
          <p:cNvPr id="17" name="TextBox 16">
            <a:extLst>
              <a:ext uri="{FF2B5EF4-FFF2-40B4-BE49-F238E27FC236}">
                <a16:creationId xmlns:a16="http://schemas.microsoft.com/office/drawing/2014/main" id="{2CAE9E7C-8140-0B76-F9C8-75738AAB72B1}"/>
              </a:ext>
            </a:extLst>
          </p:cNvPr>
          <p:cNvSpPr txBox="1"/>
          <p:nvPr/>
        </p:nvSpPr>
        <p:spPr>
          <a:xfrm>
            <a:off x="89856" y="5455097"/>
            <a:ext cx="4572000" cy="1508105"/>
          </a:xfrm>
          <a:prstGeom prst="rect">
            <a:avLst/>
          </a:prstGeom>
          <a:noFill/>
        </p:spPr>
        <p:txBody>
          <a:bodyPr wrap="square" rtlCol="0">
            <a:spAutoFit/>
          </a:bodyPr>
          <a:lstStyle/>
          <a:p>
            <a:r>
              <a:rPr lang="en-US" sz="4600" dirty="0">
                <a:solidFill>
                  <a:schemeClr val="bg1"/>
                </a:solidFill>
              </a:rPr>
              <a:t>Symposium Session #:  122  </a:t>
            </a:r>
          </a:p>
        </p:txBody>
      </p:sp>
      <p:sp>
        <p:nvSpPr>
          <p:cNvPr id="18" name="Rectangle 17">
            <a:extLst>
              <a:ext uri="{FF2B5EF4-FFF2-40B4-BE49-F238E27FC236}">
                <a16:creationId xmlns:a16="http://schemas.microsoft.com/office/drawing/2014/main" id="{631CBDE0-392B-6E02-4464-9F92E22C3D91}"/>
              </a:ext>
            </a:extLst>
          </p:cNvPr>
          <p:cNvSpPr/>
          <p:nvPr/>
        </p:nvSpPr>
        <p:spPr>
          <a:xfrm>
            <a:off x="9564133" y="20042422"/>
            <a:ext cx="13790134" cy="850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B239B62-0E2F-0967-2B9B-F96C19BF0176}"/>
              </a:ext>
            </a:extLst>
          </p:cNvPr>
          <p:cNvSpPr txBox="1"/>
          <p:nvPr/>
        </p:nvSpPr>
        <p:spPr>
          <a:xfrm>
            <a:off x="9692640" y="20526414"/>
            <a:ext cx="13533120" cy="4247317"/>
          </a:xfrm>
          <a:prstGeom prst="rect">
            <a:avLst/>
          </a:prstGeom>
          <a:noFill/>
        </p:spPr>
        <p:txBody>
          <a:bodyPr wrap="square" rtlCol="0">
            <a:spAutoFit/>
          </a:bodyPr>
          <a:lstStyle/>
          <a:p>
            <a:pPr algn="ctr"/>
            <a:r>
              <a:rPr lang="en-US" sz="5400" b="1" dirty="0">
                <a:solidFill>
                  <a:schemeClr val="bg1"/>
                </a:solidFill>
              </a:rPr>
              <a:t>Household consumer products in a particular category have some chemicals in common.  Identifying those chemicals common to each category can help us evaluate the safety of new and existing products.</a:t>
            </a:r>
          </a:p>
        </p:txBody>
      </p:sp>
      <p:sp>
        <p:nvSpPr>
          <p:cNvPr id="21" name="TextBox 20">
            <a:extLst>
              <a:ext uri="{FF2B5EF4-FFF2-40B4-BE49-F238E27FC236}">
                <a16:creationId xmlns:a16="http://schemas.microsoft.com/office/drawing/2014/main" id="{3BBB3492-03F6-9821-3FBA-D2DFABAFBD5B}"/>
              </a:ext>
            </a:extLst>
          </p:cNvPr>
          <p:cNvSpPr txBox="1"/>
          <p:nvPr/>
        </p:nvSpPr>
        <p:spPr>
          <a:xfrm>
            <a:off x="266700" y="7620000"/>
            <a:ext cx="7962900" cy="5632311"/>
          </a:xfrm>
          <a:prstGeom prst="rect">
            <a:avLst/>
          </a:prstGeom>
          <a:noFill/>
        </p:spPr>
        <p:txBody>
          <a:bodyPr wrap="square" rtlCol="0">
            <a:spAutoFit/>
          </a:bodyPr>
          <a:lstStyle/>
          <a:p>
            <a:r>
              <a:rPr lang="en-US" sz="5100" b="1" dirty="0"/>
              <a:t>Introduction</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Consumer products are a major source of chemical exposure and therefore potential risk. </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Knowing what chemicals are typically present in different types of products is needed for risk evaluation</a:t>
            </a:r>
          </a:p>
          <a:p>
            <a:pPr marL="685800" indent="-685800">
              <a:buFont typeface="Arial" panose="020B0604020202020204" pitchFamily="34" charset="0"/>
              <a:buChar char="•"/>
            </a:pPr>
            <a:r>
              <a:rPr lang="en-US" sz="3400" dirty="0">
                <a:latin typeface="Calibri" panose="020F0502020204030204" pitchFamily="34" charset="0"/>
                <a:cs typeface="Times New Roman" panose="02020603050405020304" pitchFamily="18" charset="0"/>
              </a:rPr>
              <a:t>Assessing similarity of new products with existing ones can identify any uncommon chemical ingredients</a:t>
            </a:r>
            <a:endParaRPr lang="en-US" sz="3400" dirty="0"/>
          </a:p>
        </p:txBody>
      </p:sp>
      <p:sp>
        <p:nvSpPr>
          <p:cNvPr id="22" name="TextBox 21">
            <a:extLst>
              <a:ext uri="{FF2B5EF4-FFF2-40B4-BE49-F238E27FC236}">
                <a16:creationId xmlns:a16="http://schemas.microsoft.com/office/drawing/2014/main" id="{F6EB2766-EB1D-F58A-9CF6-7EA130248806}"/>
              </a:ext>
            </a:extLst>
          </p:cNvPr>
          <p:cNvSpPr txBox="1"/>
          <p:nvPr/>
        </p:nvSpPr>
        <p:spPr>
          <a:xfrm>
            <a:off x="266700" y="13748966"/>
            <a:ext cx="7962900" cy="4016484"/>
          </a:xfrm>
          <a:prstGeom prst="rect">
            <a:avLst/>
          </a:prstGeom>
          <a:noFill/>
        </p:spPr>
        <p:txBody>
          <a:bodyPr wrap="square" rtlCol="0">
            <a:spAutoFit/>
          </a:bodyPr>
          <a:lstStyle/>
          <a:p>
            <a:r>
              <a:rPr lang="en-US" sz="5100" b="1" dirty="0"/>
              <a:t>Methods</a:t>
            </a:r>
          </a:p>
          <a:p>
            <a:pPr marL="685800" indent="-685800">
              <a:buFont typeface="Arial" panose="020B0604020202020204" pitchFamily="34" charset="0"/>
              <a:buChar char="•"/>
            </a:pPr>
            <a:r>
              <a:rPr lang="en-US" sz="3400" dirty="0">
                <a:latin typeface="Calibri" panose="020F0502020204030204" pitchFamily="34" charset="0"/>
                <a:ea typeface="Calibri" panose="020F0502020204030204" pitchFamily="34" charset="0"/>
                <a:cs typeface="Times New Roman" panose="02020603050405020304" pitchFamily="18" charset="0"/>
              </a:rPr>
              <a:t>Suspect screening</a:t>
            </a:r>
            <a:r>
              <a:rPr lang="en-US" sz="3400" dirty="0">
                <a:effectLst/>
                <a:latin typeface="Calibri" panose="020F0502020204030204" pitchFamily="34" charset="0"/>
                <a:ea typeface="Calibri" panose="020F0502020204030204" pitchFamily="34" charset="0"/>
                <a:cs typeface="Times New Roman" panose="02020603050405020304" pitchFamily="18" charset="0"/>
              </a:rPr>
              <a:t> analysis (NTA) using two-dimensional gas chromatography time-of-flight mass spectrometry (GC x GC-TOFMS) was applied to 170 unique samples of selected consumer products from 5 categories.</a:t>
            </a:r>
            <a:endParaRPr lang="en-US" sz="3400" dirty="0"/>
          </a:p>
        </p:txBody>
      </p:sp>
      <p:sp>
        <p:nvSpPr>
          <p:cNvPr id="29" name="TextBox 28">
            <a:extLst>
              <a:ext uri="{FF2B5EF4-FFF2-40B4-BE49-F238E27FC236}">
                <a16:creationId xmlns:a16="http://schemas.microsoft.com/office/drawing/2014/main" id="{A8831954-816D-E5AB-93D2-4AB11DE96868}"/>
              </a:ext>
            </a:extLst>
          </p:cNvPr>
          <p:cNvSpPr txBox="1"/>
          <p:nvPr/>
        </p:nvSpPr>
        <p:spPr>
          <a:xfrm>
            <a:off x="19495240" y="8035660"/>
            <a:ext cx="5071627" cy="4401205"/>
          </a:xfrm>
          <a:prstGeom prst="rect">
            <a:avLst/>
          </a:prstGeom>
          <a:noFill/>
        </p:spPr>
        <p:txBody>
          <a:bodyPr wrap="square">
            <a:spAutoFit/>
          </a:bodyPr>
          <a:lstStyle/>
          <a:p>
            <a:r>
              <a:rPr lang="en-US" sz="2800" b="1" dirty="0"/>
              <a:t>Figure 3. </a:t>
            </a:r>
            <a:r>
              <a:rPr lang="en-US" sz="2800" dirty="0"/>
              <a:t>Upset plot showing how chemicals occurring in our five product categories intersect. The largest intersection is between baby soap and shampoo (36 shared chemicals). The left histogram shows the total number of chemicals measured across all samples in each product type. </a:t>
            </a:r>
            <a:endParaRPr lang="en-US" sz="2800" b="1" dirty="0"/>
          </a:p>
        </p:txBody>
      </p:sp>
      <p:sp>
        <p:nvSpPr>
          <p:cNvPr id="36" name="TextBox 35">
            <a:extLst>
              <a:ext uri="{FF2B5EF4-FFF2-40B4-BE49-F238E27FC236}">
                <a16:creationId xmlns:a16="http://schemas.microsoft.com/office/drawing/2014/main" id="{B828AB87-3C48-38F6-8572-F26A7DF71B76}"/>
              </a:ext>
            </a:extLst>
          </p:cNvPr>
          <p:cNvSpPr txBox="1"/>
          <p:nvPr/>
        </p:nvSpPr>
        <p:spPr>
          <a:xfrm>
            <a:off x="266700" y="33594556"/>
            <a:ext cx="7964424" cy="6586418"/>
          </a:xfrm>
          <a:prstGeom prst="rect">
            <a:avLst/>
          </a:prstGeom>
          <a:noFill/>
        </p:spPr>
        <p:txBody>
          <a:bodyPr wrap="square" rtlCol="0">
            <a:spAutoFit/>
          </a:bodyPr>
          <a:lstStyle/>
          <a:p>
            <a:r>
              <a:rPr lang="en-US" sz="5100" b="1" dirty="0"/>
              <a:t>Conclusions</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This study provides a baseline set of chemical ingredients (that is, representative mixtures) across common types of consumer products, which will help in evaluating new and existing products. </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Separating constituent chemicals into typical and atypical might inform exposure assessment, </a:t>
            </a:r>
            <a:r>
              <a:rPr lang="en-US" sz="3400" i="1" dirty="0">
                <a:effectLst/>
                <a:latin typeface="Calibri" panose="020F0502020204030204" pitchFamily="34" charset="0"/>
                <a:ea typeface="Calibri" panose="020F0502020204030204" pitchFamily="34" charset="0"/>
                <a:cs typeface="Times New Roman" panose="02020603050405020304" pitchFamily="18" charset="0"/>
              </a:rPr>
              <a:t>in vitro</a:t>
            </a:r>
            <a:r>
              <a:rPr lang="en-US" sz="3400" dirty="0">
                <a:effectLst/>
                <a:latin typeface="Calibri" panose="020F0502020204030204" pitchFamily="34" charset="0"/>
                <a:ea typeface="Calibri" panose="020F0502020204030204" pitchFamily="34" charset="0"/>
                <a:cs typeface="Times New Roman" panose="02020603050405020304" pitchFamily="18" charset="0"/>
              </a:rPr>
              <a:t> bioactivity screening, and ultimately the risk related to using such products.</a:t>
            </a:r>
            <a:endParaRPr lang="en-US" sz="3400" dirty="0"/>
          </a:p>
        </p:txBody>
      </p:sp>
      <p:sp>
        <p:nvSpPr>
          <p:cNvPr id="38" name="TextBox 37">
            <a:extLst>
              <a:ext uri="{FF2B5EF4-FFF2-40B4-BE49-F238E27FC236}">
                <a16:creationId xmlns:a16="http://schemas.microsoft.com/office/drawing/2014/main" id="{C2BB281F-A34B-C74B-68C5-44F531C26879}"/>
              </a:ext>
            </a:extLst>
          </p:cNvPr>
          <p:cNvSpPr txBox="1"/>
          <p:nvPr/>
        </p:nvSpPr>
        <p:spPr>
          <a:xfrm>
            <a:off x="9213427" y="7610857"/>
            <a:ext cx="5791203" cy="877163"/>
          </a:xfrm>
          <a:prstGeom prst="rect">
            <a:avLst/>
          </a:prstGeom>
          <a:noFill/>
        </p:spPr>
        <p:txBody>
          <a:bodyPr wrap="square">
            <a:spAutoFit/>
          </a:bodyPr>
          <a:lstStyle/>
          <a:p>
            <a:r>
              <a:rPr lang="en-US" sz="5100" b="1" dirty="0">
                <a:latin typeface="Calibri" panose="020F0502020204030204" pitchFamily="34" charset="0"/>
                <a:ea typeface="Calibri" panose="020F0502020204030204" pitchFamily="34" charset="0"/>
                <a:cs typeface="Times New Roman" panose="02020603050405020304" pitchFamily="18" charset="0"/>
              </a:rPr>
              <a:t>Results</a:t>
            </a:r>
            <a:endParaRPr lang="en-US" sz="5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65CEEE19-2628-2BD6-5E4F-4CA6A6C2DBCE}"/>
              </a:ext>
            </a:extLst>
          </p:cNvPr>
          <p:cNvSpPr txBox="1"/>
          <p:nvPr/>
        </p:nvSpPr>
        <p:spPr>
          <a:xfrm>
            <a:off x="266700" y="28171170"/>
            <a:ext cx="7962900" cy="4832092"/>
          </a:xfrm>
          <a:prstGeom prst="rect">
            <a:avLst/>
          </a:prstGeom>
          <a:noFill/>
        </p:spPr>
        <p:txBody>
          <a:bodyPr wrap="square" rtlCol="0">
            <a:spAutoFit/>
          </a:bodyPr>
          <a:lstStyle/>
          <a:p>
            <a:r>
              <a:rPr lang="en-US" sz="2800" b="1" dirty="0"/>
              <a:t>Figure 1. </a:t>
            </a:r>
            <a:r>
              <a:rPr lang="en-US" sz="2800" dirty="0"/>
              <a:t>Workflow of suspect screening analysis of products from 5 types of household consumer products. Products were extracted with dichloromethane (DCM). After addition of an internal standard, each extraction was analyzed via GC X GC-TOFMS to obtain its mass spectra. The spectra were matched to the 2017 NIST database and analytical standards were used to confirm a subset of the chemical identifications. Chemicals were annotated by reported or predicted functional uses</a:t>
            </a:r>
            <a:r>
              <a:rPr lang="en-US" sz="2800" baseline="30000" dirty="0"/>
              <a:t>1-3</a:t>
            </a:r>
            <a:r>
              <a:rPr lang="en-US" sz="2800" dirty="0"/>
              <a:t> and structural classification via ClassyFire</a:t>
            </a:r>
            <a:r>
              <a:rPr lang="en-US" sz="2800" baseline="30000" dirty="0"/>
              <a:t>4</a:t>
            </a:r>
            <a:r>
              <a:rPr lang="en-US" sz="2800" dirty="0"/>
              <a:t>.</a:t>
            </a:r>
            <a:endParaRPr lang="en-US" sz="2800" b="1" dirty="0"/>
          </a:p>
        </p:txBody>
      </p:sp>
      <p:sp>
        <p:nvSpPr>
          <p:cNvPr id="41" name="TextBox 40">
            <a:extLst>
              <a:ext uri="{FF2B5EF4-FFF2-40B4-BE49-F238E27FC236}">
                <a16:creationId xmlns:a16="http://schemas.microsoft.com/office/drawing/2014/main" id="{68BA5131-95B9-EABD-6D36-9750647FF0FF}"/>
              </a:ext>
            </a:extLst>
          </p:cNvPr>
          <p:cNvSpPr txBox="1"/>
          <p:nvPr/>
        </p:nvSpPr>
        <p:spPr>
          <a:xfrm>
            <a:off x="9563130" y="17765450"/>
            <a:ext cx="11227485" cy="1815882"/>
          </a:xfrm>
          <a:prstGeom prst="rect">
            <a:avLst/>
          </a:prstGeom>
          <a:noFill/>
        </p:spPr>
        <p:txBody>
          <a:bodyPr wrap="square">
            <a:spAutoFit/>
          </a:bodyPr>
          <a:lstStyle/>
          <a:p>
            <a:r>
              <a:rPr lang="en-US" sz="2800" b="1" dirty="0"/>
              <a:t>Figure 2. </a:t>
            </a:r>
            <a:r>
              <a:rPr lang="en-US" sz="2800" dirty="0"/>
              <a:t>Chemical space spanned by all chemicals from all samples represented as a tree with chemicals occuring in cotton clothing products highlighted (green). Figure was created using the R package </a:t>
            </a:r>
            <a:r>
              <a:rPr lang="en-US" sz="2800" dirty="0" err="1"/>
              <a:t>treecompareR</a:t>
            </a:r>
            <a:r>
              <a:rPr lang="en-US" sz="2800" dirty="0"/>
              <a:t> using </a:t>
            </a:r>
            <a:r>
              <a:rPr lang="en-US" sz="2800" dirty="0" err="1"/>
              <a:t>ClassyFire</a:t>
            </a:r>
            <a:r>
              <a:rPr lang="en-US" sz="2800" dirty="0"/>
              <a:t> annotations and the </a:t>
            </a:r>
            <a:r>
              <a:rPr lang="en-US" sz="2800" dirty="0" err="1"/>
              <a:t>ChemOnt</a:t>
            </a:r>
            <a:r>
              <a:rPr lang="en-US" sz="2800" dirty="0"/>
              <a:t> tree.  </a:t>
            </a:r>
            <a:endParaRPr lang="en-US" sz="2800" b="1" dirty="0"/>
          </a:p>
        </p:txBody>
      </p:sp>
      <p:sp>
        <p:nvSpPr>
          <p:cNvPr id="42" name="TextBox 41">
            <a:extLst>
              <a:ext uri="{FF2B5EF4-FFF2-40B4-BE49-F238E27FC236}">
                <a16:creationId xmlns:a16="http://schemas.microsoft.com/office/drawing/2014/main" id="{4704A4C5-F978-5CBF-B5C0-AA260D51D0B0}"/>
              </a:ext>
            </a:extLst>
          </p:cNvPr>
          <p:cNvSpPr txBox="1"/>
          <p:nvPr/>
        </p:nvSpPr>
        <p:spPr>
          <a:xfrm>
            <a:off x="24046478" y="24068828"/>
            <a:ext cx="8735855" cy="2246769"/>
          </a:xfrm>
          <a:prstGeom prst="rect">
            <a:avLst/>
          </a:prstGeom>
          <a:noFill/>
        </p:spPr>
        <p:txBody>
          <a:bodyPr wrap="square">
            <a:spAutoFit/>
          </a:bodyPr>
          <a:lstStyle/>
          <a:p>
            <a:r>
              <a:rPr lang="en-US" sz="2800" b="1" dirty="0"/>
              <a:t>Figure 4. </a:t>
            </a:r>
            <a:r>
              <a:rPr lang="en-US" sz="2800" dirty="0"/>
              <a:t>Sample similarity heatmap for all cotton clothing samples based on chemical occurrence. The binary distance was used to calculate similarity and cluster samples hierarchically. Anonymized product brand and category subtype are also indicated. </a:t>
            </a:r>
            <a:endParaRPr lang="en-US" sz="2800" b="1" dirty="0"/>
          </a:p>
        </p:txBody>
      </p:sp>
      <p:sp>
        <p:nvSpPr>
          <p:cNvPr id="43" name="TextBox 42">
            <a:extLst>
              <a:ext uri="{FF2B5EF4-FFF2-40B4-BE49-F238E27FC236}">
                <a16:creationId xmlns:a16="http://schemas.microsoft.com/office/drawing/2014/main" id="{C4CC8B02-B7A4-548A-B800-3428919BEF08}"/>
              </a:ext>
            </a:extLst>
          </p:cNvPr>
          <p:cNvSpPr txBox="1"/>
          <p:nvPr/>
        </p:nvSpPr>
        <p:spPr>
          <a:xfrm>
            <a:off x="24046478" y="38398546"/>
            <a:ext cx="8732521" cy="1815882"/>
          </a:xfrm>
          <a:prstGeom prst="rect">
            <a:avLst/>
          </a:prstGeom>
          <a:noFill/>
        </p:spPr>
        <p:txBody>
          <a:bodyPr wrap="square">
            <a:spAutoFit/>
          </a:bodyPr>
          <a:lstStyle/>
          <a:p>
            <a:r>
              <a:rPr lang="en-US" sz="2800" b="1" dirty="0"/>
              <a:t>Figure 5. </a:t>
            </a:r>
            <a:r>
              <a:rPr lang="en-US" sz="2800" dirty="0"/>
              <a:t>Heatmap of all chemicals in cotton clothing products. Rows (chemicals) and columns (products) are clustered hierarchically using Euclidean distance. Concentrations and top 3 chemical uses and are shown.</a:t>
            </a:r>
            <a:endParaRPr lang="en-US" sz="2800" b="1" dirty="0"/>
          </a:p>
        </p:txBody>
      </p:sp>
      <p:sp>
        <p:nvSpPr>
          <p:cNvPr id="46" name="TextBox 45">
            <a:extLst>
              <a:ext uri="{FF2B5EF4-FFF2-40B4-BE49-F238E27FC236}">
                <a16:creationId xmlns:a16="http://schemas.microsoft.com/office/drawing/2014/main" id="{15986D04-28BD-4F3D-841F-2A05776596FE}"/>
              </a:ext>
            </a:extLst>
          </p:cNvPr>
          <p:cNvSpPr txBox="1"/>
          <p:nvPr/>
        </p:nvSpPr>
        <p:spPr>
          <a:xfrm>
            <a:off x="9144000" y="37942355"/>
            <a:ext cx="14554200" cy="2246769"/>
          </a:xfrm>
          <a:prstGeom prst="rect">
            <a:avLst/>
          </a:prstGeom>
          <a:noFill/>
        </p:spPr>
        <p:txBody>
          <a:bodyPr wrap="square">
            <a:spAutoFit/>
          </a:bodyPr>
          <a:lstStyle/>
          <a:p>
            <a:r>
              <a:rPr lang="en-US" sz="2800" b="1" dirty="0"/>
              <a:t>Figure 6. </a:t>
            </a:r>
            <a:r>
              <a:rPr lang="en-US" sz="2800" dirty="0"/>
              <a:t>Chemical signatures for each product category with the distribution of estimated sample concentrations. Chemicals were included in a signature if they occurred in ≥ 80% of product category samples. The number of chemicals per signature, from left to right, are 29, 21, 12, 9, and 5. Number of shared chemicals across signatures:  clothing-fabric (16), clothing-kitchen (4), shampoo-kitchen (3), clothing-shampoo (2), clothing-soap (1), fabric-soap (1).   </a:t>
            </a:r>
            <a:endParaRPr lang="en-US" sz="2800" b="1" dirty="0"/>
          </a:p>
        </p:txBody>
      </p:sp>
      <p:pic>
        <p:nvPicPr>
          <p:cNvPr id="54" name="Picture 53">
            <a:extLst>
              <a:ext uri="{FF2B5EF4-FFF2-40B4-BE49-F238E27FC236}">
                <a16:creationId xmlns:a16="http://schemas.microsoft.com/office/drawing/2014/main" id="{6AAFDE4F-46D9-F95D-4FD2-CA0133A74BEC}"/>
              </a:ext>
            </a:extLst>
          </p:cNvPr>
          <p:cNvPicPr>
            <a:picLocks noChangeAspect="1"/>
          </p:cNvPicPr>
          <p:nvPr/>
        </p:nvPicPr>
        <p:blipFill>
          <a:blip r:embed="rId5"/>
          <a:stretch>
            <a:fillRect/>
          </a:stretch>
        </p:blipFill>
        <p:spPr>
          <a:xfrm>
            <a:off x="9105883" y="8472564"/>
            <a:ext cx="9235440" cy="9114448"/>
          </a:xfrm>
          <a:prstGeom prst="rect">
            <a:avLst/>
          </a:prstGeom>
        </p:spPr>
      </p:pic>
      <p:sp>
        <p:nvSpPr>
          <p:cNvPr id="55" name="TextBox 54">
            <a:extLst>
              <a:ext uri="{FF2B5EF4-FFF2-40B4-BE49-F238E27FC236}">
                <a16:creationId xmlns:a16="http://schemas.microsoft.com/office/drawing/2014/main" id="{84EE4E19-4BF1-7907-D613-E1E2717F7D7C}"/>
              </a:ext>
            </a:extLst>
          </p:cNvPr>
          <p:cNvSpPr txBox="1"/>
          <p:nvPr/>
        </p:nvSpPr>
        <p:spPr>
          <a:xfrm>
            <a:off x="12352399" y="8959155"/>
            <a:ext cx="2032341" cy="338554"/>
          </a:xfrm>
          <a:prstGeom prst="rect">
            <a:avLst/>
          </a:prstGeom>
          <a:solidFill>
            <a:schemeClr val="bg1"/>
          </a:solidFill>
        </p:spPr>
        <p:txBody>
          <a:bodyPr wrap="square" rtlCol="0">
            <a:spAutoFit/>
          </a:bodyPr>
          <a:lstStyle/>
          <a:p>
            <a:r>
              <a:rPr lang="en-US" sz="1600" dirty="0"/>
              <a:t>Not in Cotton Clothing</a:t>
            </a:r>
          </a:p>
        </p:txBody>
      </p:sp>
      <p:sp>
        <p:nvSpPr>
          <p:cNvPr id="56" name="TextBox 55">
            <a:extLst>
              <a:ext uri="{FF2B5EF4-FFF2-40B4-BE49-F238E27FC236}">
                <a16:creationId xmlns:a16="http://schemas.microsoft.com/office/drawing/2014/main" id="{C4C48DD1-7417-43FD-6AEC-73B1466A9437}"/>
              </a:ext>
            </a:extLst>
          </p:cNvPr>
          <p:cNvSpPr txBox="1"/>
          <p:nvPr/>
        </p:nvSpPr>
        <p:spPr>
          <a:xfrm>
            <a:off x="14679856" y="8959155"/>
            <a:ext cx="2032341" cy="338554"/>
          </a:xfrm>
          <a:prstGeom prst="rect">
            <a:avLst/>
          </a:prstGeom>
          <a:solidFill>
            <a:schemeClr val="bg1"/>
          </a:solidFill>
        </p:spPr>
        <p:txBody>
          <a:bodyPr wrap="square" rtlCol="0">
            <a:spAutoFit/>
          </a:bodyPr>
          <a:lstStyle/>
          <a:p>
            <a:r>
              <a:rPr lang="en-US" sz="1600" dirty="0"/>
              <a:t>In Cotton Clothing</a:t>
            </a:r>
          </a:p>
        </p:txBody>
      </p:sp>
      <p:sp>
        <p:nvSpPr>
          <p:cNvPr id="57" name="TextBox 56">
            <a:extLst>
              <a:ext uri="{FF2B5EF4-FFF2-40B4-BE49-F238E27FC236}">
                <a16:creationId xmlns:a16="http://schemas.microsoft.com/office/drawing/2014/main" id="{955DDB6E-6F4A-8427-65E0-72BA59877116}"/>
              </a:ext>
            </a:extLst>
          </p:cNvPr>
          <p:cNvSpPr txBox="1"/>
          <p:nvPr/>
        </p:nvSpPr>
        <p:spPr>
          <a:xfrm rot="16200000">
            <a:off x="23674286" y="10251337"/>
            <a:ext cx="3015253" cy="430887"/>
          </a:xfrm>
          <a:prstGeom prst="rect">
            <a:avLst/>
          </a:prstGeom>
          <a:solidFill>
            <a:schemeClr val="bg1"/>
          </a:solidFill>
        </p:spPr>
        <p:txBody>
          <a:bodyPr wrap="square" rtlCol="0">
            <a:spAutoFit/>
          </a:bodyPr>
          <a:lstStyle/>
          <a:p>
            <a:r>
              <a:rPr lang="en-US" sz="2200" dirty="0"/>
              <a:t>Chemical Intersections</a:t>
            </a:r>
          </a:p>
        </p:txBody>
      </p:sp>
      <p:sp>
        <p:nvSpPr>
          <p:cNvPr id="58" name="TextBox 57">
            <a:extLst>
              <a:ext uri="{FF2B5EF4-FFF2-40B4-BE49-F238E27FC236}">
                <a16:creationId xmlns:a16="http://schemas.microsoft.com/office/drawing/2014/main" id="{0C631431-6593-6972-10C3-727EFE325B54}"/>
              </a:ext>
            </a:extLst>
          </p:cNvPr>
          <p:cNvSpPr txBox="1"/>
          <p:nvPr/>
        </p:nvSpPr>
        <p:spPr>
          <a:xfrm>
            <a:off x="25397356" y="26572945"/>
            <a:ext cx="3270584" cy="400110"/>
          </a:xfrm>
          <a:prstGeom prst="rect">
            <a:avLst/>
          </a:prstGeom>
          <a:solidFill>
            <a:schemeClr val="bg1"/>
          </a:solidFill>
        </p:spPr>
        <p:txBody>
          <a:bodyPr wrap="square" rtlCol="0">
            <a:spAutoFit/>
          </a:bodyPr>
          <a:lstStyle/>
          <a:p>
            <a:r>
              <a:rPr lang="en-US" sz="2000" dirty="0"/>
              <a:t>Cotton Clothing Products</a:t>
            </a:r>
          </a:p>
        </p:txBody>
      </p:sp>
      <p:pic>
        <p:nvPicPr>
          <p:cNvPr id="3" name="Picture 2">
            <a:extLst>
              <a:ext uri="{FF2B5EF4-FFF2-40B4-BE49-F238E27FC236}">
                <a16:creationId xmlns:a16="http://schemas.microsoft.com/office/drawing/2014/main" id="{36F96F76-9986-A6EB-8201-80C0AFCDB533}"/>
              </a:ext>
            </a:extLst>
          </p:cNvPr>
          <p:cNvPicPr>
            <a:picLocks noChangeAspect="1"/>
          </p:cNvPicPr>
          <p:nvPr/>
        </p:nvPicPr>
        <p:blipFill>
          <a:blip r:embed="rId6"/>
          <a:stretch>
            <a:fillRect/>
          </a:stretch>
        </p:blipFill>
        <p:spPr>
          <a:xfrm>
            <a:off x="8934426" y="29240152"/>
            <a:ext cx="14813280" cy="8644467"/>
          </a:xfrm>
          <a:prstGeom prst="rect">
            <a:avLst/>
          </a:prstGeom>
        </p:spPr>
      </p:pic>
      <p:pic>
        <p:nvPicPr>
          <p:cNvPr id="11" name="Picture 10">
            <a:extLst>
              <a:ext uri="{FF2B5EF4-FFF2-40B4-BE49-F238E27FC236}">
                <a16:creationId xmlns:a16="http://schemas.microsoft.com/office/drawing/2014/main" id="{74EF3402-6E1F-0C1D-5D5F-138F0F719794}"/>
              </a:ext>
            </a:extLst>
          </p:cNvPr>
          <p:cNvPicPr>
            <a:picLocks noChangeAspect="1"/>
          </p:cNvPicPr>
          <p:nvPr/>
        </p:nvPicPr>
        <p:blipFill>
          <a:blip r:embed="rId7"/>
          <a:stretch>
            <a:fillRect/>
          </a:stretch>
        </p:blipFill>
        <p:spPr>
          <a:xfrm>
            <a:off x="23950676" y="15225289"/>
            <a:ext cx="8869680" cy="8859287"/>
          </a:xfrm>
          <a:prstGeom prst="rect">
            <a:avLst/>
          </a:prstGeom>
          <a:solidFill>
            <a:schemeClr val="bg2"/>
          </a:solidFill>
        </p:spPr>
      </p:pic>
      <p:sp>
        <p:nvSpPr>
          <p:cNvPr id="23" name="TextBox 22">
            <a:extLst>
              <a:ext uri="{FF2B5EF4-FFF2-40B4-BE49-F238E27FC236}">
                <a16:creationId xmlns:a16="http://schemas.microsoft.com/office/drawing/2014/main" id="{746338A7-C99C-C793-62B2-ABFB9A91BE73}"/>
              </a:ext>
            </a:extLst>
          </p:cNvPr>
          <p:cNvSpPr txBox="1"/>
          <p:nvPr/>
        </p:nvSpPr>
        <p:spPr>
          <a:xfrm rot="16200000">
            <a:off x="5712235" y="32579508"/>
            <a:ext cx="6602274" cy="400110"/>
          </a:xfrm>
          <a:prstGeom prst="rect">
            <a:avLst/>
          </a:prstGeom>
          <a:solidFill>
            <a:schemeClr val="bg1"/>
          </a:solidFill>
        </p:spPr>
        <p:txBody>
          <a:bodyPr wrap="square" rtlCol="0">
            <a:spAutoFit/>
          </a:bodyPr>
          <a:lstStyle/>
          <a:p>
            <a:pPr algn="ctr"/>
            <a:r>
              <a:rPr lang="en-US" sz="2000" dirty="0">
                <a:effectLst/>
                <a:latin typeface="Calibri" panose="020F0502020204030204" pitchFamily="34" charset="0"/>
              </a:rPr>
              <a:t>log10 Chemical Signal Normalized to 1ppm Internal Signature</a:t>
            </a:r>
            <a:endParaRPr lang="en-US" sz="2000" dirty="0"/>
          </a:p>
        </p:txBody>
      </p:sp>
      <p:sp>
        <p:nvSpPr>
          <p:cNvPr id="25" name="Text Box 16">
            <a:extLst>
              <a:ext uri="{FF2B5EF4-FFF2-40B4-BE49-F238E27FC236}">
                <a16:creationId xmlns:a16="http://schemas.microsoft.com/office/drawing/2014/main" id="{D09CD647-00C4-A34D-A5A6-9404B27BEA97}"/>
              </a:ext>
            </a:extLst>
          </p:cNvPr>
          <p:cNvSpPr txBox="1">
            <a:spLocks noChangeArrowheads="1"/>
          </p:cNvSpPr>
          <p:nvPr/>
        </p:nvSpPr>
        <p:spPr bwMode="auto">
          <a:xfrm>
            <a:off x="27326723" y="4753452"/>
            <a:ext cx="5500960" cy="2286000"/>
          </a:xfrm>
          <a:prstGeom prst="rect">
            <a:avLst/>
          </a:prstGeom>
          <a:noFill/>
          <a:ln w="9525">
            <a:noFill/>
            <a:miter lim="800000"/>
            <a:headEnd/>
            <a:tailEnd/>
          </a:ln>
          <a:effectLst/>
        </p:spPr>
        <p:txBody>
          <a:bodyPr wrap="square" lIns="80283" tIns="40141" rIns="80283" bIns="40141">
            <a:spAutoFit/>
          </a:bodyPr>
          <a:lstStyle/>
          <a:p>
            <a:pPr algn="r">
              <a:lnSpc>
                <a:spcPct val="150000"/>
              </a:lnSpc>
            </a:pPr>
            <a:r>
              <a:rPr lang="en-US" sz="3100" b="1" dirty="0">
                <a:solidFill>
                  <a:schemeClr val="bg1"/>
                </a:solidFill>
              </a:rPr>
              <a:t>stanfield.zachary@epa.gov </a:t>
            </a:r>
          </a:p>
          <a:p>
            <a:pPr algn="r">
              <a:lnSpc>
                <a:spcPct val="150000"/>
              </a:lnSpc>
            </a:pPr>
            <a:r>
              <a:rPr lang="en-US" sz="3100" b="1" dirty="0">
                <a:solidFill>
                  <a:schemeClr val="bg1"/>
                </a:solidFill>
              </a:rPr>
              <a:t>linkedin.com/in/</a:t>
            </a:r>
            <a:r>
              <a:rPr lang="en-US" sz="3100" b="1" dirty="0" err="1">
                <a:solidFill>
                  <a:schemeClr val="bg1"/>
                </a:solidFill>
              </a:rPr>
              <a:t>zachstanfield</a:t>
            </a:r>
            <a:endParaRPr lang="en-US" sz="3100" b="1" dirty="0">
              <a:solidFill>
                <a:schemeClr val="bg1"/>
              </a:solidFill>
            </a:endParaRPr>
          </a:p>
          <a:p>
            <a:pPr algn="r">
              <a:lnSpc>
                <a:spcPct val="150000"/>
              </a:lnSpc>
            </a:pPr>
            <a:r>
              <a:rPr lang="en-US" sz="3100" b="1" dirty="0">
                <a:solidFill>
                  <a:schemeClr val="bg1"/>
                </a:solidFill>
                <a:latin typeface="+mn-lt"/>
              </a:rPr>
              <a:t>orcid.org/0000-0002-7579-7873</a:t>
            </a:r>
            <a:endParaRPr kumimoji="0" lang="en-US" sz="3100" b="1" u="none" strike="noStrike" cap="none" normalizeH="0" baseline="0" dirty="0">
              <a:ln>
                <a:noFill/>
              </a:ln>
              <a:solidFill>
                <a:schemeClr val="bg1"/>
              </a:solidFill>
              <a:effectLst/>
              <a:latin typeface="+mn-lt"/>
            </a:endParaRPr>
          </a:p>
          <a:p>
            <a:pPr algn="r">
              <a:lnSpc>
                <a:spcPct val="150000"/>
              </a:lnSpc>
            </a:pPr>
            <a:endParaRPr lang="en-US" sz="3100" b="1" dirty="0">
              <a:solidFill>
                <a:schemeClr val="bg1"/>
              </a:solidFill>
            </a:endParaRPr>
          </a:p>
        </p:txBody>
      </p:sp>
      <p:pic>
        <p:nvPicPr>
          <p:cNvPr id="27" name="Picture 26">
            <a:extLst>
              <a:ext uri="{FF2B5EF4-FFF2-40B4-BE49-F238E27FC236}">
                <a16:creationId xmlns:a16="http://schemas.microsoft.com/office/drawing/2014/main" id="{5B2DC934-0A4F-6E76-AE92-D3F8F683CC7A}"/>
              </a:ext>
            </a:extLst>
          </p:cNvPr>
          <p:cNvPicPr>
            <a:picLocks noChangeAspect="1"/>
          </p:cNvPicPr>
          <p:nvPr/>
        </p:nvPicPr>
        <p:blipFill rotWithShape="1">
          <a:blip r:embed="rId8"/>
          <a:srcRect l="3012"/>
          <a:stretch/>
        </p:blipFill>
        <p:spPr>
          <a:xfrm>
            <a:off x="125921" y="18300531"/>
            <a:ext cx="8831975" cy="9326880"/>
          </a:xfrm>
          <a:prstGeom prst="rect">
            <a:avLst/>
          </a:prstGeom>
        </p:spPr>
      </p:pic>
      <p:sp>
        <p:nvSpPr>
          <p:cNvPr id="28" name="Text Box 16">
            <a:extLst>
              <a:ext uri="{FF2B5EF4-FFF2-40B4-BE49-F238E27FC236}">
                <a16:creationId xmlns:a16="http://schemas.microsoft.com/office/drawing/2014/main" id="{BDCB6E0C-4A87-51E3-EEE0-D9149041DF0E}"/>
              </a:ext>
            </a:extLst>
          </p:cNvPr>
          <p:cNvSpPr txBox="1">
            <a:spLocks noChangeArrowheads="1"/>
          </p:cNvSpPr>
          <p:nvPr/>
        </p:nvSpPr>
        <p:spPr bwMode="auto">
          <a:xfrm>
            <a:off x="10308418" y="41751413"/>
            <a:ext cx="12301565" cy="811209"/>
          </a:xfrm>
          <a:prstGeom prst="rect">
            <a:avLst/>
          </a:prstGeom>
          <a:noFill/>
          <a:ln w="9525">
            <a:noFill/>
            <a:miter lim="800000"/>
            <a:headEnd/>
            <a:tailEnd/>
          </a:ln>
          <a:effectLst/>
        </p:spPr>
        <p:txBody>
          <a:bodyPr wrap="square" lIns="71844" tIns="35922" rIns="71844" bIns="35922">
            <a:spAutoFit/>
          </a:bodyPr>
          <a:lstStyle/>
          <a:p>
            <a:pPr algn="ctr"/>
            <a:r>
              <a:rPr lang="en-US" sz="4800" i="1" dirty="0">
                <a:solidFill>
                  <a:schemeClr val="bg1"/>
                </a:solidFill>
              </a:rPr>
              <a:t>Innovative Research for a Sustainable Future</a:t>
            </a:r>
          </a:p>
        </p:txBody>
      </p:sp>
      <p:pic>
        <p:nvPicPr>
          <p:cNvPr id="31" name="Picture 30">
            <a:extLst>
              <a:ext uri="{FF2B5EF4-FFF2-40B4-BE49-F238E27FC236}">
                <a16:creationId xmlns:a16="http://schemas.microsoft.com/office/drawing/2014/main" id="{4403A3D6-8C29-A6D3-9A7C-01A416EE49A7}"/>
              </a:ext>
            </a:extLst>
          </p:cNvPr>
          <p:cNvPicPr>
            <a:picLocks noChangeAspect="1"/>
          </p:cNvPicPr>
          <p:nvPr/>
        </p:nvPicPr>
        <p:blipFill>
          <a:blip r:embed="rId9"/>
          <a:stretch>
            <a:fillRect/>
          </a:stretch>
        </p:blipFill>
        <p:spPr>
          <a:xfrm>
            <a:off x="24046478" y="26515878"/>
            <a:ext cx="7406640" cy="11903524"/>
          </a:xfrm>
          <a:prstGeom prst="rect">
            <a:avLst/>
          </a:prstGeom>
        </p:spPr>
      </p:pic>
      <p:pic>
        <p:nvPicPr>
          <p:cNvPr id="6" name="Picture 5" descr="Qr code&#10;&#10;Description automatically generated">
            <a:extLst>
              <a:ext uri="{FF2B5EF4-FFF2-40B4-BE49-F238E27FC236}">
                <a16:creationId xmlns:a16="http://schemas.microsoft.com/office/drawing/2014/main" id="{0FB144DF-2476-58CC-E11E-4029C8B5F2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26182" y="25183071"/>
            <a:ext cx="2743200" cy="2743200"/>
          </a:xfrm>
          <a:prstGeom prst="rect">
            <a:avLst/>
          </a:prstGeom>
        </p:spPr>
      </p:pic>
      <p:sp>
        <p:nvSpPr>
          <p:cNvPr id="10" name="TextBox 9">
            <a:extLst>
              <a:ext uri="{FF2B5EF4-FFF2-40B4-BE49-F238E27FC236}">
                <a16:creationId xmlns:a16="http://schemas.microsoft.com/office/drawing/2014/main" id="{2B3B6CC4-CD69-429F-0D6E-7FFC488457F2}"/>
              </a:ext>
            </a:extLst>
          </p:cNvPr>
          <p:cNvSpPr txBox="1"/>
          <p:nvPr/>
        </p:nvSpPr>
        <p:spPr>
          <a:xfrm>
            <a:off x="10069666" y="8895625"/>
            <a:ext cx="2011680" cy="369361"/>
          </a:xfrm>
          <a:prstGeom prst="rect">
            <a:avLst/>
          </a:prstGeom>
          <a:solidFill>
            <a:schemeClr val="bg1"/>
          </a:solidFill>
        </p:spPr>
        <p:txBody>
          <a:bodyPr wrap="square" rtlCol="0">
            <a:spAutoFit/>
          </a:bodyPr>
          <a:lstStyle/>
          <a:p>
            <a:pPr algn="ctr"/>
            <a:r>
              <a:rPr lang="en-US" dirty="0"/>
              <a:t>Structural Category Presence</a:t>
            </a:r>
          </a:p>
        </p:txBody>
      </p:sp>
      <p:pic>
        <p:nvPicPr>
          <p:cNvPr id="34" name="Picture 33">
            <a:extLst>
              <a:ext uri="{FF2B5EF4-FFF2-40B4-BE49-F238E27FC236}">
                <a16:creationId xmlns:a16="http://schemas.microsoft.com/office/drawing/2014/main" id="{6698E623-4C01-A8D5-DBA2-DE5EF075AE71}"/>
              </a:ext>
            </a:extLst>
          </p:cNvPr>
          <p:cNvPicPr>
            <a:picLocks noChangeAspect="1"/>
          </p:cNvPicPr>
          <p:nvPr/>
        </p:nvPicPr>
        <p:blipFill>
          <a:blip r:embed="rId11"/>
          <a:stretch>
            <a:fillRect/>
          </a:stretch>
        </p:blipFill>
        <p:spPr>
          <a:xfrm>
            <a:off x="30871705" y="28116066"/>
            <a:ext cx="1737360" cy="1634152"/>
          </a:xfrm>
          <a:prstGeom prst="rect">
            <a:avLst/>
          </a:prstGeom>
        </p:spPr>
      </p:pic>
      <p:pic>
        <p:nvPicPr>
          <p:cNvPr id="37" name="Picture 36">
            <a:extLst>
              <a:ext uri="{FF2B5EF4-FFF2-40B4-BE49-F238E27FC236}">
                <a16:creationId xmlns:a16="http://schemas.microsoft.com/office/drawing/2014/main" id="{96CB0435-2D3E-B66C-9B93-240B0D9FEA00}"/>
              </a:ext>
            </a:extLst>
          </p:cNvPr>
          <p:cNvPicPr>
            <a:picLocks noChangeAspect="1"/>
          </p:cNvPicPr>
          <p:nvPr/>
        </p:nvPicPr>
        <p:blipFill>
          <a:blip r:embed="rId12"/>
          <a:stretch>
            <a:fillRect/>
          </a:stretch>
        </p:blipFill>
        <p:spPr>
          <a:xfrm>
            <a:off x="30947905" y="29741729"/>
            <a:ext cx="1463040" cy="1294878"/>
          </a:xfrm>
          <a:prstGeom prst="rect">
            <a:avLst/>
          </a:prstGeom>
        </p:spPr>
      </p:pic>
      <p:pic>
        <p:nvPicPr>
          <p:cNvPr id="45" name="Picture 44">
            <a:extLst>
              <a:ext uri="{FF2B5EF4-FFF2-40B4-BE49-F238E27FC236}">
                <a16:creationId xmlns:a16="http://schemas.microsoft.com/office/drawing/2014/main" id="{11C28AAE-E647-BA9C-6D0E-40103CC8A247}"/>
              </a:ext>
            </a:extLst>
          </p:cNvPr>
          <p:cNvPicPr>
            <a:picLocks noChangeAspect="1"/>
          </p:cNvPicPr>
          <p:nvPr/>
        </p:nvPicPr>
        <p:blipFill>
          <a:blip r:embed="rId13"/>
          <a:stretch>
            <a:fillRect/>
          </a:stretch>
        </p:blipFill>
        <p:spPr>
          <a:xfrm>
            <a:off x="31005054" y="31028152"/>
            <a:ext cx="1463040" cy="1249680"/>
          </a:xfrm>
          <a:prstGeom prst="rect">
            <a:avLst/>
          </a:prstGeom>
        </p:spPr>
      </p:pic>
      <p:pic>
        <p:nvPicPr>
          <p:cNvPr id="49" name="Picture 48">
            <a:extLst>
              <a:ext uri="{FF2B5EF4-FFF2-40B4-BE49-F238E27FC236}">
                <a16:creationId xmlns:a16="http://schemas.microsoft.com/office/drawing/2014/main" id="{F8DFC9FC-91B8-A67D-438B-5543F7CB4F01}"/>
              </a:ext>
            </a:extLst>
          </p:cNvPr>
          <p:cNvPicPr>
            <a:picLocks noChangeAspect="1"/>
          </p:cNvPicPr>
          <p:nvPr/>
        </p:nvPicPr>
        <p:blipFill>
          <a:blip r:embed="rId14"/>
          <a:stretch>
            <a:fillRect/>
          </a:stretch>
        </p:blipFill>
        <p:spPr>
          <a:xfrm>
            <a:off x="31005053" y="32342843"/>
            <a:ext cx="1463040" cy="1251713"/>
          </a:xfrm>
          <a:prstGeom prst="rect">
            <a:avLst/>
          </a:prstGeom>
        </p:spPr>
      </p:pic>
      <p:pic>
        <p:nvPicPr>
          <p:cNvPr id="33" name="Picture 32">
            <a:extLst>
              <a:ext uri="{FF2B5EF4-FFF2-40B4-BE49-F238E27FC236}">
                <a16:creationId xmlns:a16="http://schemas.microsoft.com/office/drawing/2014/main" id="{E853352A-0601-2A92-E1DE-001E7B2BF89E}"/>
              </a:ext>
            </a:extLst>
          </p:cNvPr>
          <p:cNvPicPr>
            <a:picLocks noChangeAspect="1"/>
          </p:cNvPicPr>
          <p:nvPr/>
        </p:nvPicPr>
        <p:blipFill>
          <a:blip r:embed="rId15"/>
          <a:stretch>
            <a:fillRect/>
          </a:stretch>
        </p:blipFill>
        <p:spPr>
          <a:xfrm>
            <a:off x="31005053" y="33702458"/>
            <a:ext cx="1463040" cy="4194805"/>
          </a:xfrm>
          <a:prstGeom prst="rect">
            <a:avLst/>
          </a:prstGeom>
        </p:spPr>
      </p:pic>
      <p:sp>
        <p:nvSpPr>
          <p:cNvPr id="2" name="TextBox 1">
            <a:extLst>
              <a:ext uri="{FF2B5EF4-FFF2-40B4-BE49-F238E27FC236}">
                <a16:creationId xmlns:a16="http://schemas.microsoft.com/office/drawing/2014/main" id="{69B33FB8-EE04-D4B6-1B75-00B00423A798}"/>
              </a:ext>
            </a:extLst>
          </p:cNvPr>
          <p:cNvSpPr txBox="1"/>
          <p:nvPr/>
        </p:nvSpPr>
        <p:spPr>
          <a:xfrm>
            <a:off x="25110982" y="12907351"/>
            <a:ext cx="1920240" cy="353943"/>
          </a:xfrm>
          <a:prstGeom prst="rect">
            <a:avLst/>
          </a:prstGeom>
          <a:solidFill>
            <a:schemeClr val="bg1"/>
          </a:solidFill>
        </p:spPr>
        <p:txBody>
          <a:bodyPr wrap="square" rtlCol="0">
            <a:spAutoFit/>
          </a:bodyPr>
          <a:lstStyle/>
          <a:p>
            <a:r>
              <a:rPr lang="en-US" sz="1700" dirty="0"/>
              <a:t>Kitchen Utensils</a:t>
            </a:r>
          </a:p>
        </p:txBody>
      </p:sp>
      <p:sp>
        <p:nvSpPr>
          <p:cNvPr id="20" name="TextBox 19">
            <a:extLst>
              <a:ext uri="{FF2B5EF4-FFF2-40B4-BE49-F238E27FC236}">
                <a16:creationId xmlns:a16="http://schemas.microsoft.com/office/drawing/2014/main" id="{4B4E46FA-CABF-9BA0-B797-2759F1252F1D}"/>
              </a:ext>
            </a:extLst>
          </p:cNvPr>
          <p:cNvSpPr txBox="1"/>
          <p:nvPr/>
        </p:nvSpPr>
        <p:spPr>
          <a:xfrm>
            <a:off x="25110982" y="13243899"/>
            <a:ext cx="1828800" cy="353943"/>
          </a:xfrm>
          <a:prstGeom prst="rect">
            <a:avLst/>
          </a:prstGeom>
          <a:solidFill>
            <a:schemeClr val="bg1"/>
          </a:solidFill>
        </p:spPr>
        <p:txBody>
          <a:bodyPr wrap="square" rtlCol="0">
            <a:spAutoFit/>
          </a:bodyPr>
          <a:lstStyle/>
          <a:p>
            <a:r>
              <a:rPr lang="en-US" sz="1700" dirty="0"/>
              <a:t>Cotton Clothing</a:t>
            </a:r>
          </a:p>
        </p:txBody>
      </p:sp>
      <p:sp>
        <p:nvSpPr>
          <p:cNvPr id="30" name="TextBox 29">
            <a:extLst>
              <a:ext uri="{FF2B5EF4-FFF2-40B4-BE49-F238E27FC236}">
                <a16:creationId xmlns:a16="http://schemas.microsoft.com/office/drawing/2014/main" id="{AC19FAB8-5CB9-4037-A69B-D3EE86962BE2}"/>
              </a:ext>
            </a:extLst>
          </p:cNvPr>
          <p:cNvSpPr txBox="1"/>
          <p:nvPr/>
        </p:nvSpPr>
        <p:spPr>
          <a:xfrm>
            <a:off x="25110982" y="13564602"/>
            <a:ext cx="1920240" cy="353943"/>
          </a:xfrm>
          <a:prstGeom prst="rect">
            <a:avLst/>
          </a:prstGeom>
          <a:solidFill>
            <a:schemeClr val="bg1"/>
          </a:solidFill>
        </p:spPr>
        <p:txBody>
          <a:bodyPr wrap="square" rtlCol="0">
            <a:spAutoFit/>
          </a:bodyPr>
          <a:lstStyle/>
          <a:p>
            <a:r>
              <a:rPr lang="en-US" sz="1700" dirty="0"/>
              <a:t>Baby Soap               </a:t>
            </a:r>
          </a:p>
        </p:txBody>
      </p:sp>
      <p:sp>
        <p:nvSpPr>
          <p:cNvPr id="32" name="TextBox 31">
            <a:extLst>
              <a:ext uri="{FF2B5EF4-FFF2-40B4-BE49-F238E27FC236}">
                <a16:creationId xmlns:a16="http://schemas.microsoft.com/office/drawing/2014/main" id="{15ABB1A1-2628-D0D3-E1EE-4CE65D21BC53}"/>
              </a:ext>
            </a:extLst>
          </p:cNvPr>
          <p:cNvSpPr txBox="1"/>
          <p:nvPr/>
        </p:nvSpPr>
        <p:spPr>
          <a:xfrm>
            <a:off x="25110982" y="13917095"/>
            <a:ext cx="1828800" cy="353943"/>
          </a:xfrm>
          <a:prstGeom prst="rect">
            <a:avLst/>
          </a:prstGeom>
          <a:solidFill>
            <a:schemeClr val="bg1"/>
          </a:solidFill>
        </p:spPr>
        <p:txBody>
          <a:bodyPr wrap="square" rtlCol="0">
            <a:spAutoFit/>
          </a:bodyPr>
          <a:lstStyle/>
          <a:p>
            <a:r>
              <a:rPr lang="en-US" sz="1700" dirty="0"/>
              <a:t>Shampoo</a:t>
            </a:r>
          </a:p>
        </p:txBody>
      </p:sp>
      <p:sp>
        <p:nvSpPr>
          <p:cNvPr id="35" name="TextBox 34">
            <a:extLst>
              <a:ext uri="{FF2B5EF4-FFF2-40B4-BE49-F238E27FC236}">
                <a16:creationId xmlns:a16="http://schemas.microsoft.com/office/drawing/2014/main" id="{B81AEFDA-2EAA-3A01-55CA-82AF0E993A71}"/>
              </a:ext>
            </a:extLst>
          </p:cNvPr>
          <p:cNvSpPr txBox="1"/>
          <p:nvPr/>
        </p:nvSpPr>
        <p:spPr>
          <a:xfrm>
            <a:off x="25110982" y="14252678"/>
            <a:ext cx="1828800" cy="353943"/>
          </a:xfrm>
          <a:prstGeom prst="rect">
            <a:avLst/>
          </a:prstGeom>
          <a:solidFill>
            <a:schemeClr val="bg1"/>
          </a:solidFill>
        </p:spPr>
        <p:txBody>
          <a:bodyPr wrap="square" rtlCol="0">
            <a:spAutoFit/>
          </a:bodyPr>
          <a:lstStyle/>
          <a:p>
            <a:r>
              <a:rPr lang="en-US" sz="1700" dirty="0"/>
              <a:t>Fabric Upholstery</a:t>
            </a:r>
          </a:p>
        </p:txBody>
      </p:sp>
    </p:spTree>
    <p:extLst>
      <p:ext uri="{BB962C8B-B14F-4D97-AF65-F5344CB8AC3E}">
        <p14:creationId xmlns:p14="http://schemas.microsoft.com/office/powerpoint/2010/main" val="2310593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13238</TotalTime>
  <Words>720</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Stanfield, Zachary (he/him/his)</dc:creator>
  <cp:lastModifiedBy>Stanfield, Zachary (he/him/his)</cp:lastModifiedBy>
  <cp:revision>4</cp:revision>
  <dcterms:created xsi:type="dcterms:W3CDTF">2023-08-10T22:05:29Z</dcterms:created>
  <dcterms:modified xsi:type="dcterms:W3CDTF">2024-04-04T19:09:21Z</dcterms:modified>
</cp:coreProperties>
</file>