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3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000000"/>
    <a:srgbClr val="FF505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7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BA5B-CFB1-47D1-80DD-78BD7014163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661C-1FA7-47AE-942A-104CF81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D6E94-7A31-11C5-4B6E-F257FC85D1C1}"/>
              </a:ext>
            </a:extLst>
          </p:cNvPr>
          <p:cNvSpPr txBox="1"/>
          <p:nvPr/>
        </p:nvSpPr>
        <p:spPr>
          <a:xfrm>
            <a:off x="2037499" y="795404"/>
            <a:ext cx="1839557" cy="289441"/>
          </a:xfrm>
          <a:prstGeom prst="roundRect">
            <a:avLst/>
          </a:prstGeom>
          <a:solidFill>
            <a:srgbClr val="DAE3F3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 Product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9B0A1-120C-2349-3414-900148B35FB3}"/>
              </a:ext>
            </a:extLst>
          </p:cNvPr>
          <p:cNvSpPr txBox="1"/>
          <p:nvPr/>
        </p:nvSpPr>
        <p:spPr>
          <a:xfrm>
            <a:off x="2037499" y="352884"/>
            <a:ext cx="1839557" cy="289441"/>
          </a:xfrm>
          <a:prstGeom prst="roundRect">
            <a:avLst/>
          </a:prstGeom>
          <a:solidFill>
            <a:srgbClr val="DAE3F3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Household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69482-71DD-45D2-E08C-E3CB0EE299BE}"/>
              </a:ext>
            </a:extLst>
          </p:cNvPr>
          <p:cNvSpPr txBox="1"/>
          <p:nvPr/>
        </p:nvSpPr>
        <p:spPr>
          <a:xfrm>
            <a:off x="1782547" y="1867729"/>
            <a:ext cx="2349461" cy="817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170 Total Samples</a:t>
            </a:r>
          </a:p>
          <a:p>
            <a:pPr algn="ctr"/>
            <a:r>
              <a:rPr lang="en-US" sz="1400" b="1" dirty="0"/>
              <a:t>(Inc. Repeat Purchases and 10 Duplicate Extractions)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426CB-D21E-A609-896C-7A1812678056}"/>
              </a:ext>
            </a:extLst>
          </p:cNvPr>
          <p:cNvSpPr txBox="1"/>
          <p:nvPr/>
        </p:nvSpPr>
        <p:spPr>
          <a:xfrm>
            <a:off x="1979278" y="5391170"/>
            <a:ext cx="1955998" cy="578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92 Unique Products</a:t>
            </a:r>
          </a:p>
          <a:p>
            <a:pPr algn="ctr"/>
            <a:r>
              <a:rPr lang="en-US" sz="1400" b="1" dirty="0"/>
              <a:t>485 Unique Chemicals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DD03D6E-7BDB-8191-6741-0353A8253613}"/>
              </a:ext>
            </a:extLst>
          </p:cNvPr>
          <p:cNvSpPr/>
          <p:nvPr/>
        </p:nvSpPr>
        <p:spPr>
          <a:xfrm>
            <a:off x="1067116" y="355953"/>
            <a:ext cx="266286" cy="8477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209AF8-35F5-0A90-26A1-499567543E57}"/>
              </a:ext>
            </a:extLst>
          </p:cNvPr>
          <p:cNvSpPr txBox="1"/>
          <p:nvPr/>
        </p:nvSpPr>
        <p:spPr>
          <a:xfrm>
            <a:off x="300282" y="513569"/>
            <a:ext cx="95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Sample 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0471BA-AE6C-C98B-FF8F-F644EE9E6C71}"/>
              </a:ext>
            </a:extLst>
          </p:cNvPr>
          <p:cNvSpPr txBox="1"/>
          <p:nvPr/>
        </p:nvSpPr>
        <p:spPr>
          <a:xfrm>
            <a:off x="1669051" y="2838053"/>
            <a:ext cx="2576453" cy="28944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 ppm Internal Standard Added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105165-9288-8073-7CDD-E90EFF84D347}"/>
              </a:ext>
            </a:extLst>
          </p:cNvPr>
          <p:cNvSpPr txBox="1"/>
          <p:nvPr/>
        </p:nvSpPr>
        <p:spPr>
          <a:xfrm>
            <a:off x="2037499" y="3280573"/>
            <a:ext cx="1839557" cy="28944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GCxGC</a:t>
            </a:r>
            <a:r>
              <a:rPr lang="en-US" sz="1100" dirty="0"/>
              <a:t>-HR-TOF/MS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A82DE8-F21F-BCFC-4131-91FAA7D2D5BD}"/>
              </a:ext>
            </a:extLst>
          </p:cNvPr>
          <p:cNvSpPr txBox="1"/>
          <p:nvPr/>
        </p:nvSpPr>
        <p:spPr>
          <a:xfrm>
            <a:off x="1336910" y="3723093"/>
            <a:ext cx="3240735" cy="289441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Spectral matching to 2017 NIST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477E82-73B5-DD55-8D79-1CD1E2DDBCB5}"/>
              </a:ext>
            </a:extLst>
          </p:cNvPr>
          <p:cNvSpPr txBox="1"/>
          <p:nvPr/>
        </p:nvSpPr>
        <p:spPr>
          <a:xfrm>
            <a:off x="1790277" y="1237924"/>
            <a:ext cx="2334000" cy="4767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Homogenization (solid samples only) and Extraction with DCM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677AE6-1D74-656E-AB3A-95228A98D694}"/>
              </a:ext>
            </a:extLst>
          </p:cNvPr>
          <p:cNvSpPr txBox="1"/>
          <p:nvPr/>
        </p:nvSpPr>
        <p:spPr>
          <a:xfrm>
            <a:off x="1446301" y="4165613"/>
            <a:ext cx="3021953" cy="4767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Spectral Confirmation with Analytical Reference Standards and Threshold for NIST Matches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71969F-1CFB-C97C-5CA8-F4E34869756F}"/>
              </a:ext>
            </a:extLst>
          </p:cNvPr>
          <p:cNvSpPr txBox="1"/>
          <p:nvPr/>
        </p:nvSpPr>
        <p:spPr>
          <a:xfrm>
            <a:off x="4317884" y="3186930"/>
            <a:ext cx="1128519" cy="4767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Sample </a:t>
            </a:r>
            <a:r>
              <a:rPr lang="en-US" sz="1000" dirty="0"/>
              <a:t>Dilution</a:t>
            </a:r>
            <a:r>
              <a:rPr lang="en-US" sz="1100" dirty="0"/>
              <a:t> </a:t>
            </a:r>
          </a:p>
          <a:p>
            <a:pPr algn="ctr"/>
            <a:r>
              <a:rPr lang="en-US" sz="1100" dirty="0"/>
              <a:t>(as needed)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C14225-391B-89D8-9CAB-0889983BB0BF}"/>
              </a:ext>
            </a:extLst>
          </p:cNvPr>
          <p:cNvSpPr txBox="1"/>
          <p:nvPr/>
        </p:nvSpPr>
        <p:spPr>
          <a:xfrm>
            <a:off x="223105" y="2793947"/>
            <a:ext cx="95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Analytical Methods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CA5E28-6F35-BD25-576E-5F0150CFB54D}"/>
              </a:ext>
            </a:extLst>
          </p:cNvPr>
          <p:cNvSpPr txBox="1"/>
          <p:nvPr/>
        </p:nvSpPr>
        <p:spPr>
          <a:xfrm>
            <a:off x="321272" y="5645705"/>
            <a:ext cx="84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Analysis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3ED8A8F-4C86-C9A1-F4ED-D805EEE0DA7D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3877056" y="3425293"/>
            <a:ext cx="440828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6082B0-762D-E415-3523-3A5EA1429CB3}"/>
              </a:ext>
            </a:extLst>
          </p:cNvPr>
          <p:cNvSpPr txBox="1"/>
          <p:nvPr/>
        </p:nvSpPr>
        <p:spPr>
          <a:xfrm>
            <a:off x="2676247" y="6331507"/>
            <a:ext cx="1110722" cy="47672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Structural Annotation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C7CADC-ED0F-C494-DE02-AECE4DE8E1D5}"/>
              </a:ext>
            </a:extLst>
          </p:cNvPr>
          <p:cNvSpPr txBox="1"/>
          <p:nvPr/>
        </p:nvSpPr>
        <p:spPr>
          <a:xfrm>
            <a:off x="1257714" y="6323750"/>
            <a:ext cx="1418533" cy="47672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Functional Use (Known/Prediction)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709387-C9C9-471D-444A-D2B71C7C769A}"/>
              </a:ext>
            </a:extLst>
          </p:cNvPr>
          <p:cNvSpPr txBox="1"/>
          <p:nvPr/>
        </p:nvSpPr>
        <p:spPr>
          <a:xfrm>
            <a:off x="3786969" y="6327525"/>
            <a:ext cx="1513970" cy="47672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Product Category Sample Similarity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40BAC7-06FD-423C-C29D-FC8203849D2F}"/>
              </a:ext>
            </a:extLst>
          </p:cNvPr>
          <p:cNvSpPr txBox="1"/>
          <p:nvPr/>
        </p:nvSpPr>
        <p:spPr>
          <a:xfrm>
            <a:off x="5361843" y="6289210"/>
            <a:ext cx="988913" cy="5788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Signature Discovery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D0D4-ADB5-358F-2DD1-E61C6081005A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57278" y="642325"/>
            <a:ext cx="0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160769-3148-2365-DBE7-0204FC04FE2C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2957277" y="1084845"/>
            <a:ext cx="1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5F21FE-B875-3B6B-F457-76EADB83AB94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>
            <a:off x="2957277" y="1714650"/>
            <a:ext cx="1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961A6D-5330-728B-9984-2214BA2FAFAA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>
            <a:off x="2957278" y="2684974"/>
            <a:ext cx="0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2D30D2-5C6A-150A-CC08-19D95BFB2699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2957278" y="3127494"/>
            <a:ext cx="0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B3FF3A-C0C2-2A8A-C720-180ACA40931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2957278" y="3570014"/>
            <a:ext cx="0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96FF7D-3450-ADDD-B2B0-E42210F4FD1A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2957278" y="4012534"/>
            <a:ext cx="0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0AF4CD-662B-1AF3-B847-2BFD98775699}"/>
              </a:ext>
            </a:extLst>
          </p:cNvPr>
          <p:cNvCxnSpPr>
            <a:cxnSpLocks/>
            <a:stCxn id="37" idx="2"/>
            <a:endCxn id="73" idx="0"/>
          </p:cNvCxnSpPr>
          <p:nvPr/>
        </p:nvCxnSpPr>
        <p:spPr>
          <a:xfrm flipH="1">
            <a:off x="2957277" y="4642339"/>
            <a:ext cx="1" cy="153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69252F7-58E9-9368-A4A6-9F03BA5D13C8}"/>
              </a:ext>
            </a:extLst>
          </p:cNvPr>
          <p:cNvSpPr txBox="1"/>
          <p:nvPr/>
        </p:nvSpPr>
        <p:spPr>
          <a:xfrm>
            <a:off x="2202193" y="4795418"/>
            <a:ext cx="1510168" cy="44267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Combine Dilutions, Duplicates, and Repeats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F00027-81A6-AD37-3D65-90467DF26E58}"/>
              </a:ext>
            </a:extLst>
          </p:cNvPr>
          <p:cNvCxnSpPr>
            <a:cxnSpLocks/>
            <a:stCxn id="13" idx="2"/>
            <a:endCxn id="52" idx="0"/>
          </p:cNvCxnSpPr>
          <p:nvPr/>
        </p:nvCxnSpPr>
        <p:spPr>
          <a:xfrm flipH="1">
            <a:off x="1966981" y="5970052"/>
            <a:ext cx="990296" cy="353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7C6382-0025-A625-9E15-9F2CB0CE4F1A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2957277" y="5970052"/>
            <a:ext cx="274331" cy="361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2E1FD7-FE38-3DAB-DE5E-18C07D956986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>
            <a:off x="2957277" y="5970052"/>
            <a:ext cx="1586677" cy="357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D616C6-AFDA-338C-919E-62C1B78D80AD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>
            <a:off x="2957277" y="5970052"/>
            <a:ext cx="2899023" cy="319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Left Brace 78">
            <a:extLst>
              <a:ext uri="{FF2B5EF4-FFF2-40B4-BE49-F238E27FC236}">
                <a16:creationId xmlns:a16="http://schemas.microsoft.com/office/drawing/2014/main" id="{6EBDC1AA-A6DB-BEB7-9BDC-72C33A297F95}"/>
              </a:ext>
            </a:extLst>
          </p:cNvPr>
          <p:cNvSpPr/>
          <p:nvPr/>
        </p:nvSpPr>
        <p:spPr>
          <a:xfrm>
            <a:off x="1067116" y="4670948"/>
            <a:ext cx="266286" cy="22062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82C237-DB4C-840B-5957-D3007189AFB7}"/>
              </a:ext>
            </a:extLst>
          </p:cNvPr>
          <p:cNvSpPr txBox="1"/>
          <p:nvPr/>
        </p:nvSpPr>
        <p:spPr>
          <a:xfrm>
            <a:off x="4290139" y="4492572"/>
            <a:ext cx="2143408" cy="8172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4,083 Features with Confirmed Identity,</a:t>
            </a:r>
          </a:p>
          <a:p>
            <a:pPr algn="ctr"/>
            <a:r>
              <a:rPr lang="en-US" sz="1400" b="1" dirty="0"/>
              <a:t>1,917 Tentative Matches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2422B5-9948-5386-1906-609F91B10A4C}"/>
              </a:ext>
            </a:extLst>
          </p:cNvPr>
          <p:cNvSpPr txBox="1"/>
          <p:nvPr/>
        </p:nvSpPr>
        <p:spPr>
          <a:xfrm>
            <a:off x="4388160" y="265022"/>
            <a:ext cx="2726773" cy="306467"/>
          </a:xfrm>
          <a:prstGeom prst="roundRect">
            <a:avLst/>
          </a:prstGeom>
          <a:solidFill>
            <a:srgbClr val="DAE3F3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/>
              <a:t>Cotton Clothing (12 Unique, 8 Repeats)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9C2926-597B-DBA8-ACC6-77281E10E2EE}"/>
              </a:ext>
            </a:extLst>
          </p:cNvPr>
          <p:cNvSpPr txBox="1"/>
          <p:nvPr/>
        </p:nvSpPr>
        <p:spPr>
          <a:xfrm>
            <a:off x="4388160" y="586589"/>
            <a:ext cx="2726773" cy="306467"/>
          </a:xfrm>
          <a:prstGeom prst="roundRect">
            <a:avLst/>
          </a:prstGeom>
          <a:solidFill>
            <a:srgbClr val="DAE3F3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/>
              <a:t>Fabric Upholstery (22, 18 Rep.)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C2DF4D-B396-3054-10CE-8BEA29F336E8}"/>
              </a:ext>
            </a:extLst>
          </p:cNvPr>
          <p:cNvSpPr txBox="1"/>
          <p:nvPr/>
        </p:nvSpPr>
        <p:spPr>
          <a:xfrm>
            <a:off x="4388160" y="908156"/>
            <a:ext cx="2726773" cy="306467"/>
          </a:xfrm>
          <a:prstGeom prst="roundRect">
            <a:avLst/>
          </a:prstGeom>
          <a:solidFill>
            <a:srgbClr val="DAE3F3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/>
              <a:t>Baby Soap (21. 19 Rep.)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1AC499-E7C5-164C-17FC-BEBDA943AA45}"/>
              </a:ext>
            </a:extLst>
          </p:cNvPr>
          <p:cNvSpPr txBox="1"/>
          <p:nvPr/>
        </p:nvSpPr>
        <p:spPr>
          <a:xfrm>
            <a:off x="4388160" y="1229723"/>
            <a:ext cx="2726773" cy="306467"/>
          </a:xfrm>
          <a:prstGeom prst="roundRect">
            <a:avLst/>
          </a:prstGeom>
          <a:solidFill>
            <a:srgbClr val="DAE3F3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/>
              <a:t>Shampoo (21, 19 Rep.)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97CC68A-857E-220D-17CA-955F6E294BB8}"/>
              </a:ext>
            </a:extLst>
          </p:cNvPr>
          <p:cNvSpPr txBox="1"/>
          <p:nvPr/>
        </p:nvSpPr>
        <p:spPr>
          <a:xfrm>
            <a:off x="4388160" y="1551288"/>
            <a:ext cx="2726773" cy="306467"/>
          </a:xfrm>
          <a:prstGeom prst="roundRect">
            <a:avLst/>
          </a:prstGeom>
          <a:solidFill>
            <a:srgbClr val="DAE3F3">
              <a:alpha val="50196"/>
            </a:srgb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/>
              <a:t>Silicone Kitchen Utensils (15, 5 Rep.)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4F5DC0-0A97-F93F-EEB0-050C974E45A6}"/>
              </a:ext>
            </a:extLst>
          </p:cNvPr>
          <p:cNvCxnSpPr>
            <a:cxnSpLocks/>
            <a:stCxn id="2" idx="3"/>
            <a:endCxn id="85" idx="1"/>
          </p:cNvCxnSpPr>
          <p:nvPr/>
        </p:nvCxnSpPr>
        <p:spPr>
          <a:xfrm>
            <a:off x="3877056" y="940125"/>
            <a:ext cx="511104" cy="764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87B3A6-6A71-0D60-5E8F-334C710F405A}"/>
              </a:ext>
            </a:extLst>
          </p:cNvPr>
          <p:cNvCxnSpPr>
            <a:cxnSpLocks/>
            <a:stCxn id="2" idx="3"/>
            <a:endCxn id="84" idx="1"/>
          </p:cNvCxnSpPr>
          <p:nvPr/>
        </p:nvCxnSpPr>
        <p:spPr>
          <a:xfrm>
            <a:off x="3877056" y="940125"/>
            <a:ext cx="511104" cy="442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A01151-46D1-078E-D3A3-C0FC39F9719E}"/>
              </a:ext>
            </a:extLst>
          </p:cNvPr>
          <p:cNvCxnSpPr>
            <a:cxnSpLocks/>
            <a:stCxn id="2" idx="3"/>
            <a:endCxn id="83" idx="1"/>
          </p:cNvCxnSpPr>
          <p:nvPr/>
        </p:nvCxnSpPr>
        <p:spPr>
          <a:xfrm>
            <a:off x="3877056" y="940125"/>
            <a:ext cx="511104" cy="121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F4BD0DE-3F62-FCDF-2611-157CEF9B01A0}"/>
              </a:ext>
            </a:extLst>
          </p:cNvPr>
          <p:cNvCxnSpPr>
            <a:cxnSpLocks/>
            <a:stCxn id="2" idx="3"/>
            <a:endCxn id="82" idx="1"/>
          </p:cNvCxnSpPr>
          <p:nvPr/>
        </p:nvCxnSpPr>
        <p:spPr>
          <a:xfrm flipV="1">
            <a:off x="3877056" y="739823"/>
            <a:ext cx="511104" cy="200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073F6A-12E5-5F22-DEEB-A4CC35DA83BB}"/>
              </a:ext>
            </a:extLst>
          </p:cNvPr>
          <p:cNvCxnSpPr>
            <a:cxnSpLocks/>
            <a:stCxn id="2" idx="3"/>
            <a:endCxn id="81" idx="1"/>
          </p:cNvCxnSpPr>
          <p:nvPr/>
        </p:nvCxnSpPr>
        <p:spPr>
          <a:xfrm flipV="1">
            <a:off x="3877056" y="418256"/>
            <a:ext cx="511104" cy="52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8B31E2A-67E9-40C2-355D-BD0BCF6A7037}"/>
              </a:ext>
            </a:extLst>
          </p:cNvPr>
          <p:cNvSpPr txBox="1"/>
          <p:nvPr/>
        </p:nvSpPr>
        <p:spPr>
          <a:xfrm>
            <a:off x="4523719" y="3791693"/>
            <a:ext cx="1388046" cy="578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/>
              <a:t>33,725 Total Features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FC3E1A-E53B-CAFC-3CD9-B860E833F3AA}"/>
              </a:ext>
            </a:extLst>
          </p:cNvPr>
          <p:cNvCxnSpPr>
            <a:cxnSpLocks/>
            <a:stCxn id="73" idx="2"/>
            <a:endCxn id="13" idx="0"/>
          </p:cNvCxnSpPr>
          <p:nvPr/>
        </p:nvCxnSpPr>
        <p:spPr>
          <a:xfrm>
            <a:off x="2957277" y="5238092"/>
            <a:ext cx="0" cy="153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eft Brace 93">
            <a:extLst>
              <a:ext uri="{FF2B5EF4-FFF2-40B4-BE49-F238E27FC236}">
                <a16:creationId xmlns:a16="http://schemas.microsoft.com/office/drawing/2014/main" id="{D82F555B-0B4B-D32B-1A65-4EDEA9AF8810}"/>
              </a:ext>
            </a:extLst>
          </p:cNvPr>
          <p:cNvSpPr/>
          <p:nvPr/>
        </p:nvSpPr>
        <p:spPr>
          <a:xfrm>
            <a:off x="1067116" y="1279543"/>
            <a:ext cx="269641" cy="33155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5988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217001</TotalTime>
  <Words>146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 of Household Products</dc:title>
  <dc:creator>Stanfield, Zachary (he/him/his)</dc:creator>
  <cp:lastModifiedBy>Wambaugh, John (he/him/his)</cp:lastModifiedBy>
  <cp:revision>4</cp:revision>
  <dcterms:created xsi:type="dcterms:W3CDTF">2023-04-05T19:32:15Z</dcterms:created>
  <dcterms:modified xsi:type="dcterms:W3CDTF">2024-12-18T17:05:11Z</dcterms:modified>
</cp:coreProperties>
</file>