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9" r:id="rId2"/>
    <p:sldId id="300" r:id="rId3"/>
    <p:sldId id="301" r:id="rId4"/>
    <p:sldId id="306" r:id="rId5"/>
    <p:sldId id="302" r:id="rId6"/>
    <p:sldId id="304" r:id="rId7"/>
    <p:sldId id="305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56" r:id="rId16"/>
    <p:sldId id="257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272" r:id="rId31"/>
    <p:sldId id="273" r:id="rId32"/>
    <p:sldId id="274" r:id="rId33"/>
    <p:sldId id="294" r:id="rId34"/>
    <p:sldId id="295" r:id="rId35"/>
    <p:sldId id="296" r:id="rId36"/>
    <p:sldId id="275" r:id="rId37"/>
    <p:sldId id="276" r:id="rId38"/>
    <p:sldId id="277" r:id="rId39"/>
    <p:sldId id="278" r:id="rId40"/>
    <p:sldId id="279" r:id="rId41"/>
    <p:sldId id="280" r:id="rId42"/>
    <p:sldId id="297" r:id="rId43"/>
    <p:sldId id="298" r:id="rId44"/>
    <p:sldId id="307" r:id="rId45"/>
    <p:sldId id="308" r:id="rId46"/>
    <p:sldId id="309" r:id="rId47"/>
    <p:sldId id="310" r:id="rId48"/>
    <p:sldId id="319" r:id="rId49"/>
    <p:sldId id="320" r:id="rId50"/>
    <p:sldId id="322" r:id="rId51"/>
    <p:sldId id="323" r:id="rId52"/>
    <p:sldId id="324" r:id="rId53"/>
    <p:sldId id="325" r:id="rId54"/>
    <p:sldId id="326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28" r:id="rId64"/>
    <p:sldId id="329" r:id="rId65"/>
    <p:sldId id="330" r:id="rId66"/>
    <p:sldId id="331" r:id="rId67"/>
    <p:sldId id="332" r:id="rId68"/>
    <p:sldId id="333" r:id="rId69"/>
    <p:sldId id="334" r:id="rId70"/>
    <p:sldId id="335" r:id="rId71"/>
    <p:sldId id="336" r:id="rId72"/>
    <p:sldId id="339" r:id="rId73"/>
    <p:sldId id="340" r:id="rId74"/>
    <p:sldId id="342" r:id="rId75"/>
    <p:sldId id="343" r:id="rId76"/>
    <p:sldId id="409" r:id="rId77"/>
    <p:sldId id="345" r:id="rId78"/>
    <p:sldId id="346" r:id="rId79"/>
    <p:sldId id="347" r:id="rId80"/>
    <p:sldId id="348" r:id="rId81"/>
    <p:sldId id="349" r:id="rId82"/>
    <p:sldId id="350" r:id="rId83"/>
    <p:sldId id="351" r:id="rId84"/>
    <p:sldId id="352" r:id="rId85"/>
    <p:sldId id="341" r:id="rId86"/>
    <p:sldId id="353" r:id="rId87"/>
    <p:sldId id="354" r:id="rId88"/>
    <p:sldId id="355" r:id="rId89"/>
    <p:sldId id="356" r:id="rId90"/>
    <p:sldId id="357" r:id="rId91"/>
    <p:sldId id="358" r:id="rId92"/>
    <p:sldId id="359" r:id="rId93"/>
    <p:sldId id="364" r:id="rId94"/>
    <p:sldId id="412" r:id="rId95"/>
    <p:sldId id="366" r:id="rId96"/>
    <p:sldId id="367" r:id="rId97"/>
    <p:sldId id="368" r:id="rId98"/>
    <p:sldId id="369" r:id="rId99"/>
    <p:sldId id="362" r:id="rId100"/>
    <p:sldId id="363" r:id="rId101"/>
    <p:sldId id="360" r:id="rId102"/>
    <p:sldId id="370" r:id="rId103"/>
    <p:sldId id="371" r:id="rId104"/>
    <p:sldId id="372" r:id="rId105"/>
    <p:sldId id="374" r:id="rId106"/>
    <p:sldId id="375" r:id="rId107"/>
    <p:sldId id="376" r:id="rId108"/>
    <p:sldId id="377" r:id="rId109"/>
    <p:sldId id="378" r:id="rId110"/>
    <p:sldId id="379" r:id="rId111"/>
    <p:sldId id="380" r:id="rId112"/>
    <p:sldId id="381" r:id="rId113"/>
    <p:sldId id="382" r:id="rId114"/>
    <p:sldId id="383" r:id="rId115"/>
    <p:sldId id="384" r:id="rId116"/>
    <p:sldId id="385" r:id="rId117"/>
    <p:sldId id="386" r:id="rId118"/>
    <p:sldId id="415" r:id="rId119"/>
    <p:sldId id="387" r:id="rId120"/>
    <p:sldId id="388" r:id="rId121"/>
    <p:sldId id="389" r:id="rId122"/>
    <p:sldId id="390" r:id="rId123"/>
    <p:sldId id="391" r:id="rId124"/>
    <p:sldId id="392" r:id="rId125"/>
    <p:sldId id="393" r:id="rId126"/>
    <p:sldId id="394" r:id="rId127"/>
    <p:sldId id="395" r:id="rId128"/>
    <p:sldId id="396" r:id="rId129"/>
    <p:sldId id="397" r:id="rId130"/>
    <p:sldId id="398" r:id="rId131"/>
    <p:sldId id="399" r:id="rId132"/>
    <p:sldId id="400" r:id="rId133"/>
    <p:sldId id="401" r:id="rId134"/>
    <p:sldId id="402" r:id="rId135"/>
    <p:sldId id="403" r:id="rId136"/>
    <p:sldId id="404" r:id="rId137"/>
    <p:sldId id="413" r:id="rId138"/>
    <p:sldId id="414" r:id="rId139"/>
    <p:sldId id="405" r:id="rId140"/>
    <p:sldId id="406" r:id="rId141"/>
    <p:sldId id="408" r:id="rId142"/>
    <p:sldId id="411" r:id="rId143"/>
  </p:sldIdLst>
  <p:sldSz cx="12192000" cy="6858000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61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38DA-65CD-4FAE-B948-680400F0FEBD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4005-5E42-4DC1-B2A6-36325725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806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38DA-65CD-4FAE-B948-680400F0FEBD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4005-5E42-4DC1-B2A6-36325725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63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38DA-65CD-4FAE-B948-680400F0FEBD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4005-5E42-4DC1-B2A6-36325725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59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38DA-65CD-4FAE-B948-680400F0FEBD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4005-5E42-4DC1-B2A6-36325725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397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38DA-65CD-4FAE-B948-680400F0FEBD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4005-5E42-4DC1-B2A6-36325725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26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38DA-65CD-4FAE-B948-680400F0FEBD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4005-5E42-4DC1-B2A6-36325725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88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38DA-65CD-4FAE-B948-680400F0FEBD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4005-5E42-4DC1-B2A6-36325725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729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38DA-65CD-4FAE-B948-680400F0FEBD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4005-5E42-4DC1-B2A6-36325725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43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38DA-65CD-4FAE-B948-680400F0FEBD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4005-5E42-4DC1-B2A6-36325725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716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38DA-65CD-4FAE-B948-680400F0FEBD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4005-5E42-4DC1-B2A6-36325725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04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38DA-65CD-4FAE-B948-680400F0FEBD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4005-5E42-4DC1-B2A6-36325725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144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238DA-65CD-4FAE-B948-680400F0FEBD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C4005-5E42-4DC1-B2A6-36325725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050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emf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emf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emf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emf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emf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emf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emf"/><Relationship Id="rId2" Type="http://schemas.openxmlformats.org/officeDocument/2006/relationships/image" Target="../media/image107.emf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emf"/><Relationship Id="rId2" Type="http://schemas.openxmlformats.org/officeDocument/2006/relationships/image" Target="../media/image10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emf"/><Relationship Id="rId2" Type="http://schemas.openxmlformats.org/officeDocument/2006/relationships/image" Target="../media/image111.emf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emf"/><Relationship Id="rId2" Type="http://schemas.openxmlformats.org/officeDocument/2006/relationships/image" Target="../media/image113.emf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emf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emf"/><Relationship Id="rId2" Type="http://schemas.openxmlformats.org/officeDocument/2006/relationships/image" Target="../media/image116.emf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emf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emf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emf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emf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emf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emf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emf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emf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emf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emf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emf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emf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emf"/><Relationship Id="rId2" Type="http://schemas.openxmlformats.org/officeDocument/2006/relationships/image" Target="../media/image13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emf"/><Relationship Id="rId2" Type="http://schemas.openxmlformats.org/officeDocument/2006/relationships/image" Target="../media/image132.emf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emf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emf"/><Relationship Id="rId2" Type="http://schemas.openxmlformats.org/officeDocument/2006/relationships/image" Target="../media/image135.emf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7.emf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8.emf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9.emf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emf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emf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2.emf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3.emf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em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image" Target="../media/image61.em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image" Target="../media/image63.em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emf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emf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emf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emf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emf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emf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emf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emf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emf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emf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emf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emf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emf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emf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emf"/><Relationship Id="rId2" Type="http://schemas.openxmlformats.org/officeDocument/2006/relationships/image" Target="../media/image81.emf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emf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emf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emf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emf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emf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emf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emf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emf"/><Relationship Id="rId2" Type="http://schemas.openxmlformats.org/officeDocument/2006/relationships/image" Target="../media/image9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emf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emf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emf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emf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emf"/><Relationship Id="rId2" Type="http://schemas.openxmlformats.org/officeDocument/2006/relationships/image" Target="../media/image96.emf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emf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emf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emf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939056"/>
              </p:ext>
            </p:extLst>
          </p:nvPr>
        </p:nvGraphicFramePr>
        <p:xfrm>
          <a:off x="228597" y="2338388"/>
          <a:ext cx="11658602" cy="3487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175003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222500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104899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 smtClean="0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DMSO Control R1 Super Plate 3x 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Q031920057.d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Parent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C2H6OS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79.0212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101.0032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77.0067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 smtClean="0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31066764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9100" y="917882"/>
            <a:ext cx="680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Compound Set: DMSO (control) rat species</a:t>
            </a:r>
          </a:p>
          <a:p>
            <a:r>
              <a:rPr lang="en-US" dirty="0" smtClean="0"/>
              <a:t>CAS: 67-68-5</a:t>
            </a:r>
          </a:p>
          <a:p>
            <a:r>
              <a:rPr lang="en-US" dirty="0" smtClean="0"/>
              <a:t>Reported: Parent</a:t>
            </a: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28597" y="328374"/>
            <a:ext cx="11658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Representative Mass Spectra for Detected Candidate Signals by LC/</a:t>
            </a:r>
            <a:r>
              <a:rPr lang="en-US" sz="2400" b="1" dirty="0" err="1" smtClean="0"/>
              <a:t>qTOF</a:t>
            </a:r>
            <a:r>
              <a:rPr lang="en-US" sz="2400" b="1" dirty="0" smtClean="0"/>
              <a:t> (MS level)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27172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41297" y="128588"/>
          <a:ext cx="11658602" cy="3487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149603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104899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 smtClean="0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4-Nitroaniline R1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Q040920098.d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4Nitroaniline_Metab_C8H8N2O3_M-H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C8H8N2O3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181.0608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203.0427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179.0463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M-H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130167758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79396" y="980301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Mass error =       +3.9ppm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037" y="572742"/>
            <a:ext cx="9083926" cy="29947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33900" y="795635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M-H-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88529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461825"/>
              </p:ext>
            </p:extLst>
          </p:nvPr>
        </p:nvGraphicFramePr>
        <p:xfrm>
          <a:off x="228597" y="175051"/>
          <a:ext cx="11658602" cy="3487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849140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936702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386361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791737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646770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680225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702527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836341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828799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 smtClean="0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Naphthalene R1 0hr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Q051320011.d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Naphthalene_Metab_C10H10O3_M+H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C10H10O3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179.0703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201.0522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177.0558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MH+/</a:t>
                      </a:r>
                      <a:r>
                        <a:rPr lang="en-US" sz="1100" u="none" strike="noStrike" dirty="0" err="1" smtClean="0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+/MH+-H2O*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310667645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945" y="660361"/>
            <a:ext cx="8791575" cy="27717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36114" y="1057874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MH+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9635" y="965541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Mass error =       </a:t>
            </a:r>
            <a:r>
              <a:rPr lang="en-US" dirty="0"/>
              <a:t>+</a:t>
            </a:r>
            <a:r>
              <a:rPr lang="en-US" dirty="0" smtClean="0"/>
              <a:t>2.2ppm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634962" y="1704205"/>
            <a:ext cx="834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MNa</a:t>
            </a:r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15128" y="965541"/>
            <a:ext cx="1081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MH+-H2O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11728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978984"/>
              </p:ext>
            </p:extLst>
          </p:nvPr>
        </p:nvGraphicFramePr>
        <p:xfrm>
          <a:off x="228597" y="2338388"/>
          <a:ext cx="11658602" cy="141169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172525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115122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397512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1193181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735980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35981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669073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68351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170877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 smtClean="0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Curcumin R2 Super 0hr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Q051320152.d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Curcumin_Metab_C11H12O3_M+H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C11H12O3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193.0859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215.0678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191.0714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31066764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Curcumin R1 Super Plate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Q051320146.d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Curcumin_Metab_C20H18O6_M+H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C20H18O6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355.1176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377.0995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353.1031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MH+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1227608317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Curcumin R1 B-Gluc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Q051320181.d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Curcumin_Metab_C21H24O6_M+H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C21H24O6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373.1646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395.1465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371.1501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MH+/</a:t>
                      </a:r>
                      <a:r>
                        <a:rPr kumimoji="0" 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MNa</a:t>
                      </a: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887622596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Curcumin R1 B-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Gluc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Q051320181.d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Curcumin_Metab_C31H39N3O12S_M+H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C31H39N3O12S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678.2327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700.2146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676.2182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MH+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399599228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Curcumin R3 Super 0hr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Q051320153.d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Parent (Candidate 1of2)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C21H20O6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369.1333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391.1152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367.1187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 Isobaric MH+</a:t>
                      </a: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526474818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Curcumin R3 Super 0hr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Q051320153.d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Parent (Candidate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2of2 MH+)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C21H20O6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369.1333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391.1152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367.1187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 Isobaric MH+/</a:t>
                      </a:r>
                      <a:r>
                        <a:rPr kumimoji="0" 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MNa</a:t>
                      </a: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+/M-H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1269507437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Curcumin R1 Super 0hr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Q051120149.d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Parent (Candidate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2of2 M-H)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407684222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9100" y="917882"/>
            <a:ext cx="680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Compound Set: Curcumin </a:t>
            </a:r>
            <a:r>
              <a:rPr lang="en-US" dirty="0"/>
              <a:t>human </a:t>
            </a:r>
            <a:r>
              <a:rPr lang="en-US" dirty="0" smtClean="0"/>
              <a:t>species</a:t>
            </a:r>
          </a:p>
          <a:p>
            <a:r>
              <a:rPr lang="en-US" dirty="0" smtClean="0"/>
              <a:t>CAS: 458-37-7</a:t>
            </a:r>
          </a:p>
          <a:p>
            <a:r>
              <a:rPr lang="en-US" dirty="0" smtClean="0"/>
              <a:t>Reported: Parent (2 candidates), 4 candidate metabolites</a:t>
            </a: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28597" y="328374"/>
            <a:ext cx="11658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Representative Mass Spectra for Detected Candidate Signals by LC/</a:t>
            </a:r>
            <a:r>
              <a:rPr lang="en-US" sz="2400" b="1" dirty="0" err="1" smtClean="0"/>
              <a:t>qTOF</a:t>
            </a:r>
            <a:r>
              <a:rPr lang="en-US" sz="2400" b="1" dirty="0" smtClean="0"/>
              <a:t> (MS level)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605428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504257"/>
              </p:ext>
            </p:extLst>
          </p:nvPr>
        </p:nvGraphicFramePr>
        <p:xfrm>
          <a:off x="239749" y="163900"/>
          <a:ext cx="11658602" cy="3487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172525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115122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397512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1193181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735980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35981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669073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68351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170877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 smtClean="0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Curcumin R2 Super 0hr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Q051320152.d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Curcumin_Metab_C11H12O3_M+H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C11H12O3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193.0859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215.0678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191.0714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310667645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225" y="682664"/>
            <a:ext cx="8629650" cy="27717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60950" y="879454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MH+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9635" y="965541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Mass error =       -4.7ppm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43028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725910"/>
              </p:ext>
            </p:extLst>
          </p:nvPr>
        </p:nvGraphicFramePr>
        <p:xfrm>
          <a:off x="239749" y="163900"/>
          <a:ext cx="11658602" cy="3487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172525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115122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397512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1193181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735980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35981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669073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68351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170877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 smtClean="0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Curcumin R1 Super Plate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Q051320146.d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Curcumin_Metab_C20H18O6_M+H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C20H18O6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355.1176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377.0995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353.1031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MH+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1227608317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225" y="675810"/>
            <a:ext cx="8629650" cy="2495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61311" y="868303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MH+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9635" y="965541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Mass error =       -5.0ppm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30704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262" y="626907"/>
            <a:ext cx="8791575" cy="2771775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916599"/>
              </p:ext>
            </p:extLst>
          </p:nvPr>
        </p:nvGraphicFramePr>
        <p:xfrm>
          <a:off x="239749" y="163900"/>
          <a:ext cx="11658602" cy="3487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172525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115122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397512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1193181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735980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35981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669073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68351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170877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 smtClean="0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Curcumin R1 B-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Gluc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Q051320181.d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Curcumin_Metab_C21H24O6_M+H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C21H24O6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373.1646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395.1465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371.1501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MH+/</a:t>
                      </a:r>
                      <a:r>
                        <a:rPr kumimoji="0" 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MNa</a:t>
                      </a: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88762259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497253" y="965541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MH+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9635" y="965541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Mass error =       +3.5ppm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872034" y="965541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MNa</a:t>
            </a:r>
            <a:r>
              <a:rPr lang="en-US" dirty="0" smtClean="0"/>
              <a:t>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48864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95728"/>
              </p:ext>
            </p:extLst>
          </p:nvPr>
        </p:nvGraphicFramePr>
        <p:xfrm>
          <a:off x="239749" y="163900"/>
          <a:ext cx="11658602" cy="3487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172525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115122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397512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1193181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735980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35981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669073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68351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170877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 smtClean="0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Curcumin R1 B-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Gluc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Q051320181.d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Curcumin_Metab_C31H39N3O12S_M+H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C31H39N3O12S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678.2327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700.2146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676.2182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MH+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399599228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225" y="638058"/>
            <a:ext cx="8629650" cy="27717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83975" y="949775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MH+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9635" y="965541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Mass error =       -4.9ppm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78164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225" y="638058"/>
            <a:ext cx="8629650" cy="2771775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653522"/>
              </p:ext>
            </p:extLst>
          </p:nvPr>
        </p:nvGraphicFramePr>
        <p:xfrm>
          <a:off x="239749" y="163900"/>
          <a:ext cx="11658602" cy="3487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172525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115122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397512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1193181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735980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35981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669073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68351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170877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 smtClean="0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Curcumin R3 Super 0hr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Q051320153.d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Parent (Candidate 1of2)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C21H20O6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369.1333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391.1152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367.1187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 Isobaric MH+</a:t>
                      </a: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52647481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58064" y="870085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MH+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9635" y="965541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Mass error =       -4.1ppm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36868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225" y="3694259"/>
            <a:ext cx="8629650" cy="2771775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349015"/>
              </p:ext>
            </p:extLst>
          </p:nvPr>
        </p:nvGraphicFramePr>
        <p:xfrm>
          <a:off x="239749" y="163900"/>
          <a:ext cx="11658602" cy="52587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172525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115122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397512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1193181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735980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35981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669073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68351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170877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 smtClean="0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Curcumin R3 Super 0hr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Q051320153.d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Parent (Candidate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2of2 MH+)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C21H20O6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369.1333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391.1152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367.1187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 Isobaric MH+/</a:t>
                      </a:r>
                      <a:r>
                        <a:rPr kumimoji="0" 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MNa</a:t>
                      </a: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+/M-H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1269507437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Curcumin R1 Super 0hr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Q051120149.d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Parent (Candidate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2of2 M-H)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4076842227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225" y="827629"/>
            <a:ext cx="8629650" cy="27717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45829" y="1064410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MH+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626707" y="2331932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MNa</a:t>
            </a:r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9635" y="965541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Mass error =       -1.6ppm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62971" y="4004615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M-H-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6863" y="3727616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Mass error =       +3.5ppm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49554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41101"/>
              </p:ext>
            </p:extLst>
          </p:nvPr>
        </p:nvGraphicFramePr>
        <p:xfrm>
          <a:off x="228597" y="2338388"/>
          <a:ext cx="11658602" cy="176602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049862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182029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832410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1103970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657922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02527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613317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591015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925550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 smtClean="0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Celecoxib R1 1hr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Q051520016.d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Celecoxib_Metab_C17H14F3N3O3S_M+H</a:t>
                      </a: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C17H14F3N3O3S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398.0781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420.0600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396.0636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MH+/M-H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31066764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Celecoxib R1 1hr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Q051620014.d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Celecoxib_Metab_C17H14F3N3O3S_M-H</a:t>
                      </a: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1227608317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Celecoxib R1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Q051520041.d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Celecoxib_Metab_C17H12F3N3O4S_M+H</a:t>
                      </a: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C17H12F3N3O4S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412.0573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434.0392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410.0428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MH+/</a:t>
                      </a:r>
                      <a:r>
                        <a:rPr kumimoji="0" 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MNa</a:t>
                      </a: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+  /M-H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887622596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Celecoxib R2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Q051620040.d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Celecoxib_Metab_C17H12F3N3O4S_M-H</a:t>
                      </a: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47982131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Celecoxib R1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Q051520041.d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Celecoxib_Metab_C23H22F3N3O9S_M+H</a:t>
                      </a: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C23H22F3N3O9S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574.1102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596.0921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572.0957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MH+/M-H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399599228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Celecoxib R2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Q051620040.d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Celecoxib_Metab_C23H22F3N3O9S_M-H</a:t>
                      </a: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526474818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Celecoxib R3 B-Gluc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Q051620061.d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Celecoxib_Metab_C23H20F3N3O10S_M-H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C23H20F3N3O10S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588.0894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610.0713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586.0749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M-H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1269507437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Celecoxib R1 0hr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Q051520011.d</a:t>
                      </a: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Parent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C17H14F3N3O2S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382.0832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404.0651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380.0686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8.9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MH+/</a:t>
                      </a:r>
                      <a:r>
                        <a:rPr kumimoji="0" 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MNa</a:t>
                      </a: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+ /M-H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4076842227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Celecoxib R1 0hr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Q051620009.d</a:t>
                      </a: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20839394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9100" y="917882"/>
            <a:ext cx="680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Compound Set: Celecoxib </a:t>
            </a:r>
            <a:r>
              <a:rPr lang="en-US" dirty="0"/>
              <a:t>human </a:t>
            </a:r>
            <a:r>
              <a:rPr lang="en-US" dirty="0" smtClean="0"/>
              <a:t>species</a:t>
            </a:r>
          </a:p>
          <a:p>
            <a:r>
              <a:rPr lang="en-US" dirty="0" smtClean="0"/>
              <a:t>CAS: 169590-42-5</a:t>
            </a:r>
          </a:p>
          <a:p>
            <a:r>
              <a:rPr lang="en-US" dirty="0" smtClean="0"/>
              <a:t>Reported: Parent, </a:t>
            </a:r>
            <a:r>
              <a:rPr lang="en-US" dirty="0"/>
              <a:t>4</a:t>
            </a:r>
            <a:r>
              <a:rPr lang="en-US" dirty="0" smtClean="0"/>
              <a:t> candidate metabolites</a:t>
            </a: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28597" y="328374"/>
            <a:ext cx="11658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Representative Mass Spectra for Detected Candidate Signals by LC/</a:t>
            </a:r>
            <a:r>
              <a:rPr lang="en-US" sz="2400" b="1" dirty="0" err="1" smtClean="0"/>
              <a:t>qTOF</a:t>
            </a:r>
            <a:r>
              <a:rPr lang="en-US" sz="2400" b="1" dirty="0" smtClean="0"/>
              <a:t> (MS level)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5900477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49632"/>
              </p:ext>
            </p:extLst>
          </p:nvPr>
        </p:nvGraphicFramePr>
        <p:xfrm>
          <a:off x="250900" y="163901"/>
          <a:ext cx="11658602" cy="52587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049862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182029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832410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1103970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657922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02527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613317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591015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925550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 smtClean="0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Celecoxib R1 1hr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Q051520016.d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Celecoxib_Metab_C17H14F3N3O3S_M+H</a:t>
                      </a: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C17H14F3N3O3S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398.0781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420.0600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396.0636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MH+/M-H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31066764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Celecoxib R1 1hr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Q051620014.d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Celecoxib_Metab_C17H14F3N3O3S_M-H</a:t>
                      </a: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1227608317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951" y="3905250"/>
            <a:ext cx="8572500" cy="2705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43196" y="4366915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M-H-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0900" y="3905250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Mass error =       +4.3ppm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476" y="969318"/>
            <a:ext cx="8553450" cy="27051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36174" y="1418773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MH+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6862" y="864775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Mass error =       -0.8ppm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307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41297" y="128588"/>
          <a:ext cx="11658602" cy="3487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149603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104899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 smtClean="0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4-Nitroaniline R2 Cell Free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Q040720068.d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Parent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C6H6N2O2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139.0502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137.0357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153.0306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MH+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820386597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437" y="598142"/>
            <a:ext cx="9083926" cy="29947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9396" y="980301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Mass error =       +3.6ppm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79998" y="980301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MH+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62687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951" y="1018605"/>
            <a:ext cx="8582025" cy="2705100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3994"/>
              </p:ext>
            </p:extLst>
          </p:nvPr>
        </p:nvGraphicFramePr>
        <p:xfrm>
          <a:off x="250900" y="163901"/>
          <a:ext cx="11658602" cy="52587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049862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182029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832410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1103970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657922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02527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613317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591015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925550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 smtClean="0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Celecoxib R1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Q051520041.d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Celecoxib_Metab_C17H12F3N3O4S_M+H</a:t>
                      </a: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C17H12F3N3O4S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412.0573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434.0392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410.0428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MH+/</a:t>
                      </a:r>
                      <a:r>
                        <a:rPr kumimoji="0" 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MNa</a:t>
                      </a: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+  /M-H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887622596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Celecoxib R2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Q051620040.d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Celecoxib_Metab_C17H12F3N3O4S_M-H</a:t>
                      </a: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47982131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951" y="3994459"/>
            <a:ext cx="8572500" cy="2705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75928" y="4291179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M-H-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0900" y="4052538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Mass error =       +1.7ppm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10983" y="1295604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MH+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0900" y="1018605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Mass error =       -0.2ppm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070820" y="2401766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MNa</a:t>
            </a:r>
            <a:r>
              <a:rPr lang="en-US" dirty="0" smtClean="0"/>
              <a:t>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47874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459223"/>
              </p:ext>
            </p:extLst>
          </p:nvPr>
        </p:nvGraphicFramePr>
        <p:xfrm>
          <a:off x="250900" y="163901"/>
          <a:ext cx="11658602" cy="52587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049862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182029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832410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1103970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657922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02527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613317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591015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925550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 smtClean="0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Celecoxib R1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Q051520041.d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Celecoxib_Metab_C23H22F3N3O9S_M+H</a:t>
                      </a: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C23H22F3N3O9S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574.1102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596.0921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572.0957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MH+/M-H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399599228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Celecoxib R2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Q051620040.d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Celecoxib_Metab_C23H22F3N3O9S_M-H</a:t>
                      </a: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526474818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951" y="3949855"/>
            <a:ext cx="8572500" cy="2705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01118" y="4436144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M-H-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0900" y="4052538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Mass error =       +1.4ppm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426" y="967264"/>
            <a:ext cx="8582025" cy="27051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645520" y="1263159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MH+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0900" y="986160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Mass error =       -3.1ppm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98973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957269"/>
              </p:ext>
            </p:extLst>
          </p:nvPr>
        </p:nvGraphicFramePr>
        <p:xfrm>
          <a:off x="250900" y="163901"/>
          <a:ext cx="11658602" cy="3487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049862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182029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832410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1103970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657922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02527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613317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591015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925550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 smtClean="0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Celecoxib R3 B-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Gluc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Q051620061.d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Celecoxib_Metab_C23H20F3N3O10S_M-H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C23H20F3N3O10S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588.0894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610.0713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586.0749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M-H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1269507437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988" y="671396"/>
            <a:ext cx="8734425" cy="2705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75927" y="1044637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M-H-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7224" y="817148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Mass error =       -1.0ppm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91550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139" y="864775"/>
            <a:ext cx="8585162" cy="2705100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563979"/>
              </p:ext>
            </p:extLst>
          </p:nvPr>
        </p:nvGraphicFramePr>
        <p:xfrm>
          <a:off x="250900" y="163901"/>
          <a:ext cx="11658602" cy="52587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049862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182029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832410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1103970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657922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02527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613317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591015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925550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 smtClean="0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Celecoxib R1 0hr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Q051520011.d</a:t>
                      </a: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C17H14F3N3O2S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382.0832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404.0651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380.0686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8.9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MH+/</a:t>
                      </a:r>
                      <a:r>
                        <a:rPr kumimoji="0" 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MNa</a:t>
                      </a: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+ /M-H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4076842227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Celecoxib R1 0hr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Q051620009.d</a:t>
                      </a: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208393948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800" y="3727596"/>
            <a:ext cx="8572500" cy="2705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07937" y="4189281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M-H-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6863" y="3727616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Mass error =       +3.7ppm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10983" y="1072816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MH+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6862" y="864775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Mass error =       +0.5ppm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771364" y="2259324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MNa</a:t>
            </a:r>
            <a:r>
              <a:rPr lang="en-US" dirty="0" smtClean="0"/>
              <a:t>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2221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325678"/>
              </p:ext>
            </p:extLst>
          </p:nvPr>
        </p:nvGraphicFramePr>
        <p:xfrm>
          <a:off x="228597" y="2338388"/>
          <a:ext cx="11658602" cy="88020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217130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115122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442117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1103971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735980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35981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669073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68351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170877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 smtClean="0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Methyleugenol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R2 Super Plate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Q052120027.d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Methyleugenol_Metab_C11H12O3_M+H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C11H12O3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193.0859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215.0678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191.0714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31066764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Methyleugenol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R2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Q052120042.d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Methyleugenol_Metab_C11H14O4_M+H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C11H14O4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211.0965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233.0784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209.0820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MH+/</a:t>
                      </a:r>
                      <a:r>
                        <a:rPr kumimoji="0" 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MNa</a:t>
                      </a: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+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1227608317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Methyleugenol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R3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Q061520101.d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Methyleugenol_Metab_C16H20O8_M-H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C16H20O8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341.1231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363.1050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339.1086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M-H*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887622596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Methyleugenol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R2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Q061520100.d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Methyleugenol_Metab_C10H12O5S_M-H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C10H12O5S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245.0478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267.0297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243.0333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M-H*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34462794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9100" y="917882"/>
            <a:ext cx="680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Compound Set: Methyl eugenol </a:t>
            </a:r>
            <a:r>
              <a:rPr lang="en-US" dirty="0"/>
              <a:t>human </a:t>
            </a:r>
            <a:r>
              <a:rPr lang="en-US" dirty="0" smtClean="0"/>
              <a:t>species</a:t>
            </a:r>
          </a:p>
          <a:p>
            <a:r>
              <a:rPr lang="en-US" dirty="0" smtClean="0"/>
              <a:t>CAS: 93-15-2</a:t>
            </a:r>
          </a:p>
          <a:p>
            <a:r>
              <a:rPr lang="en-US" dirty="0" smtClean="0"/>
              <a:t>Reported: </a:t>
            </a:r>
            <a:r>
              <a:rPr lang="en-US" dirty="0"/>
              <a:t>4</a:t>
            </a:r>
            <a:r>
              <a:rPr lang="en-US" dirty="0" smtClean="0"/>
              <a:t> candidate metabolites</a:t>
            </a: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28597" y="328374"/>
            <a:ext cx="11658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Representative Mass Spectra for Detected Candidate Signals by LC/</a:t>
            </a:r>
            <a:r>
              <a:rPr lang="en-US" sz="2400" b="1" dirty="0" err="1" smtClean="0"/>
              <a:t>qTOF</a:t>
            </a:r>
            <a:r>
              <a:rPr lang="en-US" sz="2400" b="1" dirty="0" smtClean="0"/>
              <a:t> (MS level)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28598" y="3505550"/>
            <a:ext cx="1165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* Candidate signal was observed in the original methyl eugenol sequence; due to IS retention time shifting it was re-assayed and in the re-runs this candidate signal was detected again.  It is reported from the second sequence.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2533283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570454"/>
              </p:ext>
            </p:extLst>
          </p:nvPr>
        </p:nvGraphicFramePr>
        <p:xfrm>
          <a:off x="228597" y="152749"/>
          <a:ext cx="11658602" cy="3487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217130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115122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442117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1103971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735980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35981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669073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68351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170877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 smtClean="0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Methyleugenol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R2 Super Plate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Q052120027.d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Methyleugenol_Metab_C11H12O3_M+H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C11H12O3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193.0859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215.0678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191.0714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310667645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3" y="601353"/>
            <a:ext cx="8782050" cy="27336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10983" y="1072816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MH+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6862" y="864775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Mass error =       -1.6ppm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58560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410835"/>
              </p:ext>
            </p:extLst>
          </p:nvPr>
        </p:nvGraphicFramePr>
        <p:xfrm>
          <a:off x="228597" y="152749"/>
          <a:ext cx="11658602" cy="3487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217130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115122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442117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1103971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735980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35981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669073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68351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170877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 smtClean="0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Methyleugenol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R2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Q052120042.d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Methyleugenol_Metab_C11H14O4_M+H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C11H14O4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211.0965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233.0784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209.0820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MH+/</a:t>
                      </a:r>
                      <a:r>
                        <a:rPr kumimoji="0" 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MNa</a:t>
                      </a: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+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1227608317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835" y="623654"/>
            <a:ext cx="8620125" cy="27336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85793" y="1418773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MH+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6862" y="864775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Mass error =       +3.8ppm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62740" y="1645707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MNa</a:t>
            </a:r>
            <a:r>
              <a:rPr lang="en-US" dirty="0" smtClean="0"/>
              <a:t>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02218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596" y="771875"/>
            <a:ext cx="8591781" cy="2733675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404005"/>
              </p:ext>
            </p:extLst>
          </p:nvPr>
        </p:nvGraphicFramePr>
        <p:xfrm>
          <a:off x="228597" y="152749"/>
          <a:ext cx="11658602" cy="3487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217130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115122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442117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1103971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735980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35981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669073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68351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170877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 smtClean="0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Methyleugenol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R3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Q061520101.d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Methyleugenol_Metab_C16H20O8_M-H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C16H20O8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341.1231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363.1050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339.1086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M-H*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88762259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176654" y="1016088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M-H-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8015" y="739089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Mass error =       -1.8ppm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99734" y="3505550"/>
            <a:ext cx="8624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* Candidate signal was observed in the original methyl eugenol sequence; due to IS retention time shifting it was re-assayed and in the re-runs this candidate signal was detected again.  It is reported from the second sequence.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92922174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759" y="739089"/>
            <a:ext cx="8620125" cy="2705100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480317"/>
              </p:ext>
            </p:extLst>
          </p:nvPr>
        </p:nvGraphicFramePr>
        <p:xfrm>
          <a:off x="228597" y="152749"/>
          <a:ext cx="11658602" cy="3487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217130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115122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442117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1103971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735980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35981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669073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68351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170877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 smtClean="0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Methyleugenol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R2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Q061520100.d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Methyleugenol_Metab_C10H12O5S_M-H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C10H12O5S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245.0478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267.0297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243.0333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M-H*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88762259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853987" y="1033485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M-H-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8015" y="739089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Mass error =       +0.4ppm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99734" y="3505550"/>
            <a:ext cx="8624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* Candidate signal was observed in the original methyl eugenol sequence; due to IS retention time shifting it was re-assayed and in the re-runs this candidate signal was detected again.  It is reported from the second sequence.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37472595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924481"/>
              </p:ext>
            </p:extLst>
          </p:nvPr>
        </p:nvGraphicFramePr>
        <p:xfrm>
          <a:off x="228597" y="2338388"/>
          <a:ext cx="11658602" cy="3487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752388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382752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308302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1037063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613318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91736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691376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01444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680223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 smtClean="0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Butylated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hydroxytoluene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R3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Q051820101.d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BHT_Metab_C21H32O8_M-H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C21H32O8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413.2170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435.1989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411.2025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31066764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9100" y="917882"/>
            <a:ext cx="680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Compound Set: Butylated </a:t>
            </a:r>
            <a:r>
              <a:rPr lang="en-US" dirty="0" err="1" smtClean="0"/>
              <a:t>hydroxytoluene</a:t>
            </a:r>
            <a:r>
              <a:rPr lang="en-US" dirty="0" smtClean="0"/>
              <a:t> </a:t>
            </a:r>
            <a:r>
              <a:rPr lang="en-US" dirty="0"/>
              <a:t>human </a:t>
            </a:r>
            <a:r>
              <a:rPr lang="en-US" dirty="0" smtClean="0"/>
              <a:t>species</a:t>
            </a:r>
          </a:p>
          <a:p>
            <a:r>
              <a:rPr lang="en-US" dirty="0" smtClean="0"/>
              <a:t>CAS: 128-37-0</a:t>
            </a:r>
          </a:p>
          <a:p>
            <a:r>
              <a:rPr lang="en-US" dirty="0" smtClean="0"/>
              <a:t>Reported: 1 candidate metabolite</a:t>
            </a: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28597" y="328374"/>
            <a:ext cx="11658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Representative Mass Spectra for Detected Candidate Signals by LC/</a:t>
            </a:r>
            <a:r>
              <a:rPr lang="en-US" sz="2400" b="1" dirty="0" err="1" smtClean="0"/>
              <a:t>qTOF</a:t>
            </a:r>
            <a:r>
              <a:rPr lang="en-US" sz="2400" b="1" dirty="0" smtClean="0"/>
              <a:t> (MS level)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40204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597" y="2338388"/>
          <a:ext cx="11658602" cy="70303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149603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104899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 smtClean="0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Dapsone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R3 Super 4hr 3xdilution w/100ppb IS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Q040720163.d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Dapsone_Metab_C14H14N2O3S_M+H 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C14H14N2O3S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291.0798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313.0617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289.0653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MH+/</a:t>
                      </a:r>
                      <a:r>
                        <a:rPr kumimoji="0" 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MNa</a:t>
                      </a: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+/M-H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4128139372"/>
                  </a:ext>
                </a:extLst>
              </a:tr>
              <a:tr h="942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Dapsone R3 Super 4hr 3xdilution w/100ppb IS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Q040920163.d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Dapsone_Metab_C14H14N2O3S_M-H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651703839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Dapsone R1 Cell Free 3xdilution w/100ppb IS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Q040720126.d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C12H12N2O2S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249.0692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271.0512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247.0547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MH+/</a:t>
                      </a:r>
                      <a:r>
                        <a:rPr kumimoji="0" 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MNa</a:t>
                      </a: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406916058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9100" y="917882"/>
            <a:ext cx="680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Compound Set: </a:t>
            </a:r>
            <a:r>
              <a:rPr lang="en-US" dirty="0" err="1" smtClean="0"/>
              <a:t>Dapsone</a:t>
            </a:r>
            <a:r>
              <a:rPr lang="en-US" dirty="0"/>
              <a:t> human </a:t>
            </a:r>
            <a:r>
              <a:rPr lang="en-US" dirty="0" smtClean="0"/>
              <a:t>species</a:t>
            </a:r>
          </a:p>
          <a:p>
            <a:r>
              <a:rPr lang="en-US" dirty="0" smtClean="0"/>
              <a:t>CAS: 80-08-0</a:t>
            </a:r>
          </a:p>
          <a:p>
            <a:r>
              <a:rPr lang="en-US" dirty="0" smtClean="0"/>
              <a:t>Reported: Parent, 1 candidate metabolite</a:t>
            </a: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28597" y="328374"/>
            <a:ext cx="11658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Representative Mass Spectra for Detected Candidate Signals by LC/</a:t>
            </a:r>
            <a:r>
              <a:rPr lang="en-US" sz="2400" b="1" dirty="0" err="1" smtClean="0"/>
              <a:t>qTOF</a:t>
            </a:r>
            <a:r>
              <a:rPr lang="en-US" sz="2400" b="1" dirty="0" smtClean="0"/>
              <a:t> (MS level)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66947137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933301"/>
              </p:ext>
            </p:extLst>
          </p:nvPr>
        </p:nvGraphicFramePr>
        <p:xfrm>
          <a:off x="161690" y="141598"/>
          <a:ext cx="11658602" cy="3487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752388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382752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308302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1037063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613318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91736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691376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01444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680223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 smtClean="0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Butylated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hydroxytoluene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R3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Q051820101.d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BHT_Metab_C21H32O8_M-H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C21H32O8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413.2170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435.1989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411.2025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310667645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34" y="601352"/>
            <a:ext cx="8620125" cy="27336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76290" y="831422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M-H-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8015" y="739089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Mass error =       +2.7ppm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19535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170057"/>
              </p:ext>
            </p:extLst>
          </p:nvPr>
        </p:nvGraphicFramePr>
        <p:xfrm>
          <a:off x="228597" y="2338388"/>
          <a:ext cx="11658602" cy="338325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826837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070517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720898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1003610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769434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13678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780585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79503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293540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 smtClean="0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Sulindac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R3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Q052620103.d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Sulindac_Metab_C19H15FO2S_M+H_1of2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C19H15FO2S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327.0850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349.0669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325.0705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2 Isobaric 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480319561"/>
                  </a:ext>
                </a:extLst>
              </a:tr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Sulindac R1 Super 0hr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Q052620091.d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Sulindac_Metab_C19H15FO2S_M+H_2of2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C19H15FO2S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327.0850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349.0669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325.0705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 smtClean="0">
                          <a:effectLst/>
                        </a:rPr>
                        <a:t>2 Isobaric MH+</a:t>
                      </a:r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1685011806"/>
                  </a:ext>
                </a:extLst>
              </a:tr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Sulindac R1 Super 0hr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Q052620091.d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Sulindac_Metab_C19H15FO3S_M+H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C19H15FO3S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343.0799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365.0618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341.0654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224901105"/>
                  </a:ext>
                </a:extLst>
              </a:tr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Sulindac R1 Super 0hr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Q052620091.d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Sulindac_Metab_C20H17FO4S_M+H_1of4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C20H17FO4S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373.0904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395.0723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371.0759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Isobaric 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860902996"/>
                  </a:ext>
                </a:extLst>
              </a:tr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Sulindac R3 B-Gluc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Q052620108.d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Sulindac_Metab_C20H17FO4S_M+H_2of4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C20H17FO4S*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373.0904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395.0723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371.0759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Isobaric MH+/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MNa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85311179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Sulindac R3 B-Gluc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Q052620108.d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Sulindac_Metab_C20H17FO4S_M+H_3of4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C20H17FO4S*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373.0904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395.0723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371.0759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Isobaric MH+/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MNa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72705414"/>
                  </a:ext>
                </a:extLst>
              </a:tr>
              <a:tr h="1069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Sulindac R1 Super 0hr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Q052620091.d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Sulindac_Metab_C20H17FO4S_M+H_4of4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C20H17FO4S*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373.0904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395.0723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371.0759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Isobaric MH+/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MNa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584199952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Sulindac R1 Super 0hr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Q052620091.d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Sulindac_Metab_C20H17FO5S_M+H</a:t>
                      </a: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C20H17FO5S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389.0853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411.0672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387.0708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MH+/</a:t>
                      </a:r>
                      <a:r>
                        <a:rPr lang="en-US" sz="1100" u="none" strike="noStrike" dirty="0" err="1" smtClean="0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+/M-H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31066764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Sulindac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R1 Super 1hr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Q052820094.d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Sulindac_Metab_C20H17FO5S_M-H</a:t>
                      </a: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4128139372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Sulindac R1 Super 0hr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Q052620091.d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Sulindac_Metab_C20H19FO5S_M+H_1of4</a:t>
                      </a: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C20H19FO5S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391.1010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413.0829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389.0865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4 isobaric MH+/</a:t>
                      </a:r>
                      <a:r>
                        <a:rPr lang="en-US" sz="1100" u="none" strike="noStrike" dirty="0" err="1" smtClean="0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+/M-H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651703839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Sulindac R1 Super 1hr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Q052820094.d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Sulindac_Metab_C20H19FO5S_M-H_1of4</a:t>
                      </a: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4069160580"/>
                  </a:ext>
                </a:extLst>
              </a:tr>
              <a:tr h="1244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Sulindac R1 Super 0hr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Q052620091.d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Sulindac_Metab_C20H19FO5S_M+H_2of4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C20H19FO5S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391.1010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413.0829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389.0865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4 isobaric MH+/</a:t>
                      </a:r>
                      <a:r>
                        <a:rPr lang="en-US" sz="1100" u="none" strike="noStrike" dirty="0" err="1" smtClean="0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687981205"/>
                  </a:ext>
                </a:extLst>
              </a:tr>
              <a:tr h="1291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Sulindac R1 Super 1hr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Q052620096.d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Sulindac_Metab_C20H19FO5S_M+H_3of4</a:t>
                      </a: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C20H19FO5S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391.1010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413.0829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389.0865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4 isobaric MH+/</a:t>
                      </a:r>
                      <a:r>
                        <a:rPr lang="en-US" sz="1100" u="none" strike="noStrike" dirty="0" err="1" smtClean="0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+/M-H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4162463036"/>
                  </a:ext>
                </a:extLst>
              </a:tr>
              <a:tr h="1069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Sulindac R1 Super 1hr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Q052820094.d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Sulindac_Metab_C20H19FO5S_M-H_3of4</a:t>
                      </a: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613075299"/>
                  </a:ext>
                </a:extLst>
              </a:tr>
              <a:tr h="1852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Sulindac R1 Super 1hr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Q052620096.d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Sulindac_Metab_C20H19FO5S_M+H_4of4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C20H19FO5S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391.1010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413.0829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389.0865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4 isobaric 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1913745108"/>
                  </a:ext>
                </a:extLst>
              </a:tr>
              <a:tr h="1918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Sulindac R1 Super 0hr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Q052620091.d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Sulindac_Metab_C20H19FO6S_M+H_1of2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C20H19FO6S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407.0959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429.0778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405.0814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2 isobaric 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217101088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Sulindac R3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Q052620103.d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Sulindac_Metab_C20H19FO6S_M+H_2of2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C20H19FO6S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407.0959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429.0778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405.0814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2 isobaric 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413959605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Sulindac R3 Cell Free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Q052620068.d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Parent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C20H17FO3S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357.0955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379.0775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355.0810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MH+/</a:t>
                      </a:r>
                      <a:r>
                        <a:rPr lang="en-US" sz="1100" u="none" strike="noStrike" dirty="0" err="1" smtClean="0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99162482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9100" y="917882"/>
            <a:ext cx="680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Compound Set: </a:t>
            </a:r>
            <a:r>
              <a:rPr lang="en-US" dirty="0" err="1" smtClean="0"/>
              <a:t>Sulindac</a:t>
            </a:r>
            <a:r>
              <a:rPr lang="en-US" dirty="0" smtClean="0"/>
              <a:t> </a:t>
            </a:r>
            <a:r>
              <a:rPr lang="en-US" dirty="0"/>
              <a:t>human </a:t>
            </a:r>
            <a:r>
              <a:rPr lang="en-US" dirty="0" smtClean="0"/>
              <a:t>species</a:t>
            </a:r>
          </a:p>
          <a:p>
            <a:r>
              <a:rPr lang="en-US" dirty="0" smtClean="0"/>
              <a:t>CAS: 38194-50-2</a:t>
            </a:r>
          </a:p>
          <a:p>
            <a:r>
              <a:rPr lang="en-US" dirty="0" smtClean="0"/>
              <a:t>Reported: Parent, 14 candidate metabolites</a:t>
            </a: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28597" y="328374"/>
            <a:ext cx="11658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Representative Mass Spectra for Detected Candidate Signals by LC/</a:t>
            </a:r>
            <a:r>
              <a:rPr lang="en-US" sz="2400" b="1" dirty="0" err="1" smtClean="0"/>
              <a:t>qTOF</a:t>
            </a:r>
            <a:r>
              <a:rPr lang="en-US" sz="2400" b="1" dirty="0" smtClean="0"/>
              <a:t> (MS level)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28596" y="5741768"/>
            <a:ext cx="11658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 Note theoretically the M+2 isotopic peak is 7.8% of MH+; no other candidate formulae were found when considering the possibility of a higher number of sulfurs, unless nitrogen is included; targeted fragmentation data was collected to further evaluate MF and structure.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9146307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394305"/>
              </p:ext>
            </p:extLst>
          </p:nvPr>
        </p:nvGraphicFramePr>
        <p:xfrm>
          <a:off x="250900" y="119295"/>
          <a:ext cx="11658602" cy="3487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826837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070517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720898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1003610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769434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13678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780585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79503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293540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 smtClean="0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Sulindac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R3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Q052620103.d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Sulindac_Metab_C19H15FO2S_M+H_1of2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C19H15FO2S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327.0850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349.0669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325.0705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2 Isobaric 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480319561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116" y="570489"/>
            <a:ext cx="8601075" cy="2743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29315" y="893209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MH+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6862" y="864775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Mass error =       -3.4ppm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9314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546413"/>
              </p:ext>
            </p:extLst>
          </p:nvPr>
        </p:nvGraphicFramePr>
        <p:xfrm>
          <a:off x="250900" y="119295"/>
          <a:ext cx="11658602" cy="3487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826837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070517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720898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1003610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769434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13678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780585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79503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293540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 smtClean="0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Sulindac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R1 Super 0hr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Q052620091.d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Sulindac_Metab_C19H15FO2S_M+H_2of2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C19H15FO2S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327.0850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349.0669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325.0705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 smtClean="0">
                          <a:effectLst/>
                        </a:rPr>
                        <a:t>2 Isobaric MH+</a:t>
                      </a:r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1685011806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265" y="618893"/>
            <a:ext cx="8601075" cy="2743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29315" y="893209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MH+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6862" y="864775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Mass error =       </a:t>
            </a:r>
            <a:r>
              <a:rPr lang="en-US" dirty="0"/>
              <a:t>+</a:t>
            </a:r>
            <a:r>
              <a:rPr lang="en-US" dirty="0" smtClean="0"/>
              <a:t>3.4ppm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568552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023378"/>
              </p:ext>
            </p:extLst>
          </p:nvPr>
        </p:nvGraphicFramePr>
        <p:xfrm>
          <a:off x="250900" y="119295"/>
          <a:ext cx="11658602" cy="3487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826837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070517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720898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1003610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769434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13678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780585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79503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293540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 smtClean="0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Sulindac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R1 Super 0hr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Q052620091.d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Sulindac_Metab_C19H15FO3S_M+H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C19H15FO3S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343.0799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365.0618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341.0654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224901105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626" y="574288"/>
            <a:ext cx="8439150" cy="2743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99110" y="929785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MH+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6862" y="864775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Mass error =       </a:t>
            </a:r>
            <a:r>
              <a:rPr lang="en-US" dirty="0"/>
              <a:t>+</a:t>
            </a:r>
            <a:r>
              <a:rPr lang="en-US" dirty="0" smtClean="0"/>
              <a:t>3.5ppm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039049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371949"/>
              </p:ext>
            </p:extLst>
          </p:nvPr>
        </p:nvGraphicFramePr>
        <p:xfrm>
          <a:off x="250900" y="119295"/>
          <a:ext cx="11658602" cy="3487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826837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070517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720898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1003610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769434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13678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780585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79503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293540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 smtClean="0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Sulindac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R1 Super 0hr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Q052620091.d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Sulindac_Metab_C20H17FO4S_M+H_1of4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C20H17FO4S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373.0904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395.0723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371.0759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Isobaric 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860902996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626" y="574287"/>
            <a:ext cx="8439150" cy="2743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33647" y="1760782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MH+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6862" y="864775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Mass error =       -2.9ppm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975858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170365"/>
              </p:ext>
            </p:extLst>
          </p:nvPr>
        </p:nvGraphicFramePr>
        <p:xfrm>
          <a:off x="250900" y="119295"/>
          <a:ext cx="11658602" cy="3487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826837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070517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720898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1003610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769434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13678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780585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79503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293540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 smtClean="0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Sulindac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R3 B-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Gluc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Q052620108.d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Sulindac_Metab_C20H17FO4S_M+H_2of4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C20H17FO4S*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373.0904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395.0723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371.0759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Isobaric MH+/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MNa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85311179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459" y="574288"/>
            <a:ext cx="8439150" cy="2743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6862" y="864775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Mass error =       </a:t>
            </a:r>
            <a:r>
              <a:rPr lang="en-US" dirty="0"/>
              <a:t>-</a:t>
            </a:r>
            <a:r>
              <a:rPr lang="en-US" dirty="0" smtClean="0"/>
              <a:t>0.8ppm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75725" y="837452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MH+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373529" y="2146571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MNa</a:t>
            </a:r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25607" y="1945888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333548" y="3328639"/>
            <a:ext cx="7966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 Note theoretically the M+2 isotopic peak is 7.8% of MH+; no other candidate formulae were found when considering the possibility of a higher number of sulfurs, unless nitrogen is included; targeted fragmentation data was collected to </a:t>
            </a:r>
            <a:r>
              <a:rPr lang="en-US" sz="1000" dirty="0" smtClean="0"/>
              <a:t>further </a:t>
            </a:r>
            <a:r>
              <a:rPr lang="en-US" sz="1000" dirty="0"/>
              <a:t>evaluate MF and structure.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25858676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83193"/>
              </p:ext>
            </p:extLst>
          </p:nvPr>
        </p:nvGraphicFramePr>
        <p:xfrm>
          <a:off x="250900" y="119295"/>
          <a:ext cx="11658602" cy="3487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826837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070517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720898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1003610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769434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13678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780585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79503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293540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 smtClean="0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Sulindac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R3 B-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Gluc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Q052620108.d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Sulindac_Metab_C20H17FO4S_M+H_3of4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C20H17FO4S*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373.0904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395.0723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371.0759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Isobaric MH+/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MNa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72705414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626" y="596590"/>
            <a:ext cx="8439150" cy="2743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6862" y="864775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Mass error =       -1.6ppm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96945" y="1238896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MH+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556516" y="2157722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MNa</a:t>
            </a:r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36757" y="2040481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333548" y="3328639"/>
            <a:ext cx="7966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 Note theoretically the M+2 isotopic peak is 7.8% of MH+; no other candidate formulae were found when considering the possibility of a higher number of sulfurs, unless nitrogen is included; targeted fragmentation data was collected to further evaluate MF and structure.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80505168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981078"/>
              </p:ext>
            </p:extLst>
          </p:nvPr>
        </p:nvGraphicFramePr>
        <p:xfrm>
          <a:off x="250900" y="119295"/>
          <a:ext cx="11658602" cy="3487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826837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070517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720898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1003610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769434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13678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780585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79503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293540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 smtClean="0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1069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Sulindac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R1 Super 0hr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Q052620091.d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Sulindac_Metab_C20H17FO4S_M+H_4of4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C20H17FO4S*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373.0904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395.0723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371.0759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Isobaric MH+/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MNa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584199952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626" y="585439"/>
            <a:ext cx="8439150" cy="2743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6862" y="864775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Mass error =       </a:t>
            </a:r>
            <a:r>
              <a:rPr lang="en-US" dirty="0"/>
              <a:t>-</a:t>
            </a:r>
            <a:r>
              <a:rPr lang="en-US" dirty="0" smtClean="0"/>
              <a:t>0.8ppm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87598" y="864775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MH+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894027" y="2068512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MNa</a:t>
            </a:r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15177" y="1972100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333548" y="3328639"/>
            <a:ext cx="7966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 Note theoretically the M+2 isotopic peak is 7.8% of MH+; no other candidate formulae were found when considering the possibility of a higher number of sulfurs, unless nitrogen is included; targeted fragmentation data was collected to further evaluate MF and structure.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57702543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833187"/>
              </p:ext>
            </p:extLst>
          </p:nvPr>
        </p:nvGraphicFramePr>
        <p:xfrm>
          <a:off x="250900" y="119295"/>
          <a:ext cx="11658602" cy="52587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826837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070517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720898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1003610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769434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13678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780585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79503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293540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 smtClean="0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Sulindac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R1 Super 0hr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Q052620091.d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Sulindac_Metab_C20H17FO5S_M+H</a:t>
                      </a: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C20H17FO5S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389.0853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411.0672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387.0708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MH+/</a:t>
                      </a:r>
                      <a:r>
                        <a:rPr lang="en-US" sz="1100" u="none" strike="noStrike" dirty="0" err="1" smtClean="0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+/M-H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31066764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Sulindac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R1 Super 1hr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Q052820094.d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Sulindac_Metab_C20H17FO5S_M-H</a:t>
                      </a: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4128139372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626" y="775010"/>
            <a:ext cx="8439150" cy="2743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6862" y="864775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Mass error =       -1.0ppm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22857" y="963239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MH+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782515" y="2146610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MNa</a:t>
            </a:r>
            <a:r>
              <a:rPr lang="en-US" dirty="0" smtClean="0"/>
              <a:t>+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626" y="3887542"/>
            <a:ext cx="8439150" cy="2743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35707" y="4215677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M-H</a:t>
            </a:r>
            <a:r>
              <a:rPr lang="en-US" dirty="0"/>
              <a:t>-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6861" y="3836020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Mass error =       +3.6ppm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797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3997" y="141288"/>
          <a:ext cx="11658602" cy="52587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149603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104899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 smtClean="0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Dapsone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R3 Super 4hr 3xdilution w/100ppb IS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Q040720163.d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Dapsone_Metab_C14H14N2O3S_M+H 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C14H14N2O3S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291.0798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313.0617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289.0653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MH+/</a:t>
                      </a:r>
                      <a:r>
                        <a:rPr kumimoji="0" 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MNa</a:t>
                      </a: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+/M-H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4128139372"/>
                  </a:ext>
                </a:extLst>
              </a:tr>
              <a:tr h="942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Dapsone R3 Super 4hr 3xdilution w/100ppb IS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Q040920163.d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Dapsone_Metab_C14H14N2O3S_M-H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65170383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9396" y="980301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Mass error =       -2.7ppm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037" y="775942"/>
            <a:ext cx="9083926" cy="299471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52750" y="980301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MH+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264650" y="2273299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MNa</a:t>
            </a:r>
            <a:r>
              <a:rPr lang="en-US" dirty="0" smtClean="0"/>
              <a:t>+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037" y="3770657"/>
            <a:ext cx="9083926" cy="299471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645150" y="4079101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M-H-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34833" y="3770657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Mass error =       0.0ppm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28402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013270"/>
              </p:ext>
            </p:extLst>
          </p:nvPr>
        </p:nvGraphicFramePr>
        <p:xfrm>
          <a:off x="250900" y="119295"/>
          <a:ext cx="11658602" cy="52587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826837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070517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720898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1003610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769434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13678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780585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79503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293540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 smtClean="0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Sulindac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R1 Super 0hr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Q052620091.d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Sulindac_Metab_C20H19FO5S_M+H_1of4</a:t>
                      </a: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C20H19FO5S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391.1010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413.0829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389.0865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4 isobaric MH+/</a:t>
                      </a:r>
                      <a:r>
                        <a:rPr lang="en-US" sz="1100" u="none" strike="noStrike" dirty="0" err="1" smtClean="0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+/M-H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651703839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Sulindac R1 Super 1hr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Q052820094.d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Sulindac_Metab_C20H19FO5S_M-H_1of4</a:t>
                      </a: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4069160580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626" y="763858"/>
            <a:ext cx="8439150" cy="2743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6862" y="864775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Mass error =       -0.5ppm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33286" y="1041298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MH+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991676" y="2135458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MNa</a:t>
            </a:r>
            <a:r>
              <a:rPr lang="en-US" dirty="0" smtClean="0"/>
              <a:t>+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626" y="3784498"/>
            <a:ext cx="8439150" cy="2743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333286" y="4001274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M-H</a:t>
            </a:r>
            <a:r>
              <a:rPr lang="en-US" dirty="0"/>
              <a:t>-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6861" y="3836020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Mass error =       +2.3ppm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441270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125264"/>
              </p:ext>
            </p:extLst>
          </p:nvPr>
        </p:nvGraphicFramePr>
        <p:xfrm>
          <a:off x="250900" y="119295"/>
          <a:ext cx="11658602" cy="3487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826837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070517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720898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1003610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769434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13678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780585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79503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293540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 smtClean="0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1244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Sulindac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R1 Super 0hr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Q052620091.d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Sulindac_Metab_C20H19FO5S_M+H_2of4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C20H19FO5S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391.1010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413.0829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389.0865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4 isobaric MH+/</a:t>
                      </a:r>
                      <a:r>
                        <a:rPr lang="en-US" sz="1100" u="none" strike="noStrike" dirty="0" err="1" smtClean="0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687981205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626" y="763858"/>
            <a:ext cx="8439150" cy="2743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6862" y="864775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Mass error =       -1.5ppm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33286" y="1041298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MH+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991676" y="2135458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MNa</a:t>
            </a:r>
            <a:r>
              <a:rPr lang="en-US" dirty="0" smtClean="0"/>
              <a:t>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549779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870198"/>
              </p:ext>
            </p:extLst>
          </p:nvPr>
        </p:nvGraphicFramePr>
        <p:xfrm>
          <a:off x="250900" y="119295"/>
          <a:ext cx="11658602" cy="52587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826837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070517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720898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1003610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769434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13678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780585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79503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293540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 smtClean="0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1291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Sulindac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R1 Super 1hr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Q052620096.d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Sulindac_Metab_C20H19FO5S_M+H_3of4</a:t>
                      </a: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C20H19FO5S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391.1010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413.0829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389.0865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4 isobaric MH+/</a:t>
                      </a:r>
                      <a:r>
                        <a:rPr lang="en-US" sz="1100" u="none" strike="noStrike" dirty="0" err="1" smtClean="0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+/M-H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4162463036"/>
                  </a:ext>
                </a:extLst>
              </a:tr>
              <a:tr h="1069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Sulindac R1 Super 1hr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Q052820094.d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Sulindac_Metab_C20H19FO5S_M-H_3of4</a:t>
                      </a: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613075299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663" y="752707"/>
            <a:ext cx="8601075" cy="2743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6862" y="864775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Mass error =       -0.3ppm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19968" y="957108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MH+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203549" y="2124307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MNa</a:t>
            </a:r>
            <a:r>
              <a:rPr lang="en-US" dirty="0" smtClean="0"/>
              <a:t>+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662" y="3865239"/>
            <a:ext cx="8601075" cy="2743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55227" y="4297685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M-H</a:t>
            </a:r>
            <a:r>
              <a:rPr lang="en-US" dirty="0"/>
              <a:t>-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6861" y="3836020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Mass error =       +3.3ppm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879903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157869"/>
              </p:ext>
            </p:extLst>
          </p:nvPr>
        </p:nvGraphicFramePr>
        <p:xfrm>
          <a:off x="250900" y="119295"/>
          <a:ext cx="11658602" cy="35674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826837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070517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720898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1003610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769434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13678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780585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79503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293540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 smtClean="0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1852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Sulindac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R1 Super 1hr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Q052620096.d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Sulindac_Metab_C20H19FO5S_M+H_4of4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C20H19FO5S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391.1010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413.0829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389.0865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4 isobaric 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1913745108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626" y="596590"/>
            <a:ext cx="8439150" cy="2743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6862" y="864775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Mass error =       -0.8ppm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67461" y="864775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MH+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815356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626" y="596590"/>
            <a:ext cx="8439150" cy="2743200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575095"/>
              </p:ext>
            </p:extLst>
          </p:nvPr>
        </p:nvGraphicFramePr>
        <p:xfrm>
          <a:off x="250900" y="119295"/>
          <a:ext cx="11658602" cy="36341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826837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070517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720898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1003610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769434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13678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780585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79503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293540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 smtClean="0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1918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Sulindac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R1 Super 0hr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Q052620091.d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Sulindac_Metab_C20H19FO6S_M+H_1of2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C20H19FO6S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407.0959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429.0778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405.0814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2 isobaric 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21710108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46862" y="864775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Mass error =       +2.9ppm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80056" y="940937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MH+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941670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626" y="563137"/>
            <a:ext cx="8439150" cy="2743200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469896"/>
              </p:ext>
            </p:extLst>
          </p:nvPr>
        </p:nvGraphicFramePr>
        <p:xfrm>
          <a:off x="250900" y="119295"/>
          <a:ext cx="11658602" cy="3487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826837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070517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720898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1003610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769434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13678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780585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79503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293540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 smtClean="0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Sulindac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R3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Q052620103.d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Sulindac_Metab_C20H19FO6S_M+H_2of2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C20H19FO6S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407.0959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429.0778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405.0814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2 isobaric 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413959605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6862" y="864775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Mass error =       +0.5ppm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13149" y="815150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MH+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049665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359375"/>
              </p:ext>
            </p:extLst>
          </p:nvPr>
        </p:nvGraphicFramePr>
        <p:xfrm>
          <a:off x="250900" y="119295"/>
          <a:ext cx="11658602" cy="3487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826837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070517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720898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1003610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769434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13678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780585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79503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293540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 smtClean="0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Sulindac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R3 Cell Free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Q052620068.d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Parent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C20H17FO3S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357.0955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379.0775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355.0810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MH+/</a:t>
                      </a:r>
                      <a:r>
                        <a:rPr lang="en-US" sz="1100" u="none" strike="noStrike" dirty="0" err="1" smtClean="0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991624820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626" y="607741"/>
            <a:ext cx="8439150" cy="2743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6862" y="864775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Mass error =       +0.3ppm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87959" y="957108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MH+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217412" y="2101966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MNa</a:t>
            </a:r>
            <a:r>
              <a:rPr lang="en-US" dirty="0" smtClean="0"/>
              <a:t>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374687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539455"/>
              </p:ext>
            </p:extLst>
          </p:nvPr>
        </p:nvGraphicFramePr>
        <p:xfrm>
          <a:off x="228597" y="2338388"/>
          <a:ext cx="11658602" cy="3487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175003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222500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104899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 smtClean="0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DMSO CONT R1 Super Plate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Q060420087.d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Parent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C2H6OS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79.0212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101.0032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77.0067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 smtClean="0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31066764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9100" y="917882"/>
            <a:ext cx="680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Compound Set: DMSO (control) human species</a:t>
            </a:r>
          </a:p>
          <a:p>
            <a:r>
              <a:rPr lang="en-US" dirty="0" smtClean="0"/>
              <a:t>CAS: 67-68-5</a:t>
            </a:r>
          </a:p>
          <a:p>
            <a:r>
              <a:rPr lang="en-US" dirty="0" smtClean="0"/>
              <a:t>Reported: Parent</a:t>
            </a: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28597" y="328374"/>
            <a:ext cx="11658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Representative Mass Spectra for Detected Candidate Signals by LC/</a:t>
            </a:r>
            <a:r>
              <a:rPr lang="en-US" sz="2400" b="1" dirty="0" err="1" smtClean="0"/>
              <a:t>qTOF</a:t>
            </a:r>
            <a:r>
              <a:rPr lang="en-US" sz="2400" b="1" dirty="0" smtClean="0"/>
              <a:t> (MS level)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63083178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434" y="740127"/>
            <a:ext cx="8458200" cy="2781300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699828"/>
              </p:ext>
            </p:extLst>
          </p:nvPr>
        </p:nvGraphicFramePr>
        <p:xfrm>
          <a:off x="228597" y="249943"/>
          <a:ext cx="11658602" cy="3487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175003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222500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104899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 smtClean="0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DMSO CONT R1 Super Plate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Q060420087.d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Parent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C2H6OS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79.0212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101.0032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77.0067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 smtClean="0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31066764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46862" y="864775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Mass error =       -4.9ppm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64879" y="1047419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MNa</a:t>
            </a:r>
            <a:r>
              <a:rPr lang="en-US" dirty="0" smtClean="0"/>
              <a:t>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904975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Signals of Interest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046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3997" y="141288"/>
          <a:ext cx="11658602" cy="3487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149603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104899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 smtClean="0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Dapsone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R1 Cell Free 3xdilution w/100ppb IS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Q040720126.d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C12H12N2O2S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249.0692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271.0512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247.0547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MH+/</a:t>
                      </a:r>
                      <a:r>
                        <a:rPr kumimoji="0" 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MNa</a:t>
                      </a: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406916058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79396" y="980301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Mass error =       +2.4ppm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037" y="610842"/>
            <a:ext cx="9083926" cy="29947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48050" y="795635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MH+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35950" y="2212200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MNa</a:t>
            </a:r>
            <a:r>
              <a:rPr lang="en-US" dirty="0" smtClean="0"/>
              <a:t>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955865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606" y="2479322"/>
            <a:ext cx="8782050" cy="3886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9100" y="917882"/>
            <a:ext cx="680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Compound Set: CP-122721</a:t>
            </a:r>
          </a:p>
          <a:p>
            <a:r>
              <a:rPr lang="en-US" dirty="0" smtClean="0"/>
              <a:t>Candidate: </a:t>
            </a:r>
            <a:r>
              <a:rPr lang="en-US" dirty="0" err="1"/>
              <a:t>mz</a:t>
            </a:r>
            <a:r>
              <a:rPr lang="en-US" dirty="0"/>
              <a:t> </a:t>
            </a:r>
            <a:r>
              <a:rPr lang="en-US" dirty="0" smtClean="0"/>
              <a:t>411.1328 </a:t>
            </a:r>
            <a:r>
              <a:rPr lang="en-US" dirty="0"/>
              <a:t>at </a:t>
            </a:r>
            <a:r>
              <a:rPr lang="en-US" dirty="0" smtClean="0"/>
              <a:t>7.4min</a:t>
            </a:r>
            <a:endParaRPr lang="en-US" dirty="0"/>
          </a:p>
          <a:p>
            <a:r>
              <a:rPr lang="en-US" dirty="0" smtClean="0"/>
              <a:t>Possible Neutral Formula: Multiple</a:t>
            </a:r>
          </a:p>
          <a:p>
            <a:r>
              <a:rPr lang="en-US" dirty="0" smtClean="0"/>
              <a:t>Mass error: --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597" y="328374"/>
            <a:ext cx="11658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Representative Mass Spectra for Detected Candidate Signals by LC/</a:t>
            </a:r>
            <a:r>
              <a:rPr lang="en-US" sz="2400" b="1" dirty="0" err="1" smtClean="0"/>
              <a:t>qTOF</a:t>
            </a:r>
            <a:r>
              <a:rPr lang="en-US" sz="2400" b="1" dirty="0" smtClean="0"/>
              <a:t> (MS level)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556477" y="886486"/>
            <a:ext cx="6517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Multiple possible candidate formulae; appears to have sulfur but mass of 34S peak is off, possible interference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611284" y="2479322"/>
            <a:ext cx="4729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Representative Sample: CP-122721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R3 Super 4hr 3xdilution w/100ppb IS</a:t>
            </a:r>
            <a:r>
              <a:rPr lang="en-US" sz="1200" dirty="0"/>
              <a:t> </a:t>
            </a:r>
            <a:endParaRPr lang="en-US" sz="1200" dirty="0" smtClean="0"/>
          </a:p>
          <a:p>
            <a:pPr algn="ctr"/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File: Q042820103.d</a:t>
            </a:r>
            <a:r>
              <a:rPr lang="en-US" sz="1200" dirty="0" smtClean="0"/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69177325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9100" y="917882"/>
            <a:ext cx="680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Compound Set: 3,5-Dinitroaniline</a:t>
            </a:r>
          </a:p>
          <a:p>
            <a:r>
              <a:rPr lang="en-US" dirty="0" smtClean="0"/>
              <a:t>Candidate: </a:t>
            </a:r>
            <a:r>
              <a:rPr lang="en-US" dirty="0" err="1" smtClean="0"/>
              <a:t>mz</a:t>
            </a:r>
            <a:r>
              <a:rPr lang="en-US" dirty="0" smtClean="0"/>
              <a:t> 255.1089 at 5.2min</a:t>
            </a:r>
          </a:p>
          <a:p>
            <a:r>
              <a:rPr lang="en-US" dirty="0" smtClean="0"/>
              <a:t>Probable Neutral Formula: C10H14N4O4</a:t>
            </a:r>
          </a:p>
          <a:p>
            <a:r>
              <a:rPr lang="en-US" dirty="0" smtClean="0"/>
              <a:t>Mass error: +0.5ppm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597" y="328374"/>
            <a:ext cx="11658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Representative Mass Spectra for Detected Candidate Signals by LC/</a:t>
            </a:r>
            <a:r>
              <a:rPr lang="en-US" sz="2400" b="1" dirty="0" err="1" smtClean="0"/>
              <a:t>qTOF</a:t>
            </a:r>
            <a:r>
              <a:rPr lang="en-US" sz="2400" b="1" dirty="0" smtClean="0"/>
              <a:t> (MS level)</a:t>
            </a:r>
            <a:endParaRPr lang="en-US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798" y="2630312"/>
            <a:ext cx="8963025" cy="3200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746750" y="2630312"/>
            <a:ext cx="4729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Representative Sample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: 3,5-Dinitroaniline R3 4hr 3xdilution w/100ppb IS </a:t>
            </a:r>
            <a:endParaRPr lang="en-US" sz="1200" dirty="0" smtClean="0"/>
          </a:p>
          <a:p>
            <a:pPr algn="ctr"/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File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: Q043020144.d </a:t>
            </a:r>
          </a:p>
        </p:txBody>
      </p:sp>
      <p:sp>
        <p:nvSpPr>
          <p:cNvPr id="7" name="Rectangle 6"/>
          <p:cNvSpPr/>
          <p:nvPr/>
        </p:nvSpPr>
        <p:spPr>
          <a:xfrm>
            <a:off x="2015436" y="6111980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/>
              <a:t>Note: some </a:t>
            </a:r>
            <a:r>
              <a:rPr lang="en-US" sz="1200" dirty="0"/>
              <a:t>trace level signals observed in B-</a:t>
            </a:r>
            <a:r>
              <a:rPr lang="en-US" sz="1200" dirty="0" err="1"/>
              <a:t>Gluc</a:t>
            </a:r>
            <a:r>
              <a:rPr lang="en-US" sz="1200" dirty="0"/>
              <a:t> 4hr for a different compound in this sequence (2-amino-5-azotoluene) - considered to be minor interference/contamination and </a:t>
            </a:r>
            <a:r>
              <a:rPr lang="en-US" sz="1200" dirty="0" err="1"/>
              <a:t>zero'd</a:t>
            </a:r>
            <a:r>
              <a:rPr lang="en-US" sz="1200" dirty="0"/>
              <a:t> out</a:t>
            </a:r>
          </a:p>
        </p:txBody>
      </p:sp>
    </p:spTree>
    <p:extLst>
      <p:ext uri="{BB962C8B-B14F-4D97-AF65-F5344CB8AC3E}">
        <p14:creationId xmlns:p14="http://schemas.microsoft.com/office/powerpoint/2010/main" val="2699031451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9100" y="917882"/>
            <a:ext cx="44464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Compound Set: Curcumin</a:t>
            </a:r>
          </a:p>
          <a:p>
            <a:r>
              <a:rPr lang="en-US" dirty="0" smtClean="0"/>
              <a:t>Candidate: </a:t>
            </a:r>
            <a:r>
              <a:rPr lang="en-US" dirty="0" err="1" smtClean="0"/>
              <a:t>mz</a:t>
            </a:r>
            <a:r>
              <a:rPr lang="en-US" dirty="0" smtClean="0"/>
              <a:t> 648.1957 at 4.1min</a:t>
            </a:r>
          </a:p>
          <a:p>
            <a:r>
              <a:rPr lang="en-US" dirty="0" smtClean="0"/>
              <a:t>Probable Neutral Formula: C32H41NO5S4</a:t>
            </a:r>
          </a:p>
          <a:p>
            <a:r>
              <a:rPr lang="en-US" dirty="0" smtClean="0"/>
              <a:t>Mass error: +2.6ppm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597" y="328374"/>
            <a:ext cx="11658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Representative Mass Spectra for Detected Candidate Signals by LC/</a:t>
            </a:r>
            <a:r>
              <a:rPr lang="en-US" sz="2400" b="1" dirty="0" err="1" smtClean="0"/>
              <a:t>qTOF</a:t>
            </a:r>
            <a:r>
              <a:rPr lang="en-US" sz="2400" b="1" dirty="0" smtClean="0"/>
              <a:t> (MS level)</a:t>
            </a:r>
            <a:endParaRPr lang="en-US" sz="24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834" y="2456745"/>
            <a:ext cx="8620125" cy="3886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32435" y="3214886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MH+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20922" y="877345"/>
            <a:ext cx="65179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Other Formulae Considered: </a:t>
            </a:r>
          </a:p>
          <a:p>
            <a:r>
              <a:rPr lang="en-US" dirty="0" smtClean="0"/>
              <a:t>C28H41NO10S3</a:t>
            </a:r>
          </a:p>
          <a:p>
            <a:r>
              <a:rPr lang="en-US" dirty="0" smtClean="0"/>
              <a:t>C31H37NO10S2</a:t>
            </a:r>
          </a:p>
          <a:p>
            <a:r>
              <a:rPr lang="en-US" dirty="0" smtClean="0"/>
              <a:t>Selected probable </a:t>
            </a:r>
            <a:r>
              <a:rPr lang="en-US" dirty="0"/>
              <a:t>formula </a:t>
            </a:r>
            <a:r>
              <a:rPr lang="en-US" dirty="0" smtClean="0"/>
              <a:t>C32H41NO5S4 had best isotopic match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697417" y="2456745"/>
            <a:ext cx="46117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Representative Sample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: Curcumin R2 Super 4hr 3xdilution w/100ppb </a:t>
            </a:r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IS</a:t>
            </a:r>
          </a:p>
          <a:p>
            <a:pPr algn="ctr"/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File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: Q051320162.d</a:t>
            </a:r>
          </a:p>
        </p:txBody>
      </p:sp>
    </p:spTree>
    <p:extLst>
      <p:ext uri="{BB962C8B-B14F-4D97-AF65-F5344CB8AC3E}">
        <p14:creationId xmlns:p14="http://schemas.microsoft.com/office/powerpoint/2010/main" val="3622386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027767"/>
              </p:ext>
            </p:extLst>
          </p:nvPr>
        </p:nvGraphicFramePr>
        <p:xfrm>
          <a:off x="228597" y="2338388"/>
          <a:ext cx="11658602" cy="423287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81591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120512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927099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 smtClean="0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Haloperidol R1 Super 4hr 3xdilution w/100ppb IS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Q041920039.d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Haloperidol_Metab_C10H11FO3_M-H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C10H11FO3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199.0765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221.0584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197.0620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480319561"/>
                  </a:ext>
                </a:extLst>
              </a:tr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Haloperidol R1 Super 4hr 3xdilution w/100ppb IS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Q041520041.d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Haloperidol_Metab_C10H9FO3_M+H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C10H9FO3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197.0608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219.0427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195.0463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6.0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MH+/M-H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1473490616"/>
                  </a:ext>
                </a:extLst>
              </a:tr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Haloperidol R1 Super 4hr 3xdilution w/100ppb IS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Q041920039.d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Haloperidol_Metab_C10H9FO3_M-H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678148194"/>
                  </a:ext>
                </a:extLst>
              </a:tr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Haloperidol R1 B-Gluc 4hr 3xdilution w/100ppb 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Q041520061.d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Haloperidol_Metab_C11H14ClNO_M+H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C11H14ClNO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212.0837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234.0656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210.0692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85311179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Haloperidol R2 4hr 3xdilution w/100ppb 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Q041520022.d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Haloperidol_Metab_C21H18ClFNO_M+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C21H18ClFNO+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354.1055 (M+)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7.0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72705414"/>
                  </a:ext>
                </a:extLst>
              </a:tr>
              <a:tr h="2099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Haloperidol R1 Super 4hr 3xdilution w/100ppb 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Q041520041.d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Haloperidol_Metab_C21H20ClFNO_M+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C21H20ClFNO+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356.1217 (M+)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584199952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Haloperidol R1 Super 4hr 3xdilution w/100ppb 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Q041520041.d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Haloperidol_Metab_C21H21ClFNO_M+H_1of2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C21H21ClFNO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358.1368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380.1187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356.1223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2 </a:t>
                      </a:r>
                      <a:r>
                        <a:rPr lang="en-US" sz="1100" u="none" strike="noStrike" dirty="0">
                          <a:effectLst/>
                        </a:rPr>
                        <a:t>isobaric MH</a:t>
                      </a:r>
                      <a:r>
                        <a:rPr lang="en-US" sz="1100" u="none" strike="noStrike" dirty="0" smtClean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31066764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Haloperidol R2 4hr 3xdilution w/100ppb 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Q041520022.d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Haloperidol_Metab_C21H21ClFNO_M+H_2of2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C21H21ClFNO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358.1368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380.1187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356.1223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6.9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2 </a:t>
                      </a:r>
                      <a:r>
                        <a:rPr lang="en-US" sz="1100" u="none" strike="noStrike" dirty="0">
                          <a:effectLst/>
                        </a:rPr>
                        <a:t>isobaric MH</a:t>
                      </a:r>
                      <a:r>
                        <a:rPr lang="en-US" sz="1100" u="none" strike="noStrike" dirty="0" smtClean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4128139372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Haloperidol R1 Super Plate 3xdilution w/100ppb 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Q041520026.d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Haloperidol_Metab_C21H23ClFNO3_M+H_1of2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C21H23ClFNO3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392.1423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414.1242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390.1278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2 isobaric 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651703839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Haloperidol R1 Super Plate 3xdilution w/100ppb 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Q041520026.d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Haloperidol_Metab_C21H23ClFNO3_M+H_2of2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C21H23ClFNO3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392.1423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414.1242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390.1278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7.9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2 isobaric 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4069160580"/>
                  </a:ext>
                </a:extLst>
              </a:tr>
              <a:tr h="2099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Haloperidol R2 4hr 3xdilution w/100ppb 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Q041520022.d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Haloperidol_Metab_C21H25ClFNO2_M+H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C21H25ClFNO2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378.1631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400.1450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376.1486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687981205"/>
                  </a:ext>
                </a:extLst>
              </a:tr>
              <a:tr h="2786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Haloperidol R3 Super 4hr 3xdilution w/100ppb 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Q041520043.d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Haloperidol_Metab_C21H25ClFNO3_M+H_1of4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C21H25ClFNO3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394.1580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416.1399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392.1435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4 isobaric 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4162463036"/>
                  </a:ext>
                </a:extLst>
              </a:tr>
              <a:tr h="2786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Haloperidol R1 B-Gluc 4hr 3xdilution w/100ppb 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Q041520061.d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Haloperidol_Metab_C21H25ClFNO3_M+H_2of4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C21H25ClFNO3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394.1580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416.1399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392.1435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5.9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4 isobaric 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613075299"/>
                  </a:ext>
                </a:extLst>
              </a:tr>
              <a:tr h="2786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Haloperidol R3 Super 4hr 3xdilution w/100ppb 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Q041520043.d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Haloperidol_Metab_C21H25ClFNO3_M+H_3of4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C21H25ClFNO3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394.1580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416.1399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392.1435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4 isobaric 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1913745108"/>
                  </a:ext>
                </a:extLst>
              </a:tr>
              <a:tr h="2786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Haloperidol R3 Super 4hr 3xdilution w/100ppb 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Q041520043.d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Haloperidol_Metab_C21H25ClFNO3_M+H_4of4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C21H25ClFNO3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394.1580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416.1399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392.1435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7.2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4 isobaric 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217101088"/>
                  </a:ext>
                </a:extLst>
              </a:tr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Haloperidol R1 Super 4hr 3xdilution w/100ppb 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Q041520041.d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Haloperidol_Metab_C27H31ClFNO8_M+H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C27H31ClFNO8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552.1795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574.1614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550.1650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6.3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</a:t>
                      </a:r>
                      <a:r>
                        <a:rPr lang="en-US" sz="1100" u="none" strike="noStrike" dirty="0">
                          <a:effectLst/>
                        </a:rPr>
                        <a:t>+/</a:t>
                      </a:r>
                      <a:r>
                        <a:rPr lang="en-US" sz="1100" u="none" strike="noStrike" dirty="0" err="1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 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4051927081"/>
                  </a:ext>
                </a:extLst>
              </a:tr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Haloperidol R1 Super 4hr 3xdilution w/100ppb 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Q041920039.d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Haloperidol_Metab_C27H31ClFNO8_M-H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83280009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Haloperidol R1 Super 4hr 3xdilution w/100ppb 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Q041520041.d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Haloperidol_Metab_C27H33ClFNO8_M+H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C27H33ClFNO8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554.1951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576.1770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552.1806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413959605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Haloperidol R1 Cell Free 3xdilution w/100ppb 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Q041520006.d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Parent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C21H23ClFNO2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376.1474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398.1294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374.1329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6.9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99162482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9100" y="917882"/>
            <a:ext cx="680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Compound Set: </a:t>
            </a:r>
            <a:r>
              <a:rPr lang="en-US" dirty="0"/>
              <a:t>Haloperidol human </a:t>
            </a:r>
            <a:r>
              <a:rPr lang="en-US" dirty="0" smtClean="0"/>
              <a:t>species</a:t>
            </a:r>
          </a:p>
          <a:p>
            <a:r>
              <a:rPr lang="en-US" dirty="0" smtClean="0"/>
              <a:t>CAS: 52-86-8</a:t>
            </a:r>
          </a:p>
          <a:p>
            <a:r>
              <a:rPr lang="en-US" dirty="0" smtClean="0"/>
              <a:t>Reported: Parent, 16 candidate metabolites</a:t>
            </a: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28597" y="328374"/>
            <a:ext cx="11658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Representative Mass Spectra for Detected Candidate Signals by LC/</a:t>
            </a:r>
            <a:r>
              <a:rPr lang="en-US" sz="2400" b="1" dirty="0" err="1" smtClean="0"/>
              <a:t>qTOF</a:t>
            </a:r>
            <a:r>
              <a:rPr lang="en-US" sz="2400" b="1" dirty="0" smtClean="0"/>
              <a:t> (MS level)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8683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369698"/>
              </p:ext>
            </p:extLst>
          </p:nvPr>
        </p:nvGraphicFramePr>
        <p:xfrm>
          <a:off x="279397" y="293688"/>
          <a:ext cx="11658602" cy="34308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81591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120512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927099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 smtClean="0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Haloperidol R1 Super 4hr 3xdilution w/100ppb IS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Q041920039.d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Haloperidol_Metab_C10H11FO3_M-H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C10H11FO3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199.0765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221.0584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197.0620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48031956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9396" y="980301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Mass error = +1.5ppm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799" y="788642"/>
            <a:ext cx="9083926" cy="299471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800598" y="1072634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M-H-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660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919906"/>
              </p:ext>
            </p:extLst>
          </p:nvPr>
        </p:nvGraphicFramePr>
        <p:xfrm>
          <a:off x="279397" y="293688"/>
          <a:ext cx="11658602" cy="51462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81591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120512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927099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 smtClean="0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Haloperidol R1 Super 4hr 3xdilution w/100ppb IS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Q041520041.d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Haloperidol_Metab_C10H9FO3_M+H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C10H9FO3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197.0608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219.0427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195.0463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6.0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MH+/M-H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1473490616"/>
                  </a:ext>
                </a:extLst>
              </a:tr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Haloperidol R1 Super 4hr 3xdilution w/100ppb IS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Q041920039.d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Haloperidol_Metab_C10H9FO3_M-H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678148194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049" y="3873867"/>
            <a:ext cx="9083927" cy="298413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30700" y="4210234"/>
            <a:ext cx="128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M-H-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9397" y="980301"/>
            <a:ext cx="10196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Mass error =   -0.5ppm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049" y="980301"/>
            <a:ext cx="9083926" cy="284231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882900" y="1718965"/>
            <a:ext cx="128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MH+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79397" y="3873867"/>
            <a:ext cx="10196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Mass error = +0.5ppm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263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970558"/>
              </p:ext>
            </p:extLst>
          </p:nvPr>
        </p:nvGraphicFramePr>
        <p:xfrm>
          <a:off x="279397" y="293688"/>
          <a:ext cx="11658602" cy="34308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81591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120512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927099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 smtClean="0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Haloperidol R1 B-</a:t>
                      </a:r>
                      <a:r>
                        <a:rPr lang="en-US" sz="1100" u="none" strike="noStrike" dirty="0" err="1">
                          <a:effectLst/>
                        </a:rPr>
                        <a:t>Gluc</a:t>
                      </a:r>
                      <a:r>
                        <a:rPr lang="en-US" sz="1100" u="none" strike="noStrike" dirty="0">
                          <a:effectLst/>
                        </a:rPr>
                        <a:t> 4hr 3xdilution w/100ppb IS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Q041520061.d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Haloperidol_Metab_C11H14ClNO_M+H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C11H14ClNO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212.0837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234.0656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210.0692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85311179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79396" y="980301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Mass error =        -1.4ppm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799" y="775942"/>
            <a:ext cx="9263701" cy="29947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86200" y="1006440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MH+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34000" y="1923324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MH+: 37Cl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5029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851488"/>
              </p:ext>
            </p:extLst>
          </p:nvPr>
        </p:nvGraphicFramePr>
        <p:xfrm>
          <a:off x="279397" y="293688"/>
          <a:ext cx="11658602" cy="5107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81591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120512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927099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 smtClean="0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Haloperidol R2 4hr 3xdilution w/100ppb IS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Q041520022.d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Haloperidol_Metab_C21H18ClFNO_M+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C21H18ClFNO+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354.1055 (M+)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--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7.0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7270541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79396" y="980301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Mass error =       -2.8ppm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735" y="980301"/>
            <a:ext cx="9083926" cy="29947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21300" y="1359648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M+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08698" y="2108326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M+: 37Cl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067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328673"/>
              </p:ext>
            </p:extLst>
          </p:nvPr>
        </p:nvGraphicFramePr>
        <p:xfrm>
          <a:off x="241297" y="166688"/>
          <a:ext cx="11658602" cy="3487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175003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222500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104899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 smtClean="0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DMSO Control R1 Super Plate 3x 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Q031920057.d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Parent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C2H6OS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79.0212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101.0032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77.0067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 smtClean="0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310667645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149" y="623542"/>
            <a:ext cx="9263701" cy="29947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9396" y="980301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Mass error =       +1.0ppm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62498" y="980301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MNa</a:t>
            </a:r>
            <a:r>
              <a:rPr lang="en-US" dirty="0" smtClean="0"/>
              <a:t>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0337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697637"/>
              </p:ext>
            </p:extLst>
          </p:nvPr>
        </p:nvGraphicFramePr>
        <p:xfrm>
          <a:off x="279397" y="293688"/>
          <a:ext cx="11658602" cy="5107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81591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120512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927099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 smtClean="0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2099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Haloperidol R1 Super 4hr 3xdilution w/100ppb IS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Q041520041.d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Haloperidol_Metab_C21H20ClFNO_M+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C21H20ClFNO+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356.1217 (M+)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--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58419995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79396" y="980301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Mass error =        -4.5ppm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735" y="980301"/>
            <a:ext cx="9083926" cy="29947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60900" y="1346200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M+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35700" y="2108326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M+: 37Cl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1812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309267"/>
              </p:ext>
            </p:extLst>
          </p:nvPr>
        </p:nvGraphicFramePr>
        <p:xfrm>
          <a:off x="279397" y="293688"/>
          <a:ext cx="11658602" cy="34308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81591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120512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927099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 smtClean="0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Haloperidol R1 Super 4hr 3xdilution w/100ppb IS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Q041520041.d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Haloperidol_Metab_C21H21ClFNO_M+H_1of2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C21H21ClFNO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358.1368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380.1187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356.1223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2 </a:t>
                      </a:r>
                      <a:r>
                        <a:rPr lang="en-US" sz="1100" u="none" strike="noStrike" dirty="0">
                          <a:effectLst/>
                        </a:rPr>
                        <a:t>isobaric MH</a:t>
                      </a:r>
                      <a:r>
                        <a:rPr lang="en-US" sz="1100" u="none" strike="noStrike" dirty="0" smtClean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31066764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79396" y="980301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Mass error =         -2.5ppm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735" y="763242"/>
            <a:ext cx="9083926" cy="29947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41700" y="1072634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MH+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35900" y="1903631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MH+: 37Cl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7131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735" y="737841"/>
            <a:ext cx="9083926" cy="2994715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932782"/>
              </p:ext>
            </p:extLst>
          </p:nvPr>
        </p:nvGraphicFramePr>
        <p:xfrm>
          <a:off x="279397" y="293688"/>
          <a:ext cx="11658602" cy="34308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81591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120512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927099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 smtClean="0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Haloperidol R2 4hr 3xdilution w/100ppb IS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Q041520022.d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Haloperidol_Metab_C21H21ClFNO_M+H_2of2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C21H21ClFNO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358.1368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380.1187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356.1223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6.9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2 </a:t>
                      </a:r>
                      <a:r>
                        <a:rPr lang="en-US" sz="1100" u="none" strike="noStrike" dirty="0">
                          <a:effectLst/>
                        </a:rPr>
                        <a:t>isobaric MH</a:t>
                      </a:r>
                      <a:r>
                        <a:rPr lang="en-US" sz="1100" u="none" strike="noStrike" dirty="0" smtClean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412813937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79396" y="980301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Mass error =      -2.8ppm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49700" y="1072634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MH+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10400" y="2050532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MH+: 37Cl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2951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653383"/>
              </p:ext>
            </p:extLst>
          </p:nvPr>
        </p:nvGraphicFramePr>
        <p:xfrm>
          <a:off x="279397" y="293688"/>
          <a:ext cx="11658602" cy="34308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81591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120512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927099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 smtClean="0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Haloperidol R1 Super Plate 3xdilution w/100ppb IS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Q041520026.d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Haloperidol_Metab_C21H23ClFNO3_M+H_1of2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C21H23ClFNO3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392.1423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414.1242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390.1278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2 isobaric 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651703839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79396" y="980301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Mass error =        -0.5ppm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735" y="750542"/>
            <a:ext cx="9083926" cy="29947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10100" y="1012361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MH+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40400" y="1878567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MH+: 37Cl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6764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184754"/>
              </p:ext>
            </p:extLst>
          </p:nvPr>
        </p:nvGraphicFramePr>
        <p:xfrm>
          <a:off x="279397" y="293688"/>
          <a:ext cx="11658602" cy="34308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81591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120512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927099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 smtClean="0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Haloperidol R1 Super Plate 3xdilution w/100ppb IS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Q041520026.d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Haloperidol_Metab_C21H23ClFNO3_M+H_2of2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C21H23ClFNO3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392.1423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414.1242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390.1278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7.9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2 isobaric 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406916058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79396" y="980301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Mass error =      -0.8ppm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735" y="750542"/>
            <a:ext cx="9083926" cy="29947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46400" y="1406267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MH+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950200" y="2063233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MH+: 37Cl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8394700" y="2432565"/>
            <a:ext cx="508000" cy="2725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824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735" y="801342"/>
            <a:ext cx="9083926" cy="2994715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479906"/>
              </p:ext>
            </p:extLst>
          </p:nvPr>
        </p:nvGraphicFramePr>
        <p:xfrm>
          <a:off x="279397" y="293688"/>
          <a:ext cx="11658602" cy="38149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81591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120512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927099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 smtClean="0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2099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Haloperidol R2 4hr 3xdilution w/100ppb IS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Q041520022.d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Haloperidol_Metab_C21H25ClFNO2_M+H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C21H25ClFNO2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378.1631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400.1450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376.1486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68798120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79396" y="980301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Mass error = +0.3ppm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60900" y="1072634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MH+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69000" y="1929367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MH+: 37Cl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42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257239"/>
              </p:ext>
            </p:extLst>
          </p:nvPr>
        </p:nvGraphicFramePr>
        <p:xfrm>
          <a:off x="279397" y="293688"/>
          <a:ext cx="11658602" cy="45017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81591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120512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927099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 smtClean="0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2786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Haloperidol R3 Super 4hr 3xdilution w/100ppb IS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Q041520043.d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Haloperidol_Metab_C21H25ClFNO3_M+H_1of4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C21H25ClFNO3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394.1580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416.1399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392.1435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4 isobaric 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416246303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79396" y="980301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Mass error =      -0.3ppm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849" y="877542"/>
            <a:ext cx="9263701" cy="29947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05300" y="1257300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MH+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73800" y="2005567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MH+: 37Cl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5277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314722"/>
              </p:ext>
            </p:extLst>
          </p:nvPr>
        </p:nvGraphicFramePr>
        <p:xfrm>
          <a:off x="279397" y="293688"/>
          <a:ext cx="11658602" cy="45017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81591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120512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927099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 smtClean="0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2786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Haloperidol R1 B-</a:t>
                      </a:r>
                      <a:r>
                        <a:rPr lang="en-US" sz="1100" u="none" strike="noStrike" dirty="0" err="1">
                          <a:effectLst/>
                        </a:rPr>
                        <a:t>Gluc</a:t>
                      </a:r>
                      <a:r>
                        <a:rPr lang="en-US" sz="1100" u="none" strike="noStrike" dirty="0">
                          <a:effectLst/>
                        </a:rPr>
                        <a:t> 4hr 3xdilution w/100ppb IS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Q041520061.d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Haloperidol_Metab_C21H25ClFNO3_M+H_2of4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C21H25ClFNO3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394.1580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416.1399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392.1435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5.9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4 isobaric 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613075299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79396" y="980301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Mass error =        -3.6ppm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735" y="890242"/>
            <a:ext cx="9083926" cy="29947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03700" y="1257300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MH+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18250" y="2018267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MH+: 37Cl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6837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654875"/>
              </p:ext>
            </p:extLst>
          </p:nvPr>
        </p:nvGraphicFramePr>
        <p:xfrm>
          <a:off x="279397" y="293688"/>
          <a:ext cx="11658602" cy="45017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81591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120512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927099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 smtClean="0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2786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Haloperidol R3 Super 4hr 3xdilution w/100ppb IS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Q041520043.d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Haloperidol_Metab_C21H25ClFNO3_M+H_3of4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C21H25ClFNO3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394.1580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416.1399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392.1435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4 isobaric 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191374510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79396" y="980301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Mass error =      -8.1ppm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735" y="890242"/>
            <a:ext cx="9083926" cy="29947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00598" y="1257300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MH+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24850" y="1940698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MH+: 37Cl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7796" y="2245160"/>
            <a:ext cx="15748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mass error &gt;5ppm, trace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4223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517745"/>
              </p:ext>
            </p:extLst>
          </p:nvPr>
        </p:nvGraphicFramePr>
        <p:xfrm>
          <a:off x="279397" y="293688"/>
          <a:ext cx="11658602" cy="45017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81591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120512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927099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 smtClean="0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2786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Haloperidol R3 Super 4hr 3xdilution w/100ppb IS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Q041520043.d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Haloperidol_Metab_C21H25ClFNO3_M+H_4of4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C21H25ClFNO3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394.1580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416.1399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392.1435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7.2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4 isobaric 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21710108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79396" y="980301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Mass error =      -1.0ppm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735" y="839442"/>
            <a:ext cx="9083926" cy="29947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41798" y="1072634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MH+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34150" y="1967467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MH+: 37Cl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547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99266"/>
              </p:ext>
            </p:extLst>
          </p:nvPr>
        </p:nvGraphicFramePr>
        <p:xfrm>
          <a:off x="228597" y="2338388"/>
          <a:ext cx="11658602" cy="3487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352803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104899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 smtClean="0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4-Methyl-2-Pentanone R1 4 HR 3x 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Q032320080.d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4methyl2pentanone_C6H10O3_M-H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C6H10O3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131.0703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153.0522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129.0558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31066764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9100" y="917882"/>
            <a:ext cx="680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Compound Set: 4-Methyl-2-pentanone rat species</a:t>
            </a:r>
          </a:p>
          <a:p>
            <a:r>
              <a:rPr lang="en-US" dirty="0" smtClean="0"/>
              <a:t>CAS: 108-10-1</a:t>
            </a:r>
          </a:p>
          <a:p>
            <a:r>
              <a:rPr lang="en-US" dirty="0" smtClean="0"/>
              <a:t>Reported: 1 candidate metabolite</a:t>
            </a: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28597" y="328374"/>
            <a:ext cx="11658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Representative Mass Spectra for Detected Candidate Signals by LC/</a:t>
            </a:r>
            <a:r>
              <a:rPr lang="en-US" sz="2400" b="1" dirty="0" err="1" smtClean="0"/>
              <a:t>qTOF</a:t>
            </a:r>
            <a:r>
              <a:rPr lang="en-US" sz="2400" b="1" dirty="0" smtClean="0"/>
              <a:t> (MS level)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496432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887" y="961643"/>
            <a:ext cx="9083926" cy="2901642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3162"/>
              </p:ext>
            </p:extLst>
          </p:nvPr>
        </p:nvGraphicFramePr>
        <p:xfrm>
          <a:off x="279397" y="293688"/>
          <a:ext cx="11658602" cy="51462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81591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120512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927099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 smtClean="0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Haloperidol R1 Super 4hr 3xdilution w/100ppb IS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Q041520041.d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Haloperidol_Metab_C27H31ClFNO8_M+H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C27H31ClFNO8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552.1795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574.1614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550.1650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6.3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</a:t>
                      </a:r>
                      <a:r>
                        <a:rPr lang="en-US" sz="1100" u="none" strike="noStrike" dirty="0">
                          <a:effectLst/>
                        </a:rPr>
                        <a:t>+/</a:t>
                      </a:r>
                      <a:r>
                        <a:rPr lang="en-US" sz="1100" u="none" strike="noStrike" dirty="0" err="1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 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4051927081"/>
                  </a:ext>
                </a:extLst>
              </a:tr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Haloperidol R1 Super 4hr 3xdilution w/100ppb 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Q041920039.d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Haloperidol_Metab_C27H31ClFNO8_M-H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83280009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79396" y="980301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Mass error =       -0.7ppm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887" y="3863285"/>
            <a:ext cx="9083926" cy="29947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57750" y="4049431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M-H-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11800" y="4862510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M-H-: 37Cl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9396" y="3863285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Mass error = +0.5ppm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30500" y="1123260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MH+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49650" y="2052462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MH+: 37Cl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042400" y="2588542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MNa</a:t>
            </a:r>
            <a:r>
              <a:rPr lang="en-US" dirty="0" smtClean="0"/>
              <a:t>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4904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050006"/>
              </p:ext>
            </p:extLst>
          </p:nvPr>
        </p:nvGraphicFramePr>
        <p:xfrm>
          <a:off x="279397" y="293688"/>
          <a:ext cx="11658602" cy="40481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81591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120512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927099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 smtClean="0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2332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Haloperidol R1 Super 4hr 3xdilution w/100ppb IS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Q041520041.d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Haloperidol_Metab_C27H33ClFNO8_M+H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C27H33ClFNO8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554.1951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576.1770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552.1806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413959605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79396" y="980301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Mass error = +2.0ppm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735" y="814042"/>
            <a:ext cx="9083926" cy="29947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56200" y="1072634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MH+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30950" y="1718965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MH+: 37Cl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9095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669985"/>
              </p:ext>
            </p:extLst>
          </p:nvPr>
        </p:nvGraphicFramePr>
        <p:xfrm>
          <a:off x="279397" y="293688"/>
          <a:ext cx="11658602" cy="34308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81591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120512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927099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 smtClean="0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Haloperidol R1 Cell Free 3xdilution w/100ppb IS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Q041520006.d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Parent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C21H23ClFNO2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376.1474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398.1294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374.1329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6.9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99162482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79396" y="980301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Mass error = +0.8ppm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847" y="750542"/>
            <a:ext cx="9263701" cy="29947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18100" y="1072634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MH+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81697" y="1903631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MH+: 37Cl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0147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597" y="2338388"/>
          <a:ext cx="11658602" cy="70303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467103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104899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 smtClean="0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Bisphenol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 R1 Super 1hr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Q041920094.d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BPA_Metab_C15H16O5S_M-H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C15H16O5S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309.0791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331.0610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307.0646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31066764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Bisphenol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 R2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Q041520102.d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BPA_Metab_C21H24O8_M+Na</a:t>
                      </a: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C21H24O8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405.1544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427.1363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403.1399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MNa</a:t>
                      </a: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+/M-H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4128139372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Bisphenol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 R1 Super 1hr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Q041920094.d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BPA_Metab_C21H24O8_M-H</a:t>
                      </a: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65170383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9100" y="917882"/>
            <a:ext cx="6807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Compound Set: </a:t>
            </a:r>
            <a:r>
              <a:rPr lang="en-US" dirty="0" err="1" smtClean="0"/>
              <a:t>Bisphenol</a:t>
            </a:r>
            <a:r>
              <a:rPr lang="en-US" dirty="0" smtClean="0"/>
              <a:t> </a:t>
            </a:r>
            <a:r>
              <a:rPr lang="en-US" dirty="0"/>
              <a:t>A human </a:t>
            </a:r>
            <a:r>
              <a:rPr lang="en-US" dirty="0" smtClean="0"/>
              <a:t>species</a:t>
            </a:r>
          </a:p>
          <a:p>
            <a:r>
              <a:rPr lang="en-US" dirty="0" smtClean="0"/>
              <a:t>CAS: 80-05-7</a:t>
            </a:r>
          </a:p>
          <a:p>
            <a:endParaRPr lang="en-US" dirty="0" smtClean="0"/>
          </a:p>
          <a:p>
            <a:r>
              <a:rPr lang="en-US" dirty="0" smtClean="0"/>
              <a:t>Reported: 2 candidate metabolites</a:t>
            </a: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28597" y="328374"/>
            <a:ext cx="11658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Representative Mass Spectra for Detected Candidate Signals by LC/</a:t>
            </a:r>
            <a:r>
              <a:rPr lang="en-US" sz="2400" b="1" dirty="0" err="1" smtClean="0"/>
              <a:t>qTOF</a:t>
            </a:r>
            <a:r>
              <a:rPr lang="en-US" sz="2400" b="1" dirty="0" smtClean="0"/>
              <a:t> (MS level)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569693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41297" y="192088"/>
          <a:ext cx="11658602" cy="3487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467103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104899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 smtClean="0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Bisphenol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 R1 Super 1hr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Q041920094.d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BPA_Metab_C15H16O5S_M-H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C15H16O5S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309.0791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331.0610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307.0646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310667645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537" y="661642"/>
            <a:ext cx="9083926" cy="29947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9396" y="980301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Mass error =       </a:t>
            </a:r>
            <a:r>
              <a:rPr lang="en-US" dirty="0"/>
              <a:t>+</a:t>
            </a:r>
            <a:r>
              <a:rPr lang="en-US" dirty="0" smtClean="0"/>
              <a:t>1.3ppm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24450" y="980301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M-H-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0402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41297" y="192088"/>
          <a:ext cx="11658602" cy="52587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467103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104899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 smtClean="0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Bisphenol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 R2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Q041520102.d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BPA_Metab_C21H24O8_M+Na</a:t>
                      </a: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C21H24O8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405.1544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427.1363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403.1399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MNa</a:t>
                      </a: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+/M-H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4128139372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Bisphenol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 R1 Super 1hr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Q041920094.d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BPA_Metab_C21H24O8_M-H</a:t>
                      </a: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651703839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335" y="3767581"/>
            <a:ext cx="9083926" cy="29947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9396" y="980301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Mass error =       -4.2ppm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9395" y="3830868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Mass error =       </a:t>
            </a:r>
            <a:r>
              <a:rPr lang="en-US" dirty="0"/>
              <a:t>+</a:t>
            </a:r>
            <a:r>
              <a:rPr lang="en-US" dirty="0" smtClean="0"/>
              <a:t>1.2ppm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75248" y="4107867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M-H-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335" y="772866"/>
            <a:ext cx="9083926" cy="29947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762498" y="1113152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MNa</a:t>
            </a:r>
            <a:r>
              <a:rPr lang="en-US" dirty="0" smtClean="0"/>
              <a:t>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7498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939859"/>
              </p:ext>
            </p:extLst>
          </p:nvPr>
        </p:nvGraphicFramePr>
        <p:xfrm>
          <a:off x="228597" y="2338388"/>
          <a:ext cx="11658602" cy="158886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467103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104899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 smtClean="0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Bezyl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butyl phthalate R1 Super 4hr 3xdilution w/100ppb IS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Q041520161.d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BBP_Metab_C12H14O4_M+H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C12H14O4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223.0965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245.0784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221.0820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MH+/</a:t>
                      </a:r>
                      <a:r>
                        <a:rPr lang="en-US" sz="1100" u="none" strike="noStrike" dirty="0" err="1" smtClean="0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+/M-H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480319561"/>
                  </a:ext>
                </a:extLst>
              </a:tr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Bezyl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butyl phthalate R1 Super 4hr 3xdilution w/100ppb IS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Q041920159.d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BBP_Metab_C12H14O4_M-H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85311179"/>
                  </a:ext>
                </a:extLst>
              </a:tr>
              <a:tr h="120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Bezyl butyl phthalate R1 Super 4hr 3xdilution w/100ppb IS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Q041520161.d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BBP_Metab_C15H12O4_M+H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C15H12O4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257.0808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279.0627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255.0663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MH+/</a:t>
                      </a:r>
                      <a:r>
                        <a:rPr kumimoji="0" 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MNa</a:t>
                      </a: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+/M-H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72705414"/>
                  </a:ext>
                </a:extLst>
              </a:tr>
              <a:tr h="1716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Bezyl butyl phthalate R1 Super 4hr 3xdilution w/100ppb IS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Q041920159.d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BBP_Metab_C15H12O4_M-H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584199952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Bezyl butyl phthalate R1 Super 4hr 3xdilution w/100ppb IS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Q041920159.d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BBP_Metab_C21H20O10_M-H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C21H20O10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433.1129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455.0948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431.0984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31066764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Bezyl butyl phthalate R1 Super 4hr 3xdilution w/100ppb IS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Q041520161.d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BBP_Metab_C9H9NO3_M+H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C9H9NO3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180.0655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202.0474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178.0510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MH+/</a:t>
                      </a:r>
                      <a:r>
                        <a:rPr kumimoji="0" 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MNa</a:t>
                      </a: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+/M-H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4128139372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Bezyl butyl phthalate R1 Super 4hr 3xdilution w/100ppb IS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Q041920159.d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BBP_Metab_C9H9NO3_M-H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651703839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Bezyl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butyl phthalate R1 Cell Free 3xdilution w/100ppb IS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Q041520126.d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C19H20O4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313.1434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335.1254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311.1289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MH+/</a:t>
                      </a:r>
                      <a:r>
                        <a:rPr kumimoji="0" 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MNa</a:t>
                      </a: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406916058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9100" y="917882"/>
            <a:ext cx="680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Compound Set: Benzyl butyl </a:t>
            </a:r>
            <a:r>
              <a:rPr lang="en-US" dirty="0"/>
              <a:t>phthalate human </a:t>
            </a:r>
            <a:r>
              <a:rPr lang="en-US" dirty="0" smtClean="0"/>
              <a:t>species</a:t>
            </a:r>
          </a:p>
          <a:p>
            <a:r>
              <a:rPr lang="en-US" dirty="0" smtClean="0"/>
              <a:t>CAS: 85-68-7</a:t>
            </a:r>
          </a:p>
          <a:p>
            <a:r>
              <a:rPr lang="en-US" dirty="0" smtClean="0"/>
              <a:t>Reported: Parent, 4 candidate metabolites</a:t>
            </a: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28597" y="328374"/>
            <a:ext cx="11658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Representative Mass Spectra for Detected Candidate Signals by LC/</a:t>
            </a:r>
            <a:r>
              <a:rPr lang="en-US" sz="2400" b="1" dirty="0" err="1" smtClean="0"/>
              <a:t>qTOF</a:t>
            </a:r>
            <a:r>
              <a:rPr lang="en-US" sz="2400" b="1" dirty="0" smtClean="0"/>
              <a:t> (MS level)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499620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68068"/>
              </p:ext>
            </p:extLst>
          </p:nvPr>
        </p:nvGraphicFramePr>
        <p:xfrm>
          <a:off x="292097" y="217488"/>
          <a:ext cx="11658602" cy="52587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467103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104899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 smtClean="0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Bezyl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butyl phthalate R1 Super 4hr 3xdilution w/100ppb IS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Q041520161.d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BBP_Metab_C12H14O4_M+H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C12H14O4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223.0965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245.0784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221.0820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MH+/</a:t>
                      </a:r>
                      <a:r>
                        <a:rPr lang="en-US" sz="1100" u="none" strike="noStrike" dirty="0" err="1" smtClean="0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+/M-H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480319561"/>
                  </a:ext>
                </a:extLst>
              </a:tr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Bezyl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butyl phthalate R1 Super 4hr 3xdilution w/100ppb IS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Q041920159.d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BBP_Metab_C12H14O4_M-H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85311179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837" y="839442"/>
            <a:ext cx="9083926" cy="29947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9396" y="980301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Mass error =       -1.8ppm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79700" y="1257300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MH+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26663" y="1967467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MNa</a:t>
            </a:r>
            <a:r>
              <a:rPr lang="en-US" dirty="0" smtClean="0"/>
              <a:t>+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837" y="3863285"/>
            <a:ext cx="9083926" cy="29947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30915" y="3833947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Mass error =       +0.5ppm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67348" y="4295612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M-H-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8625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155461"/>
              </p:ext>
            </p:extLst>
          </p:nvPr>
        </p:nvGraphicFramePr>
        <p:xfrm>
          <a:off x="292097" y="217488"/>
          <a:ext cx="11658602" cy="52587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467103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104899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 smtClean="0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120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Bezyl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butyl phthalate R1 Super 4hr 3xdilution w/100ppb IS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Q041520161.d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BBP_Metab_C15H12O4_M+H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C15H12O4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257.0808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279.0627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255.0663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MH+/</a:t>
                      </a:r>
                      <a:r>
                        <a:rPr kumimoji="0" 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MNa</a:t>
                      </a: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+/M-H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72705414"/>
                  </a:ext>
                </a:extLst>
              </a:tr>
              <a:tr h="1716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Bezyl butyl phthalate R1 Super 4hr 3xdilution w/100ppb IS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Q041920159.d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BBP_Metab_C15H12O4_M-H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584199952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137" y="839442"/>
            <a:ext cx="9083926" cy="29947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9396" y="980301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Mass error =       +1.2ppm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62300" y="1072634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MH+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68755" y="1903631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MNa</a:t>
            </a:r>
            <a:r>
              <a:rPr lang="en-US" dirty="0" smtClean="0"/>
              <a:t>+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137" y="3863285"/>
            <a:ext cx="9083926" cy="29947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86348" y="4145948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M-H-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2097" y="3868949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Mass error =       +1.6ppm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0685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89974"/>
              </p:ext>
            </p:extLst>
          </p:nvPr>
        </p:nvGraphicFramePr>
        <p:xfrm>
          <a:off x="292097" y="217488"/>
          <a:ext cx="11658602" cy="3487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467103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104899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 smtClean="0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Bezyl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butyl phthalate R1 Super 4hr 3xdilution w/100ppb IS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Q041920159.d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BBP_Metab_C21H20O10_M-H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C21H20O10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433.1129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455.0948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431.0984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310667645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837" y="661642"/>
            <a:ext cx="9083926" cy="29947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32448" y="1148748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M-H-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9396" y="980301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Mass error =       0.0ppm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476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048914"/>
              </p:ext>
            </p:extLst>
          </p:nvPr>
        </p:nvGraphicFramePr>
        <p:xfrm>
          <a:off x="253997" y="192088"/>
          <a:ext cx="11658602" cy="3487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352803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104899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 smtClean="0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4-Methyl-2-Pentanone R1 4 HR 3x 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Q032320080.d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4methyl2pentanone_C6H10O3_M-H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C6H10O3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131.0703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153.0522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129.0558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310667645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949" y="699742"/>
            <a:ext cx="9263701" cy="29947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9396" y="980301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Mass error =       -1.5ppm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82998" y="980301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M-H-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665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154959"/>
              </p:ext>
            </p:extLst>
          </p:nvPr>
        </p:nvGraphicFramePr>
        <p:xfrm>
          <a:off x="292097" y="217488"/>
          <a:ext cx="11658602" cy="52587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467103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104899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 smtClean="0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Bezyl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butyl phthalate R1 Super 4hr 3xdilution w/100ppb IS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Q041520161.d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BBP_Metab_C9H9NO3_M+H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C9H9NO3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180.0655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202.0474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178.0510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MH+/</a:t>
                      </a:r>
                      <a:r>
                        <a:rPr kumimoji="0" 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MNa</a:t>
                      </a: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+/M-H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4128139372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Bezyl butyl phthalate R1 Super 4hr 3xdilution w/100ppb IS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Q041920159.d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BBP_Metab_C9H9NO3_M-H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651703839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749" y="864842"/>
            <a:ext cx="9263701" cy="29947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9396" y="980301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Mass error =       -1.7ppm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65400" y="1257300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MH+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49755" y="2039559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MNa</a:t>
            </a:r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8572500" y="2362199"/>
            <a:ext cx="262610" cy="197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16200000">
            <a:off x="8263409" y="2334340"/>
            <a:ext cx="1308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202.0470</a:t>
            </a:r>
            <a:endParaRPr lang="en-US" sz="1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749" y="3859557"/>
            <a:ext cx="9263701" cy="299471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467348" y="4422947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M-H-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92097" y="3868949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Mass error =       -1.1ppm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041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985785"/>
              </p:ext>
            </p:extLst>
          </p:nvPr>
        </p:nvGraphicFramePr>
        <p:xfrm>
          <a:off x="292097" y="217488"/>
          <a:ext cx="11658602" cy="3487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467103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104899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 smtClean="0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Bezyl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butyl phthalate R1 Cell Free 3xdilution w/100ppb IS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Q041520126.d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C19H20O4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313.1434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335.1254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311.1289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MH+/</a:t>
                      </a:r>
                      <a:r>
                        <a:rPr kumimoji="0" 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MNa</a:t>
                      </a: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4069160580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437" y="674342"/>
            <a:ext cx="9083926" cy="29947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9396" y="980301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Mass error =       +1.0ppm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32100" y="1072634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MH+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49755" y="2039559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MNa</a:t>
            </a:r>
            <a:r>
              <a:rPr lang="en-US" dirty="0" smtClean="0"/>
              <a:t>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4124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889621"/>
              </p:ext>
            </p:extLst>
          </p:nvPr>
        </p:nvGraphicFramePr>
        <p:xfrm>
          <a:off x="228597" y="2338388"/>
          <a:ext cx="11658602" cy="70303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175003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616200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104899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 smtClean="0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2-Nitroaniline R1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Q042120041.d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2Nitroaniline_Metab_C6H8N2_M+H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C6H8N2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109.0760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131.0579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107.0615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31066764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2-Nitroaniline R1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Q042320039.d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2Nitroaniline_Metab_C6H6N2O3_M-H_1of2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C6H6N2O3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155.0451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177.0270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153.0306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1227608317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2-Nitroaniline R1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Q042320039.d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2Nitroaniline_Metab_C6H6N2O3_M-H_2of2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C6H6N2O3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155.0451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177.0270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153.0306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180626403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9100" y="917882"/>
            <a:ext cx="680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Compound Set: </a:t>
            </a:r>
            <a:r>
              <a:rPr lang="en-US" dirty="0"/>
              <a:t>2-Nitroaniline human </a:t>
            </a:r>
            <a:r>
              <a:rPr lang="en-US" dirty="0" smtClean="0"/>
              <a:t>species</a:t>
            </a:r>
          </a:p>
          <a:p>
            <a:r>
              <a:rPr lang="en-US" dirty="0" smtClean="0"/>
              <a:t>CAS: 88-74-4</a:t>
            </a:r>
          </a:p>
          <a:p>
            <a:r>
              <a:rPr lang="en-US" dirty="0" smtClean="0"/>
              <a:t>Reported: 3 candidate metabolites</a:t>
            </a: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28597" y="328374"/>
            <a:ext cx="11658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Representative Mass Spectra for Detected Candidate Signals by LC/</a:t>
            </a:r>
            <a:r>
              <a:rPr lang="en-US" sz="2400" b="1" dirty="0" err="1" smtClean="0"/>
              <a:t>qTOF</a:t>
            </a:r>
            <a:r>
              <a:rPr lang="en-US" sz="2400" b="1" dirty="0" smtClean="0"/>
              <a:t> (MS level)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472664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1608"/>
              </p:ext>
            </p:extLst>
          </p:nvPr>
        </p:nvGraphicFramePr>
        <p:xfrm>
          <a:off x="228597" y="192088"/>
          <a:ext cx="11658602" cy="3487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175003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222500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104899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 smtClean="0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2-Nitroaniline R1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Q042120041.d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2Nitroaniline_Metab_C6H8N2_M+H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C6H8N2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109.0760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131.0579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107.0615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310667645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449" y="661642"/>
            <a:ext cx="9263701" cy="29947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9396" y="980301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Mass error =       +0.9ppm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79900" y="1072634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MH+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5191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042509"/>
              </p:ext>
            </p:extLst>
          </p:nvPr>
        </p:nvGraphicFramePr>
        <p:xfrm>
          <a:off x="241297" y="204788"/>
          <a:ext cx="11658602" cy="3487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175003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616200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104899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 smtClean="0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2-Nitroaniline R1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Q042320039.d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2Nitroaniline_Metab_C6H6N2O3_M-H_1of2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C6H6N2O3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155.0451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177.0270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153.0306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1227608317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849" y="658345"/>
            <a:ext cx="9263701" cy="297355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16548" y="894834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M-H-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9396" y="980301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Mass error =       +2.0ppm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9204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974607"/>
              </p:ext>
            </p:extLst>
          </p:nvPr>
        </p:nvGraphicFramePr>
        <p:xfrm>
          <a:off x="241297" y="204788"/>
          <a:ext cx="11658602" cy="3487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175003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616200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104899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 smtClean="0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2-Nitroaniline R1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Q042320039.d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2Nitroaniline_Metab_C6H6N2O3_M-H_2of2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C6H6N2O3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155.0451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177.0270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153.0306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180626403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79396" y="980301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Mass error =       +1.3ppm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337" y="697624"/>
            <a:ext cx="9083926" cy="297355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43548" y="1072634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M-H-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346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039299"/>
              </p:ext>
            </p:extLst>
          </p:nvPr>
        </p:nvGraphicFramePr>
        <p:xfrm>
          <a:off x="228597" y="2338388"/>
          <a:ext cx="11658602" cy="228237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84503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104899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 smtClean="0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Zileuton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R1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Q042820041.d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Zileuton_Metab_C17H20N2O8S_M+H</a:t>
                      </a: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C17H20N2O8S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413.1013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435.0832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411.0868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 smtClean="0">
                          <a:effectLst/>
                        </a:rPr>
                        <a:t>MH+/</a:t>
                      </a:r>
                      <a:r>
                        <a:rPr lang="en-US" sz="1100" u="none" strike="noStrike" dirty="0" err="1" smtClean="0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+/M-H</a:t>
                      </a:r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31066764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Zileuton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R2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Q042620040.d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Zileuton_Metab_C17H20N2O8S_M-H</a:t>
                      </a: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31821324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Zileuton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R3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Q042820043.d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Zileuton_Metab_C10H11NO2S_M+H_1of2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C10H11NO2S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210.0583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232.0402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208.0438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Isobaric MH+</a:t>
                      </a: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1542119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Zileuton R2 B-Gluc 0hr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Q042820052.d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Zileuton_Metab_C10H11NO2S_M+H_2of2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C10H11NO2S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210.0583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232.0402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208.0438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Isobaric MH+</a:t>
                      </a: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1529692624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Zileuton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R3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Q042820043.d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Zileuton_Metab_C11H12N2O3S_M+H_1of3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C11H12N2O3S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253.0641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275.0460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251.0496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Isobaric MH+</a:t>
                      </a: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188373801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Zileuton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R2 Super 0hr 3xdilution w/100ppb IS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Q042820032.d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Zileuton_Metab_C11H12N2O3S_M+H_2of3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C11H12N2O3S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253.0641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275.0460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251.0496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Isobaric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MH+/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MNa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4233784878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Zileuton R1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Q042820041.d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Zileuton_Metab_C11H12N2O3S_M+H_3of3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C11H12N2O3S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253.0641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275.0460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251.0496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isobaric MH+</a:t>
                      </a: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921895143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Zileuton R1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Q042820041.d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Zileuton_Metab_C17H20N2O9S_M+H_1of2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C17H20N2O9S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429.0962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451.0781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427.0817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Isobaric MH+</a:t>
                      </a: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569462249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Zileuton R1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Q042820041.d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Zileuton_Metab_C17H20N2O9S_M+H_2of2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C17H20N2O9S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429.0962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451.0781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427.0817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Isobaric MH+</a:t>
                      </a: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1628450151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Zileuton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R2 Super 0hr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Q042820032.d</a:t>
                      </a: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Parent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C11H12N2O2S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237.0692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259.0512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235.0547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 smtClean="0">
                          <a:effectLst/>
                        </a:rPr>
                        <a:t>MH+/</a:t>
                      </a:r>
                      <a:r>
                        <a:rPr lang="en-US" sz="1100" u="none" strike="noStrike" dirty="0" err="1" smtClean="0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+/M-H</a:t>
                      </a:r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628853433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Zileuton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R2 Super Plate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Q042620025.d</a:t>
                      </a: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8370989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9100" y="917882"/>
            <a:ext cx="680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Compound Set: </a:t>
            </a:r>
            <a:r>
              <a:rPr lang="en-US" dirty="0" err="1" smtClean="0"/>
              <a:t>Zileuton</a:t>
            </a:r>
            <a:r>
              <a:rPr lang="en-US" dirty="0"/>
              <a:t> human </a:t>
            </a:r>
            <a:r>
              <a:rPr lang="en-US" dirty="0" smtClean="0"/>
              <a:t>species</a:t>
            </a:r>
          </a:p>
          <a:p>
            <a:r>
              <a:rPr lang="en-US" dirty="0" smtClean="0"/>
              <a:t>CAS: 111406-87-2</a:t>
            </a:r>
          </a:p>
          <a:p>
            <a:r>
              <a:rPr lang="en-US" dirty="0" smtClean="0"/>
              <a:t>Reported: Parent, 8 candidate metabolites</a:t>
            </a: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28597" y="328374"/>
            <a:ext cx="11658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Representative Mass Spectra for Detected Candidate Signals by LC/</a:t>
            </a:r>
            <a:r>
              <a:rPr lang="en-US" sz="2400" b="1" dirty="0" err="1" smtClean="0"/>
              <a:t>qTOF</a:t>
            </a:r>
            <a:r>
              <a:rPr lang="en-US" sz="2400" b="1" dirty="0" smtClean="0"/>
              <a:t> (MS level)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035286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2097" y="4149170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Mass error =       +1.0ppm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0" y="3834739"/>
            <a:ext cx="8957026" cy="29100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80049" y="4149170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M-H-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035217"/>
              </p:ext>
            </p:extLst>
          </p:nvPr>
        </p:nvGraphicFramePr>
        <p:xfrm>
          <a:off x="292097" y="141288"/>
          <a:ext cx="11658602" cy="52587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84503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104899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 smtClean="0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Zileuton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R1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Q042820041.d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Zileuton_Metab_C17H20N2O8S_M+H</a:t>
                      </a: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C17H20N2O8S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413.1013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435.0832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411.0868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 smtClean="0">
                          <a:effectLst/>
                        </a:rPr>
                        <a:t>MH+/</a:t>
                      </a:r>
                      <a:r>
                        <a:rPr lang="en-US" sz="1100" u="none" strike="noStrike" dirty="0" err="1" smtClean="0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+/M-H</a:t>
                      </a:r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31066764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Zileuton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R2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Q042620040.d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Zileuton_Metab_C17H20N2O8S_M-H</a:t>
                      </a: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31821324"/>
                  </a:ext>
                </a:extLst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651" y="981591"/>
            <a:ext cx="8905875" cy="286702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43248" y="938557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Mass error =       </a:t>
            </a:r>
            <a:r>
              <a:rPr lang="en-US" dirty="0"/>
              <a:t>-</a:t>
            </a:r>
            <a:r>
              <a:rPr lang="en-US" dirty="0" smtClean="0"/>
              <a:t>1.9ppm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781300" y="1215556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MH+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900655" y="2223499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MNa</a:t>
            </a:r>
            <a:r>
              <a:rPr lang="en-US" dirty="0" smtClean="0"/>
              <a:t>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0810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474181"/>
              </p:ext>
            </p:extLst>
          </p:nvPr>
        </p:nvGraphicFramePr>
        <p:xfrm>
          <a:off x="275894" y="146981"/>
          <a:ext cx="11658602" cy="3487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84503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104899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 smtClean="0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Zileuton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R3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Q042820043.d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Zileuton_Metab_C10H11NO2S_M+H_1of2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C10H11NO2S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210.0583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232.0402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208.0438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isobaric MH+</a:t>
                      </a: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154211975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262" y="687387"/>
            <a:ext cx="8905875" cy="28670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3248" y="938557"/>
            <a:ext cx="11684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Mass error =       -6.7ppm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51145" y="938557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MH+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7796" y="2245160"/>
            <a:ext cx="15748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mass error &gt;5ppm, trace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9795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222970"/>
              </p:ext>
            </p:extLst>
          </p:nvPr>
        </p:nvGraphicFramePr>
        <p:xfrm>
          <a:off x="275894" y="146981"/>
          <a:ext cx="11658602" cy="3487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84503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104899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 smtClean="0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Zileuton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R2 B-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Gluc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Q042820052.d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Zileuton_Metab_C10H11NO2S_M+H_2of2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C10H11NO2S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210.0583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232.0402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208.0438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isobaric MH+</a:t>
                      </a: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1529692624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661987"/>
            <a:ext cx="9067800" cy="28670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3248" y="938557"/>
            <a:ext cx="11684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Mass error =       +1.4ppm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00145" y="1354055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MH+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400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52462"/>
              </p:ext>
            </p:extLst>
          </p:nvPr>
        </p:nvGraphicFramePr>
        <p:xfrm>
          <a:off x="228597" y="2338388"/>
          <a:ext cx="11658602" cy="52587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175003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825499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 smtClean="0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Methyl eugenol R2 4 HR 3x 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Q032520052.d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MethylEugenol_Metab_C17H22O9_M-H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C17H22O9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371.1337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393.1156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369.1192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4122466688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Methyl eugenol R3 Super Plate 3x 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Q032020090.d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Parent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C11H14O2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179.1067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201.0886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177.0922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MNa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34564606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9100" y="917882"/>
            <a:ext cx="680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Compound Set: Methyl eugenol rat species</a:t>
            </a:r>
          </a:p>
          <a:p>
            <a:r>
              <a:rPr lang="en-US" dirty="0" smtClean="0"/>
              <a:t>CAS: 93-15-2</a:t>
            </a:r>
          </a:p>
          <a:p>
            <a:r>
              <a:rPr lang="en-US" dirty="0" smtClean="0"/>
              <a:t>Reported: Parent, 1 candidate metabolite</a:t>
            </a: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28597" y="328374"/>
            <a:ext cx="11658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Representative Mass Spectra for Detected Candidate Signals by LC/</a:t>
            </a:r>
            <a:r>
              <a:rPr lang="en-US" sz="2400" b="1" dirty="0" err="1" smtClean="0"/>
              <a:t>qTOF</a:t>
            </a:r>
            <a:r>
              <a:rPr lang="en-US" sz="2400" b="1" dirty="0" smtClean="0"/>
              <a:t> (MS level)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471572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277079"/>
              </p:ext>
            </p:extLst>
          </p:nvPr>
        </p:nvGraphicFramePr>
        <p:xfrm>
          <a:off x="275894" y="146981"/>
          <a:ext cx="11658602" cy="3487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84503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104899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 smtClean="0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Zileuton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R3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Q042820043.d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Zileuton_Metab_C11H12N2O3S_M+H_1of3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C11H12N2O3S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253.0641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275.0460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251.0496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isobaric MH+</a:t>
                      </a: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188373801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295" y="700087"/>
            <a:ext cx="9067800" cy="28670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2892" y="700087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Mass error =       </a:t>
            </a:r>
            <a:r>
              <a:rPr lang="en-US" dirty="0"/>
              <a:t>0</a:t>
            </a:r>
            <a:r>
              <a:rPr lang="en-US" dirty="0" smtClean="0"/>
              <a:t>.0ppm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21300" y="974256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MH+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3048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757090"/>
              </p:ext>
            </p:extLst>
          </p:nvPr>
        </p:nvGraphicFramePr>
        <p:xfrm>
          <a:off x="275894" y="146981"/>
          <a:ext cx="11658602" cy="5107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84503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104899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 smtClean="0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Zileuton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R2 Super 0hr 3xdilution w/100ppb IS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Q042820032.d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Zileuton_Metab_C11H12N2O3S_M+H_2of3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C11H12N2O3S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253.0641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275.0460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251.0496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isobaric MH+/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MNa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4233784878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875" y="798512"/>
            <a:ext cx="9010650" cy="29622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73300" y="1099345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MH+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680575" y="2279649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MNa</a:t>
            </a:r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0992" y="978917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Mass error =       -3.9ppm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872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479921"/>
              </p:ext>
            </p:extLst>
          </p:nvPr>
        </p:nvGraphicFramePr>
        <p:xfrm>
          <a:off x="275894" y="146981"/>
          <a:ext cx="11658602" cy="3487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84503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104899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 smtClean="0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Zileuton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R1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Q042820041.d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Zileuton_Metab_C11H12N2O3S_M+H_3of3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C11H12N2O3S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253.0641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275.0460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251.0496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isobaric MH+</a:t>
                      </a: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921895143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200" y="725487"/>
            <a:ext cx="9067800" cy="28670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3248" y="938557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Mass error =       +1.6ppm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89600" y="1030890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MH+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094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783369"/>
              </p:ext>
            </p:extLst>
          </p:nvPr>
        </p:nvGraphicFramePr>
        <p:xfrm>
          <a:off x="275894" y="146981"/>
          <a:ext cx="11658602" cy="3487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84503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104899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 smtClean="0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Zileuton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R1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Q042820041.d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Zileuton_Metab_C17H20N2O9S_M+H_1of2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C17H20N2O9S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429.0962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451.0781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427.0817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Isobaric MH+</a:t>
                      </a: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569462249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762" y="674687"/>
            <a:ext cx="8905875" cy="28670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3248" y="938557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Mass error =       +1.6ppm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89600" y="1030890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MH+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7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604554"/>
              </p:ext>
            </p:extLst>
          </p:nvPr>
        </p:nvGraphicFramePr>
        <p:xfrm>
          <a:off x="275894" y="146981"/>
          <a:ext cx="11658602" cy="3487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84503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104899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 smtClean="0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Zileuton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R1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Q042820041.d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Zileuton_Metab_C17H20N2O9S_M+H_2of2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C17H20N2O9S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429.0962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451.0781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427.0817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Isobaric MH+</a:t>
                      </a: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1628450151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651" y="725487"/>
            <a:ext cx="8905875" cy="28670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89600" y="1030890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MH+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3248" y="938557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Mass error =       +1.2ppm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6983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9756"/>
              </p:ext>
            </p:extLst>
          </p:nvPr>
        </p:nvGraphicFramePr>
        <p:xfrm>
          <a:off x="292097" y="217488"/>
          <a:ext cx="11658602" cy="52587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84503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104899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 smtClean="0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Zileuton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R2 Super 0hr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Q042820032.d</a:t>
                      </a: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Parent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C11H12N2O2S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237.0692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259.0512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235.0547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 smtClean="0">
                          <a:effectLst/>
                        </a:rPr>
                        <a:t>MH+/</a:t>
                      </a:r>
                      <a:r>
                        <a:rPr lang="en-US" sz="1100" u="none" strike="noStrike" dirty="0" err="1" smtClean="0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+/M-H</a:t>
                      </a:r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532061852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Zileuton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R2 Super Plate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Q042620025.d</a:t>
                      </a: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1227608317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263" y="3831673"/>
            <a:ext cx="9136801" cy="29100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99613" y="4047937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M-H-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2097" y="4133404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Mass error =       +0.4ppm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338" y="869398"/>
            <a:ext cx="9010650" cy="29622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891513" y="1470854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MH+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41013" y="1137878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MNa</a:t>
            </a:r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19635" y="965541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Mass error =       -2.9ppm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46777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392482"/>
              </p:ext>
            </p:extLst>
          </p:nvPr>
        </p:nvGraphicFramePr>
        <p:xfrm>
          <a:off x="228597" y="2338388"/>
          <a:ext cx="11658602" cy="353767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08741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993228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841734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1194238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693683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88276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709448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24355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104899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 smtClean="0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CP-122721 R2 B-Gluc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Q042620120.d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CP-122721_Metab_C8H7F3O3_M-H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C8H7F3O3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209.0420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231.0239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207.0275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31066764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CP-122721 R2 B-Gluc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Q042620120.d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CP-122721_Metab_C8H5F3O4_M-H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C8H5F3O4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223.0213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245.0032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221.0068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1227608317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CP-122721 R3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Q042820083.d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CP-122721_Metab_C9H7F3O4_M+H</a:t>
                      </a: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C9H7F3O4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237.0369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259.0188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235.0224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MH+/</a:t>
                      </a:r>
                      <a:r>
                        <a:rPr kumimoji="0" 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MNa</a:t>
                      </a: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+/M-H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723891244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CP-122721 R2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Q042620080.d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CP-122721_Metab_C9H7F3O4_M-H</a:t>
                      </a: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887622596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CP-122721 R1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Q042620099.d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CP-122721_Metab_C15H17F3O9_M-H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C15H17F3O9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399.0897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421.0716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397.0752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M-H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47982131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CP-122721 R3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Q042820083.d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CP-122721_Metab_C25H29F3N2O8_M+H</a:t>
                      </a: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C25H29F3N2O8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543.1949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565.1768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541.1804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MH+/M-H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399599228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CP-122721 R1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Q042620099.d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CP-122721_Metab_C25H29F3N2O8_M-H</a:t>
                      </a: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763675188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CP-122721 R3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Q042820083.d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CP-122721_Metab_C26H31F3N2O9_M+H</a:t>
                      </a: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C26H31F3N2O9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573.2054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595.1873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571.1909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MH+/M-H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1415044651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CP-122721 R1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Q042620099.d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CP-122721_Metab_C26H31F3N2O9_M-H</a:t>
                      </a: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526474818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CP-122721 R1 B-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Gluc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Q042820121.d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CP-122721_Metab_C11H13NO_M+H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C11H13NO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176.1070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198.0889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174.0925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MH+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1269507437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CP-122721 R3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Q042820103.d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CP-122721_Metab_C11H16N2_M+H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C11H16N2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177.1386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199.1205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175.1241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MH+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4076842227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CP-122721 R1 B-Gluc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Q042820121.d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CP-122721_Metab_C11H16N2O_M+H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C11H16N2O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193.1335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215.1154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191.1190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MH+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208393948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CP-122721 R3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Q042820103.d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CP-122721_Metab_C9H10F3NO2_M+H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C9H10F3NO2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222.0736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244.0555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220.0591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MH+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941655057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CP-122721 R1 B-Gluc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Q042820121.d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CP-122721_Metab_C19H21F3N2O2_M+H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C19H21F3N2O2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367.1628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389.1447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365.1483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MH+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839253187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CP-122721 R3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Q042820103.d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CP-122721_Metab_C20H21F3N2O3_M+H_1of3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C20H21F3N2O3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395.1577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417.1396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393.1432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 Isobaric MH+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054289119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CP-122721 R3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Q042820103.d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CP-122721_Metab_C20H21F3N2O3_M+H_2of3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C20H21F3N2O3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395.1577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417.1396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393.1432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 Isobaric MH+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83754288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CP-122721 R3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Q042820103.d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CP-122721_Metab_C20H21F3N2O3_M+H_3of3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C20H21F3N2O3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395.1577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417.1396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393.1432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 Isobaric MH+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1535286723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CP-122721 R2 Super Plate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Q042820087.d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CP-122721_Metab_C20H23F3N2O3_M+H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C20H23F3N2O3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397.1734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419.1553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395.1589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MH+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040255597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CP-122721 R2 Super Plate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Q042820087.d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Parent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C20H23F3N2O2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381.1784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403.1604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379.1639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MH+/</a:t>
                      </a:r>
                      <a:r>
                        <a:rPr kumimoji="0" 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MNa</a:t>
                      </a: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+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59752691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9100" y="917882"/>
            <a:ext cx="680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Compound Set: </a:t>
            </a:r>
            <a:r>
              <a:rPr lang="en-US" dirty="0"/>
              <a:t>CP-122721 human </a:t>
            </a:r>
            <a:r>
              <a:rPr lang="en-US" dirty="0" smtClean="0"/>
              <a:t>species</a:t>
            </a:r>
          </a:p>
          <a:p>
            <a:r>
              <a:rPr lang="en-US" dirty="0" smtClean="0"/>
              <a:t>CAS: 145742-28-5</a:t>
            </a:r>
          </a:p>
          <a:p>
            <a:r>
              <a:rPr lang="en-US" dirty="0" smtClean="0"/>
              <a:t>Reported: Parent, 15 candidate metabolites</a:t>
            </a: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28597" y="328374"/>
            <a:ext cx="11658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Representative Mass Spectra for Detected Candidate Signals by LC/</a:t>
            </a:r>
            <a:r>
              <a:rPr lang="en-US" sz="2400" b="1" dirty="0" err="1" smtClean="0"/>
              <a:t>qTOF</a:t>
            </a:r>
            <a:r>
              <a:rPr lang="en-US" sz="2400" b="1" dirty="0" smtClean="0"/>
              <a:t> (MS level)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8684295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918965"/>
              </p:ext>
            </p:extLst>
          </p:nvPr>
        </p:nvGraphicFramePr>
        <p:xfrm>
          <a:off x="241297" y="192088"/>
          <a:ext cx="11658602" cy="3487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84503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104899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 smtClean="0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CP-122721 R2 B-Gluc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Q042620120.d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CP-122721_Metab_C8H7F3O3_M-H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C8H7F3O3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209.0420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231.0239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207.0275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31066764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9396" y="980301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Mass error =       -5.3ppm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799" y="640470"/>
            <a:ext cx="8957026" cy="29100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58312" y="1520567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M-H-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7796" y="2245160"/>
            <a:ext cx="15748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mass error &gt;5ppm, trace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64593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093968"/>
              </p:ext>
            </p:extLst>
          </p:nvPr>
        </p:nvGraphicFramePr>
        <p:xfrm>
          <a:off x="241297" y="192088"/>
          <a:ext cx="11658602" cy="3487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84503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104899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 smtClean="0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CP-122721 R2 B-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Gluc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Q042620120.d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CP-122721_Metab_C8H5F3O4_M-H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C8H5F3O4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223.0213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245.0032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221.0068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1227608317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79396" y="980301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Mass error =       -1.4ppm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799" y="653170"/>
            <a:ext cx="8957026" cy="29100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21812" y="1072634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M-H-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55339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1297" y="4117639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Mass error =       0.0ppm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3803208"/>
            <a:ext cx="8957026" cy="29100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83713" y="4209972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M-H-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159647"/>
              </p:ext>
            </p:extLst>
          </p:nvPr>
        </p:nvGraphicFramePr>
        <p:xfrm>
          <a:off x="241297" y="225632"/>
          <a:ext cx="11658602" cy="52587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08741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993228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841734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1194238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693683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88276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709448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24355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104899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 smtClean="0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CP-122721 R3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Q042820083.d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CP-122721_Metab_C9H7F3O4_M+H</a:t>
                      </a: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C9H7F3O4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237.0369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259.0188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235.0224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MH+/</a:t>
                      </a:r>
                      <a:r>
                        <a:rPr kumimoji="0" 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MNa</a:t>
                      </a: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+/M-H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723891244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CP-122721 R2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Q042620080.d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CP-122721_Metab_C9H7F3O4_M-H</a:t>
                      </a: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887622596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088" y="840933"/>
            <a:ext cx="8907638" cy="29622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210475" y="1057874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MH+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683130" y="2342914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MNa</a:t>
            </a:r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19635" y="965541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Mass error =       -3.8ppm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796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004033"/>
              </p:ext>
            </p:extLst>
          </p:nvPr>
        </p:nvGraphicFramePr>
        <p:xfrm>
          <a:off x="241297" y="179388"/>
          <a:ext cx="11658602" cy="3487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175003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825499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 smtClean="0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Methyl eugenol R2 4 HR 3x 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Q032520052.d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MethylEugenol_Metab_C17H22O9_M-H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C17H22O9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371.1337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393.1156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369.1192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4122466688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747" y="661642"/>
            <a:ext cx="9263701" cy="29947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9396" y="980301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Mass error =       +0.8ppm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68673" y="980301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M-H-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19115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973070"/>
              </p:ext>
            </p:extLst>
          </p:nvPr>
        </p:nvGraphicFramePr>
        <p:xfrm>
          <a:off x="241297" y="192088"/>
          <a:ext cx="11658602" cy="3487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84503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104899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 smtClean="0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CP-122721 R1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Q042620099.d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CP-122721_Metab_C15H17F3O9_M-H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C15H17F3O9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399.0897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421.0716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397.0752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M-H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85671644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30197" y="1078836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Mass error =       -1.3ppm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600" y="739005"/>
            <a:ext cx="8957026" cy="29100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67913" y="1097370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M-H-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81789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1297" y="4169481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Mass error =       -0.9ppm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3842350"/>
            <a:ext cx="8957026" cy="29100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17113" y="4146482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M-H-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351006"/>
              </p:ext>
            </p:extLst>
          </p:nvPr>
        </p:nvGraphicFramePr>
        <p:xfrm>
          <a:off x="241297" y="225632"/>
          <a:ext cx="11658602" cy="52587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08741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993228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841734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1194238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693683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88276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709448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24355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104899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 smtClean="0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CP-122721 R3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Q042820083.d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CP-122721_Metab_C25H29F3N2O8_M+H</a:t>
                      </a: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C25H29F3N2O8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543.1949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565.1768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541.1804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MH+/M-H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399599228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CP-122721 R1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Q042620099.d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CP-122721_Metab_C25H29F3N2O8_M-H</a:t>
                      </a: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763675188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981" y="880075"/>
            <a:ext cx="8914745" cy="29622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09353" y="1236423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MH+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9635" y="965541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Mass error =       -0.4ppm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34399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1297" y="4168001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Mass error =       +0.5ppm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3840870"/>
            <a:ext cx="8957026" cy="29100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29812" y="4168001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M-H-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065778"/>
              </p:ext>
            </p:extLst>
          </p:nvPr>
        </p:nvGraphicFramePr>
        <p:xfrm>
          <a:off x="241297" y="176934"/>
          <a:ext cx="11658602" cy="52587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08741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993228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841734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1194238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693683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88276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709448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24355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104899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 smtClean="0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CP-122721 R3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Q042820083.d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CP-122721_Metab_C26H31F3N2O9_M+H</a:t>
                      </a: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C26H31F3N2O9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573.2054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595.1873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571.1909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MH+/M-H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1415044651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CP-122721 R1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Q042620099.d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CP-122721_Metab_C26H31F3N2O9_M-H</a:t>
                      </a: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526474818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801" y="790700"/>
            <a:ext cx="8924925" cy="29622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95314" y="965541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MH+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9635" y="965541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Mass error =       </a:t>
            </a:r>
            <a:r>
              <a:rPr lang="en-US" dirty="0"/>
              <a:t>+</a:t>
            </a:r>
            <a:r>
              <a:rPr lang="en-US" dirty="0" smtClean="0"/>
              <a:t>0.7ppm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62089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255723"/>
              </p:ext>
            </p:extLst>
          </p:nvPr>
        </p:nvGraphicFramePr>
        <p:xfrm>
          <a:off x="275893" y="146981"/>
          <a:ext cx="11658602" cy="3487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08741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993228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841734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1194238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693683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88276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709448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24355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104899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 smtClean="0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CP-122721 R1 B-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Gluc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Q042820121.d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CP-122721_Metab_C11H13NO_M+H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C11H13NO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176.1070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198.0889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174.0925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MH+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1269507437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769" y="620867"/>
            <a:ext cx="9086850" cy="29622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42085" y="1519539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MH+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9635" y="965541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Mass error =       0.0ppm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90451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052194"/>
              </p:ext>
            </p:extLst>
          </p:nvPr>
        </p:nvGraphicFramePr>
        <p:xfrm>
          <a:off x="275893" y="146981"/>
          <a:ext cx="11658602" cy="3487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08741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993228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841734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1194238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693683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88276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709448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24355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104899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 smtClean="0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CP-122721 R3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Q042820103.d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CP-122721_Metab_C11H16N2_M+H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C11H16N2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177.1386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199.1205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175.1241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MH+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4076842227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874" y="614246"/>
            <a:ext cx="8924925" cy="2819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56124" y="883920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MH+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9635" y="965541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Mass error =       -3.4ppm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21405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712400"/>
              </p:ext>
            </p:extLst>
          </p:nvPr>
        </p:nvGraphicFramePr>
        <p:xfrm>
          <a:off x="275893" y="146981"/>
          <a:ext cx="11658602" cy="3487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08741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993228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841734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1194238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693683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88276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709448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24355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104899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 smtClean="0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CP-122721 R1 B-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Gluc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Q042820121.d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CP-122721_Metab_C11H16N2O_M+H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C11H16N2O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193.1335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215.1154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191.1190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MH+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208393948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731" y="598564"/>
            <a:ext cx="8924925" cy="29622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912963" y="965541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MH+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9635" y="965541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Mass error =       -2.6ppm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98245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433881"/>
              </p:ext>
            </p:extLst>
          </p:nvPr>
        </p:nvGraphicFramePr>
        <p:xfrm>
          <a:off x="275893" y="146981"/>
          <a:ext cx="11658602" cy="3487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08741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993228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841734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1194238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693683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88276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709448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24355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104899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 smtClean="0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CP-122721 R3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Q042820103.d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CP-122721_Metab_C9H10F3NO2_M+H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C9H10F3NO2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222.0736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244.0555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220.0591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MH+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941655057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731" y="580792"/>
            <a:ext cx="8924925" cy="2819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128768" y="780875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MH+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9635" y="965541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Mass error =       +0.9ppm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03478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225678"/>
              </p:ext>
            </p:extLst>
          </p:nvPr>
        </p:nvGraphicFramePr>
        <p:xfrm>
          <a:off x="275893" y="146981"/>
          <a:ext cx="11658602" cy="3487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08741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993228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841734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1194238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693683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88276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709448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24355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104899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 smtClean="0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CP-122721 R1 B-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Gluc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Q042820121.d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CP-122721_Metab_C19H21F3N2O2_M+H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C19H21F3N2O2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367.1628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389.1447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365.1483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MH+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839253187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731" y="598564"/>
            <a:ext cx="8924925" cy="29622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30212" y="960926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MH+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9635" y="965541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Mass error =       -0.8ppm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17697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153306"/>
              </p:ext>
            </p:extLst>
          </p:nvPr>
        </p:nvGraphicFramePr>
        <p:xfrm>
          <a:off x="275893" y="146981"/>
          <a:ext cx="11658602" cy="3487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08741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993228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841734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1194238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693683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88276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709448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24355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104899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 smtClean="0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CP-122721 R3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Q042820103.d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CP-122721_Metab_C20H21F3N2O3_M+H_1of3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C20H21F3N2O3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395.1577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417.1396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393.1432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 Isobaric MH+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054289119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731" y="636548"/>
            <a:ext cx="8924925" cy="2819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51143" y="780875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MH+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9635" y="965541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Mass error =       -3.3ppm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65424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898" y="670002"/>
            <a:ext cx="8924925" cy="281940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08125"/>
              </p:ext>
            </p:extLst>
          </p:nvPr>
        </p:nvGraphicFramePr>
        <p:xfrm>
          <a:off x="275893" y="146981"/>
          <a:ext cx="11658602" cy="3487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08741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993228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841734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1194238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693683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88276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709448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24355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104899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 smtClean="0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CP-122721 R3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Q042820103.d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CP-122721_Metab_C20H21F3N2O3_M+H_2of3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C20H21F3N2O3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395.1577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417.1396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393.1432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 Isobaric MH+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83754288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897193" y="983228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MH+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9635" y="965541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Mass error =       +4.3ppm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992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303856"/>
              </p:ext>
            </p:extLst>
          </p:nvPr>
        </p:nvGraphicFramePr>
        <p:xfrm>
          <a:off x="241297" y="179388"/>
          <a:ext cx="11658602" cy="3487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175003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825499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 smtClean="0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Methyl eugenol R3 Super Plate 3x 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Q032020090.d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Parent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C11H14O2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179.1067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201.0886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177.0922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MNa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345646061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747" y="648942"/>
            <a:ext cx="9263701" cy="29947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9396" y="980301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Mass error =       -1.0ppm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78598" y="998835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MNa</a:t>
            </a:r>
            <a:r>
              <a:rPr lang="en-US" dirty="0" smtClean="0"/>
              <a:t>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6909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695943"/>
              </p:ext>
            </p:extLst>
          </p:nvPr>
        </p:nvGraphicFramePr>
        <p:xfrm>
          <a:off x="275893" y="146981"/>
          <a:ext cx="11658602" cy="3487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08741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993228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841734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1194238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693683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88276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709448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24355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104899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 smtClean="0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CP-122721 R3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Q042820103.d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CP-122721_Metab_C20H21F3N2O3_M+H_3of3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C20H21F3N2O3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395.1577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417.1396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393.1432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 Isobaric MH+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1535286723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731" y="636548"/>
            <a:ext cx="8924925" cy="2819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62657" y="780875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MH+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9635" y="965541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Mass error =       +4.3ppm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97982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648180"/>
              </p:ext>
            </p:extLst>
          </p:nvPr>
        </p:nvGraphicFramePr>
        <p:xfrm>
          <a:off x="275893" y="146981"/>
          <a:ext cx="11658602" cy="3487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08741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993228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841734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1194238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693683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88276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709448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24355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104899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 smtClean="0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CP-122721 R2 Super Plate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Q042820087.d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CP-122721_Metab_C20H23F3N2O3_M+H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C20H23F3N2O3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397.1734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419.1553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395.1589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MH+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040255597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769" y="670002"/>
            <a:ext cx="9086850" cy="2819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116608" y="965541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MH+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9635" y="965541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Mass error =       -1.8ppm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28988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945178"/>
              </p:ext>
            </p:extLst>
          </p:nvPr>
        </p:nvGraphicFramePr>
        <p:xfrm>
          <a:off x="275893" y="146981"/>
          <a:ext cx="11658602" cy="3487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08741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993228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841734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1194238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693683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88276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709448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24355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104899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 smtClean="0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CP-122721 R2 Super Plate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Q042820087.d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Parent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C20H23F3N2O2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381.1784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403.1604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379.1639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MH+/</a:t>
                      </a:r>
                      <a:r>
                        <a:rPr kumimoji="0" 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MNa</a:t>
                      </a: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+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597526912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731" y="636548"/>
            <a:ext cx="8924925" cy="2819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96793" y="876331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MH+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9635" y="965541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Mass error =       +0.8ppm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573379" y="2255365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MNa</a:t>
            </a:r>
            <a:r>
              <a:rPr lang="en-US" dirty="0" smtClean="0"/>
              <a:t>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29157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606125"/>
              </p:ext>
            </p:extLst>
          </p:nvPr>
        </p:nvGraphicFramePr>
        <p:xfrm>
          <a:off x="228597" y="2338388"/>
          <a:ext cx="11658602" cy="245563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473608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003610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798956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892097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657922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02527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613317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591015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925550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 smtClean="0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2-Amino-5-azotoluene R3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Q043020104.d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2-Amino-5-AT_Metab_C9H12N2O_M+H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C9H12N2O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165.1022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187.0841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163.0877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31066764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2-Amino-5-azotoluene R2 B-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Gluc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Q043020123.d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2-Amino-5-AT_Metab_C14H15N3O_M+H_1of2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C14H15N3O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242.1288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264.1107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240.1143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 Isobaric MH+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1227608317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2-Amino-5-azotoluene R2 B-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Gluc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Q043020123.d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2-Amino-5-AT_Metab_C14H15N3O_M+H_2of2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C14H15N3O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242.1288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264.1107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240.1143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 Isobaric MH+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91955910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2-Amino-5-azotoluene R2 B-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Gluc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Q043020123.d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2-Amino-5-AT_Metab_C14H13N3O2_M+H_1of2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C14H13N3O2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256.1081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278.0900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254.0936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 isobaric MH+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887622596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2-Amino-5-azotoluene R3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Q043020104.d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2-Amino-5-AT_Metab_C14H13N3O2_M+H_2of2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C14H13N3O2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256.1081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278.0900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254.0936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 isobaric MH+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47982131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2-Amino-5-azotoluene R3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Q043020104.d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2-Amino-5-AT_Metab_C16H17N3O_M+H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C16H17N3O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268.1444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290.1263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266.1299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MH+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399599228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2-Amino-5-azotoluene R3 Super 4hr 3xdilution w/100ppb IS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Q043020104.d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2-Amino-5-AT_Metab_C20H23N3O6_M+H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C20H23N3O6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402.1660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424.1479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400.1515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 (2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isobaric)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; 7.7*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MH+/</a:t>
                      </a:r>
                      <a:r>
                        <a:rPr kumimoji="0" 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MNa</a:t>
                      </a: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+;     M-H*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763675188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2-Amino-5-azotoluene R3 Super 4hr 3xdilution w/100ppb IS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Q050720101.d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2-Amino-5-AT_Metab_C20H23N3O6_M-H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1415044651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2-Amino-5-azotoluene R3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Q043020104.d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2-Amino-5-AT_Metab_C20H23N3O7_M+H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C20H23N3O7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418.1609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440.1428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416.1464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MH+</a:t>
                      </a: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526474818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2-Amino-5-azotoluene R3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Q050720101.d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2-Amino-5-AT_Metab_C14H15N3O4S_M-H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C14H15N3O4S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322.0856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344.0675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320.0711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M-H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1269507437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2-Amino-5-azotoluene R3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Q050720101.d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2-Amino-5-AT_Metab_C14H15N3O5S_M-H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C14H15N3O5S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338.0805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360.0624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336.0660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M-H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4076842227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2-Amino-5-azotoluene R3 0hr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Q043020073.d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Parent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C14H15N3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226.1339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248.1158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224.1193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MH+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20839394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9100" y="917882"/>
            <a:ext cx="680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Compound Set: 2-Amino-5-azotoluene </a:t>
            </a:r>
            <a:r>
              <a:rPr lang="en-US" dirty="0"/>
              <a:t>human </a:t>
            </a:r>
            <a:r>
              <a:rPr lang="en-US" dirty="0" smtClean="0"/>
              <a:t>species</a:t>
            </a:r>
          </a:p>
          <a:p>
            <a:r>
              <a:rPr lang="en-US" dirty="0" smtClean="0"/>
              <a:t>CAS: 97-56-3</a:t>
            </a:r>
          </a:p>
          <a:p>
            <a:r>
              <a:rPr lang="en-US" dirty="0" smtClean="0"/>
              <a:t>Reported: Parent, 11 candidate metabolites*</a:t>
            </a: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28597" y="328374"/>
            <a:ext cx="11658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Representative Mass Spectra for Detected Candidate Signals by LC/</a:t>
            </a:r>
            <a:r>
              <a:rPr lang="en-US" sz="2400" b="1" dirty="0" err="1" smtClean="0"/>
              <a:t>qTOF</a:t>
            </a:r>
            <a:r>
              <a:rPr lang="en-US" sz="2400" b="1" dirty="0" smtClean="0"/>
              <a:t> (MS level)</a:t>
            </a:r>
            <a:endParaRPr lang="en-US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28596" y="5033252"/>
            <a:ext cx="11658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 Metabolite appears as two unresolved peaks - in positive mode response is </a:t>
            </a:r>
            <a:r>
              <a:rPr lang="en-US" sz="1200" dirty="0" smtClean="0"/>
              <a:t>similar, </a:t>
            </a:r>
            <a:r>
              <a:rPr lang="en-US" sz="1200" dirty="0"/>
              <a:t>in negative mode peak appears a sharp peak with a smaller </a:t>
            </a:r>
            <a:r>
              <a:rPr lang="en-US" sz="1200" dirty="0" smtClean="0"/>
              <a:t>shoulder - </a:t>
            </a:r>
            <a:r>
              <a:rPr lang="en-US" sz="1200" dirty="0"/>
              <a:t>presumably only one of the two species unresolved in positive ion mode works well by negative ion mode.  Therefore it is assumed 2-Amino-5-AT_Metab_C20H23N3O6 has 2 isobaric structures.  Some RT drift was noted for the IS in negative ion mode, but re-analysis during targeted fragmentation mode shows positive and negative peaks still at same RT indicating only the IS, which is an acid, was affected in this case. 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490606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025330"/>
              </p:ext>
            </p:extLst>
          </p:nvPr>
        </p:nvGraphicFramePr>
        <p:xfrm>
          <a:off x="228597" y="130446"/>
          <a:ext cx="11658602" cy="3487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473608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003610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798956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892097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657922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02527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613317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90654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025911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 smtClean="0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2-Amino-5-azotoluene R3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Q043020104.d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2-Amino-5-AT_Metab_C9H12N2O_M+H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C9H12N2O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165.1022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187.0841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163.0877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310667645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092" y="626908"/>
            <a:ext cx="8963025" cy="27717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324871" y="965541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MH+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9635" y="965541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Mass error =       +1.8ppm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57795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732131"/>
              </p:ext>
            </p:extLst>
          </p:nvPr>
        </p:nvGraphicFramePr>
        <p:xfrm>
          <a:off x="228597" y="130446"/>
          <a:ext cx="11658602" cy="3487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473608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003610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798956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892097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657922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02527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613317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90654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025911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 smtClean="0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2-Amino-5-azotoluene R2 B-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Gluc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Q043020123.d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2-Amino-5-AT_Metab_C14H15N3O_M+H_1of2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C14H15N3O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242.1288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264.1107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240.1143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 Isobaric MH+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1227608317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509" y="649209"/>
            <a:ext cx="8801100" cy="27717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24871" y="965541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MH+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9635" y="965541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Mass error =       -2.9ppm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5352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038" y="654756"/>
            <a:ext cx="8963025" cy="3200400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999026"/>
              </p:ext>
            </p:extLst>
          </p:nvPr>
        </p:nvGraphicFramePr>
        <p:xfrm>
          <a:off x="228597" y="130446"/>
          <a:ext cx="11658602" cy="3487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473608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003610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798956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892097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657922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02527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613317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90654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025911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 smtClean="0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2-Amino-5-azotoluene R2 B-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Gluc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Q043020123.d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2-Amino-5-AT_Metab_C14H15N3O_M+H_2of2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C14H15N3O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242.1288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264.1107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240.1143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 Isobaric MH+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122760831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681404" y="1136896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MH+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9635" y="965541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Mass error =       +1.2ppm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57268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67744"/>
              </p:ext>
            </p:extLst>
          </p:nvPr>
        </p:nvGraphicFramePr>
        <p:xfrm>
          <a:off x="228597" y="130446"/>
          <a:ext cx="11658602" cy="3487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473608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003610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798956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892097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657922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02527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613317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90654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025911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 smtClean="0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2-Amino-5-azotoluene R2 B-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Gluc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Q043020123.d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2-Amino-5-AT_Metab_C14H13N3O2_M+H_1of2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C14H13N3O2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256.1081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278.0900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254.0936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 isobaric MH+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887622596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811" y="604605"/>
            <a:ext cx="8801100" cy="27717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27398" y="604605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MH+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9635" y="965541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Mass error =       -2.0ppm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5656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664160"/>
              </p:ext>
            </p:extLst>
          </p:nvPr>
        </p:nvGraphicFramePr>
        <p:xfrm>
          <a:off x="228597" y="130446"/>
          <a:ext cx="11658602" cy="3487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473608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003610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798956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892097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657922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02527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613317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90654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025911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 smtClean="0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2-Amino-5-azotoluene R3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Q043020104.d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2-Amino-5-AT_Metab_C14H13N3O2_M+H_2of2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C14H13N3O2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256.1081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278.0900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254.0936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 isobaric MH+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47982131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206" y="638059"/>
            <a:ext cx="8801100" cy="27717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59046" y="780875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MH+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9635" y="965541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Mass error =       -2.3ppm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17514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288355"/>
              </p:ext>
            </p:extLst>
          </p:nvPr>
        </p:nvGraphicFramePr>
        <p:xfrm>
          <a:off x="228597" y="130446"/>
          <a:ext cx="11658602" cy="3487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473608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003610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798956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892097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657922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02527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613317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90654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025911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 smtClean="0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2-Amino-5-azotoluene R3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Q043020104.d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2-Amino-5-AT_Metab_C16H17N3O_M+H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C16H17N3O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268.1444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290.1263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266.1299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MH+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399599228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206" y="626907"/>
            <a:ext cx="8801100" cy="27717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58685" y="870085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MH+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9635" y="965541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Mass error =       +4.8 ppm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308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597" y="2338388"/>
          <a:ext cx="11658602" cy="88020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149603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104899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 smtClean="0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4-Nitroaniline R1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Q040720082.d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4Nitroaniline_Metab_C6H6N2O3_M+H</a:t>
                      </a: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C6H6N2O3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155.0451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177.0270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153.0306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MH+/M-H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4069160580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4-Nitroaniline R1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Q040920098.d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4Nitroaniline_Metab_C6H6N2O3_M-H</a:t>
                      </a: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089185774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4-Nitroaniline R1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Q040920098.d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4Nitroaniline_Metab_C8H8N2O3_M-H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C8H8N2O3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181.0608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203.0427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179.0463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M-H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130167758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4-Nitroaniline R2 Cell Free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Q040720068.d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Parent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C6H6N2O2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139.0502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137.0357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153.0306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MH+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82038659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9100" y="917882"/>
            <a:ext cx="680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Compound Set: 4-Nitroaniline human species</a:t>
            </a:r>
          </a:p>
          <a:p>
            <a:r>
              <a:rPr lang="en-US" dirty="0" smtClean="0"/>
              <a:t>CAS: 100-01-6</a:t>
            </a:r>
          </a:p>
          <a:p>
            <a:r>
              <a:rPr lang="en-US" dirty="0" smtClean="0"/>
              <a:t>Reported: Parent, 2 candidate metabolites</a:t>
            </a: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28597" y="328374"/>
            <a:ext cx="11658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Representative Mass Spectra for Detected Candidate Signals by LC/</a:t>
            </a:r>
            <a:r>
              <a:rPr lang="en-US" sz="2400" b="1" dirty="0" err="1" smtClean="0"/>
              <a:t>qTOF</a:t>
            </a:r>
            <a:r>
              <a:rPr lang="en-US" sz="2400" b="1" dirty="0" smtClean="0"/>
              <a:t> (MS level)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2068534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572251"/>
              </p:ext>
            </p:extLst>
          </p:nvPr>
        </p:nvGraphicFramePr>
        <p:xfrm>
          <a:off x="228597" y="130446"/>
          <a:ext cx="11658602" cy="68398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473608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003610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798956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892097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657922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02527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613317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814039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702526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 smtClean="0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2-Amino-5-azotoluene R3 Super 4hr 3xdilution w/100ppb IS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Q043020104.d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2-Amino-5-AT_Metab_C20H23N3O6_M+H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C20H23N3O6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402.1660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424.1479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400.1515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 (2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isobaric)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; 7.7*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MH+/</a:t>
                      </a:r>
                      <a:r>
                        <a:rPr kumimoji="0" 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MNa</a:t>
                      </a: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;     M-H*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763675188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2-Amino-5-azotoluene R3 Super 4hr 3xdilution w/100ppb IS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Q050720101.d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2-Amino-5-AT_Metab_C20H23N3O6_M-H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1415044651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811" y="965541"/>
            <a:ext cx="8801100" cy="27717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85641" y="1217309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MH+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9635" y="965541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Mass error =       -4.0ppm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529678" y="2358850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MNa</a:t>
            </a:r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597" y="6304002"/>
            <a:ext cx="116586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* </a:t>
            </a:r>
            <a:r>
              <a:rPr lang="en-US" sz="1000" dirty="0"/>
              <a:t>* Metabolite appears as two unresolved peaks - in positive mode response is similar, in negative mode peak appears a sharp peak with a smaller shoulder - presumably only one of the two species unresolved in positive ion mode works well by negative ion mode.  Therefore it is assumed 2-Amino-5-AT_Metab_C20H23N3O6 has 2 isobaric structures.  Some RT drift was noted for the IS in negative ion mode, but re-analysis during targeted fragmentation mode shows positive and negative peaks still at same RT indicating only the IS, which is an acid, was affected in this case</a:t>
            </a:r>
            <a:r>
              <a:rPr lang="en-US" sz="1000" dirty="0" smtClean="0"/>
              <a:t>.  </a:t>
            </a:r>
            <a:endParaRPr lang="en-US" sz="1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811" y="3634773"/>
            <a:ext cx="8801100" cy="266923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993741" y="3911771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M-H</a:t>
            </a:r>
            <a:r>
              <a:rPr lang="en-US" dirty="0"/>
              <a:t>-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4561" y="3737316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Mass error =       +3.0ppm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76832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848090"/>
              </p:ext>
            </p:extLst>
          </p:nvPr>
        </p:nvGraphicFramePr>
        <p:xfrm>
          <a:off x="228597" y="130446"/>
          <a:ext cx="11658602" cy="3487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473608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003610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798956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892097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657922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02527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613317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90654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025911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 smtClean="0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2-Amino-5-azotoluene R3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Q043020104.d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2-Amino-5-AT_Metab_C20H23N3O7_M+H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C20H23N3O7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418.1609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440.1428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416.1464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MH+</a:t>
                      </a: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526474818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48" y="638058"/>
            <a:ext cx="8801100" cy="27717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49798" y="860470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MH+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9635" y="965541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Mass error =       -1.7ppm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08461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924787"/>
              </p:ext>
            </p:extLst>
          </p:nvPr>
        </p:nvGraphicFramePr>
        <p:xfrm>
          <a:off x="228597" y="130446"/>
          <a:ext cx="11658602" cy="3487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473608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003610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798956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892097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657922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02527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613317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90654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025911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 smtClean="0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2-Amino-5-azotoluene R3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Q050720101.d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2-Amino-5-AT_Metab_C14H15N3O4S_M-H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C14H15N3O4S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322.0856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344.0675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320.0711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M-H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1269507437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811" y="638059"/>
            <a:ext cx="8801100" cy="27717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09584" y="878639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M-H</a:t>
            </a:r>
            <a:r>
              <a:rPr lang="en-US" dirty="0"/>
              <a:t>-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4922" y="786306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Mass error =       +3.7ppm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63296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688487"/>
              </p:ext>
            </p:extLst>
          </p:nvPr>
        </p:nvGraphicFramePr>
        <p:xfrm>
          <a:off x="228597" y="130446"/>
          <a:ext cx="11658602" cy="3487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473608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003610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798956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892097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657922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02527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613317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90654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025911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 smtClean="0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2-Amino-5-azotoluene R3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Q050720101.d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2-Amino-5-AT_Metab_C14H15N3O5S_M-H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C14H15N3O5S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338.0805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360.0624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336.0660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M-H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4076842227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055" y="660361"/>
            <a:ext cx="8801100" cy="27717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09584" y="878639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M-H</a:t>
            </a:r>
            <a:r>
              <a:rPr lang="en-US" dirty="0"/>
              <a:t>-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4922" y="786306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Mass error =       +4.8ppm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93067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78968"/>
              </p:ext>
            </p:extLst>
          </p:nvPr>
        </p:nvGraphicFramePr>
        <p:xfrm>
          <a:off x="228597" y="130446"/>
          <a:ext cx="11658602" cy="3487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473608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003610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798956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892097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657922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02527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613317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90654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025911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 smtClean="0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2-Amino-5-azotoluene R3 0hr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Q043020073.d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Parent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C14H15N3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226.1339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248.1158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224.1193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MH+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208393948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385" y="626907"/>
            <a:ext cx="8963025" cy="27717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49798" y="860470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MH+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9635" y="965541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Mass error =       -0.4ppm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33396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282905"/>
              </p:ext>
            </p:extLst>
          </p:nvPr>
        </p:nvGraphicFramePr>
        <p:xfrm>
          <a:off x="228597" y="2338388"/>
          <a:ext cx="11658602" cy="158886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473608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003610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798956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892097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657922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02527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613317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90654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025911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 smtClean="0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3,5-Dinitroaniline R1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Q043020162.d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3,5-DNA_Metab_C6H7N3O2_M+H_1of3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C6H7N3O2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154.0611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176.0430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152.0466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3 isobaric 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31066764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3,5-Dinitroaniline R1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Q043020162.d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3,5-DNA_Metab_C6H7N3O2_M+H_2of3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C6H7N3O2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154.0611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176.0430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152.0466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 isobaric MH+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1227608317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3,5-Dinitroaniline R1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Q043020162.d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3,5-DNA_Metab_C6H7N3O2_M+H_3of3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C6H7N3O2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154.0611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176.0430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152.0466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 isobaric MH+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723891244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3,5-Dinitroaniline R1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Q043020162.d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3,5-DNA_Metab_C8H9N3O3_M+H_1of2</a:t>
                      </a: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C8H9N3O3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196.0717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218.0536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194.0572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4.2; 4.2*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 Isobaric MH+/ </a:t>
                      </a:r>
                      <a:r>
                        <a:rPr kumimoji="0" 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MNa</a:t>
                      </a: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+; M-H*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887622596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3,5-Dinitroaniline R3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Q050720161.d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3,5-DNA_Metab_C8H9N3O3_M-H</a:t>
                      </a: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47982131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3,5-Dinitroaniline R1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Q043020162.d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3,5-DNA_Metab_C8H9N3O3_M+H_2of2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C8H9N3O3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196.0717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218.0536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194.0572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 Isobaric MH+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399599228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3,5-Dinitroaniline R3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Q050720161.d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3,5-DNA_Metab_C8H7N3O5_M-H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C8H7N3O5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226.0458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248.0277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224.0313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M-H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763675188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3,5-Dinitroaniline R2 0hr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Q050720130.d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Parent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C6H5N3O4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184.0353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206.0172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182.0207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M-H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141504465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9100" y="917882"/>
            <a:ext cx="680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Compound Set: 2-Amino-5-azotoluene </a:t>
            </a:r>
            <a:r>
              <a:rPr lang="en-US" dirty="0"/>
              <a:t>human </a:t>
            </a:r>
            <a:r>
              <a:rPr lang="en-US" dirty="0" smtClean="0"/>
              <a:t>species</a:t>
            </a:r>
          </a:p>
          <a:p>
            <a:r>
              <a:rPr lang="en-US" dirty="0" smtClean="0"/>
              <a:t>CAS: 97-56-3</a:t>
            </a:r>
          </a:p>
          <a:p>
            <a:r>
              <a:rPr lang="en-US" dirty="0" smtClean="0"/>
              <a:t>Reported: Parent, </a:t>
            </a:r>
            <a:r>
              <a:rPr lang="en-US" dirty="0"/>
              <a:t>6</a:t>
            </a:r>
            <a:r>
              <a:rPr lang="en-US" dirty="0" smtClean="0"/>
              <a:t> candidate metabolites</a:t>
            </a: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28597" y="328374"/>
            <a:ext cx="11658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Representative Mass Spectra for Detected Candidate Signals by LC/</a:t>
            </a:r>
            <a:r>
              <a:rPr lang="en-US" sz="2400" b="1" dirty="0" err="1" smtClean="0"/>
              <a:t>qTOF</a:t>
            </a:r>
            <a:r>
              <a:rPr lang="en-US" sz="2400" b="1" dirty="0" smtClean="0"/>
              <a:t> (MS level)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28596" y="4324592"/>
            <a:ext cx="11658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* </a:t>
            </a:r>
            <a:r>
              <a:rPr lang="en-US" sz="1200" dirty="0" smtClean="0"/>
              <a:t>RT </a:t>
            </a:r>
            <a:r>
              <a:rPr lang="en-US" sz="1200" dirty="0"/>
              <a:t>drift noted for the IS in negative ion mode but targeted </a:t>
            </a:r>
            <a:r>
              <a:rPr lang="en-US" sz="1200" dirty="0" smtClean="0"/>
              <a:t>fragmentation </a:t>
            </a:r>
            <a:r>
              <a:rPr lang="en-US" sz="1200" dirty="0"/>
              <a:t>phase shows 3,5-DNA_Metab_C8H9N3O3_M+H_1of2 is a single species observed in both modes.  This indicates IS drifting only </a:t>
            </a:r>
            <a:r>
              <a:rPr lang="en-US" sz="1200" dirty="0" smtClean="0"/>
              <a:t>affected </a:t>
            </a:r>
            <a:r>
              <a:rPr lang="en-US" sz="1200" dirty="0"/>
              <a:t>the IS, which is an acid, in this case.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0001633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077808"/>
              </p:ext>
            </p:extLst>
          </p:nvPr>
        </p:nvGraphicFramePr>
        <p:xfrm>
          <a:off x="183992" y="141598"/>
          <a:ext cx="11658602" cy="3487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473608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003610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798956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892097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657922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02527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613317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90654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025911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 smtClean="0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3,5-Dinitroaniline R1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Q043020162.d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3,5-DNA_Metab_C6H7N3O2_M+H_1of3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C6H7N3O2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154.0611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176.0430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152.0466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3 isobaric 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310667645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38" y="615755"/>
            <a:ext cx="8963025" cy="27717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99050" y="965541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MH+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9635" y="965541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Mass error =       +4.5ppm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76615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8900"/>
              </p:ext>
            </p:extLst>
          </p:nvPr>
        </p:nvGraphicFramePr>
        <p:xfrm>
          <a:off x="183992" y="141598"/>
          <a:ext cx="11658602" cy="3487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473608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003610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798956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892097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657922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02527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613317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90654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025911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 smtClean="0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3,5-Dinitroaniline R1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Q043020162.d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3,5-DNA_Metab_C6H7N3O2_M+H_2of3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C6H7N3O2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154.0611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176.0430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152.0466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 isobaric MH+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1227608317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660" y="638058"/>
            <a:ext cx="8801100" cy="27717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33947" y="965541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MH+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9635" y="965541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Mass error =       </a:t>
            </a:r>
            <a:r>
              <a:rPr lang="en-US" dirty="0"/>
              <a:t>-</a:t>
            </a:r>
            <a:r>
              <a:rPr lang="en-US" dirty="0" smtClean="0"/>
              <a:t>4.5ppm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74250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68171"/>
              </p:ext>
            </p:extLst>
          </p:nvPr>
        </p:nvGraphicFramePr>
        <p:xfrm>
          <a:off x="183992" y="141598"/>
          <a:ext cx="11658602" cy="3487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473608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003610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798956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892097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657922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02527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613317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90654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025911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 smtClean="0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3,5-Dinitroaniline R1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Q043020162.d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3,5-DNA_Metab_C6H7N3O2_M+H_3of3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C6H7N3O2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154.0611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176.0430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152.0466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 isobaric MH+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723891244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904" y="649209"/>
            <a:ext cx="8801100" cy="27717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33947" y="965541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MH+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9635" y="965541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Mass error =       -1.3ppm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61511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696757"/>
              </p:ext>
            </p:extLst>
          </p:nvPr>
        </p:nvGraphicFramePr>
        <p:xfrm>
          <a:off x="183992" y="141598"/>
          <a:ext cx="11658602" cy="52587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473608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003610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798956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892097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657922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02527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613317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90654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025911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 smtClean="0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3,5-Dinitroaniline R1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Q043020162.d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3,5-DNA_Metab_C8H9N3O3_M+H_1of2</a:t>
                      </a: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C8H9N3O3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196.0717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218.0536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194.0572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4.2; 4.2*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 Isobaric MH+/ </a:t>
                      </a:r>
                      <a:r>
                        <a:rPr kumimoji="0" 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MNa</a:t>
                      </a: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+; M-H*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887622596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3,5-Dinitroaniline R3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Q050720161.d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3,5-DNA_Metab_C8H9N3O3_M-H</a:t>
                      </a: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47982131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743" y="827629"/>
            <a:ext cx="8801100" cy="27717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81762" y="1057874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MH+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9635" y="965541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Mass error =       -2.6ppm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534601" y="2240573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MNa</a:t>
            </a:r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8059" y="6396335"/>
            <a:ext cx="12113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* </a:t>
            </a:r>
            <a:r>
              <a:rPr lang="en-US" sz="1200" dirty="0" smtClean="0"/>
              <a:t>RT </a:t>
            </a:r>
            <a:r>
              <a:rPr lang="en-US" sz="1200" dirty="0"/>
              <a:t>drift noted for the IS in negative ion mode but targeted fragmentation phase shows 3,5-DNA_Metab_C8H9N3O3_M+H_1of2 is a single species observed in both modes.  This indicates IS drifting only </a:t>
            </a:r>
            <a:r>
              <a:rPr lang="en-US" sz="1200" dirty="0" smtClean="0"/>
              <a:t>affected </a:t>
            </a:r>
            <a:r>
              <a:rPr lang="en-US" sz="1200" dirty="0"/>
              <a:t>the IS, which is an acid, in this case.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780" y="3626460"/>
            <a:ext cx="8963025" cy="27717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19635" y="3735416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Mass error =       </a:t>
            </a:r>
            <a:r>
              <a:rPr lang="en-US" dirty="0"/>
              <a:t>+</a:t>
            </a:r>
            <a:r>
              <a:rPr lang="en-US" dirty="0" smtClean="0"/>
              <a:t>2.1ppm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80979" y="3773595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M-H</a:t>
            </a:r>
            <a:r>
              <a:rPr lang="en-US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060648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41297" y="128588"/>
          <a:ext cx="11658602" cy="52587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149603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104899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 smtClean="0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4-Nitroaniline R1 4hr 3xdilution w/100ppb IS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Q040720082.d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4Nitroaniline_Metab_C6H6N2O3_M+H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C6H6N2O3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155.0451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177.0270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153.0306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MH+/M-H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4069160580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4-Nitroaniline R1 Super 4hr 3xdilution w/100ppb IS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Q040920098.d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4Nitroaniline_Metab_C6H6N2O3_M-H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08918577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9396" y="980301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Mass error =       +2.6ppm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637" y="750542"/>
            <a:ext cx="9083926" cy="299471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62550" y="1100435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MH+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637" y="3863285"/>
            <a:ext cx="9083926" cy="299471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35498" y="4329004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M-H-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4796" y="3880207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Mass error =       -2.6ppm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44332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731819"/>
              </p:ext>
            </p:extLst>
          </p:nvPr>
        </p:nvGraphicFramePr>
        <p:xfrm>
          <a:off x="183992" y="141598"/>
          <a:ext cx="11658602" cy="3487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473608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003610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798956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892097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657922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02527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613317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90654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025911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 smtClean="0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3,5-Dinitroaniline R1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Q043020162.d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3,5-DNA_Metab_C8H9N3O3_M+H_2of2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C8H9N3O3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196.0717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218.0536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194.0572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 Isobaric MH+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399599228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904" y="626907"/>
            <a:ext cx="8801100" cy="27717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59243" y="780875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MH+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9635" y="965541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Mass error =       +3.6ppm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3368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21706"/>
              </p:ext>
            </p:extLst>
          </p:nvPr>
        </p:nvGraphicFramePr>
        <p:xfrm>
          <a:off x="183992" y="141598"/>
          <a:ext cx="11658602" cy="3487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473608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003610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798956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892097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657922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02527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613317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90654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025911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 smtClean="0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3,5-Dinitroaniline R3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Q050720161.d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3,5-DNA_Metab_C8H7N3O5_M-H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C8H7N3O5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226.0458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248.0277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224.0313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M-H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763675188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055" y="649209"/>
            <a:ext cx="8801100" cy="27717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1938" y="848852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Mass error =       +3.6ppm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70911" y="941185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M-H</a:t>
            </a:r>
            <a:r>
              <a:rPr lang="en-US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31170173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7197"/>
              </p:ext>
            </p:extLst>
          </p:nvPr>
        </p:nvGraphicFramePr>
        <p:xfrm>
          <a:off x="183992" y="141598"/>
          <a:ext cx="11658602" cy="3487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473608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003610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798956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892097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657922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02527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613317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90654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025911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 smtClean="0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3,5-Dinitroaniline R2 0hr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Q050720130.d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Parent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C6H5N3O4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184.0353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206.0172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182.0207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M-H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1415044651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602" y="638058"/>
            <a:ext cx="8801100" cy="27717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1938" y="848852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Mass error =       +1.6ppm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70033" y="848852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M-H</a:t>
            </a:r>
            <a:r>
              <a:rPr lang="en-US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96596302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520028"/>
              </p:ext>
            </p:extLst>
          </p:nvPr>
        </p:nvGraphicFramePr>
        <p:xfrm>
          <a:off x="228597" y="2338388"/>
          <a:ext cx="11658602" cy="123453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473608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003610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687444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1003609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657922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02527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613317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591015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925550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 smtClean="0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3-Nitroaniline R1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Q051320101.d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3Nitroaniline_Metab_C8H10N2O_M+H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C8H10N2O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151.0866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173.0685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149.0721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MH+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090523246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3-Nitroaniline R2 B-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Gluc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Q051320122.d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3Nitroaniline_Metab_C8H8N2O3_M+H</a:t>
                      </a: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C8H8N2O3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181.0608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203.0427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179.0463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MH+/</a:t>
                      </a:r>
                      <a:r>
                        <a:rPr kumimoji="0" 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MNa</a:t>
                      </a: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+/ M-H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1227608317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3-Nitroaniline R2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Q051120100.d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3Nitroaniline_Metab_C8H8N2O3_M-H</a:t>
                      </a: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887622596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3-Nitroaniline R2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Q051120100.d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3Nitroaniline_Metab_C6H6N2O3_M-H_1of3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C6H6N2O3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155.0451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177.0270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153.0306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 Isobaric M-H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47982131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3-Nitroaniline R2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Q051120100.d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3Nitroaniline_Metab_C6H6N2O3_M-H_2of3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C6H6N2O3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155.0451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177.0270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153.0306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 Isobaric M-H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399599228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3-Nitroaniline R3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Q051120081.d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3Nitroaniline_Metab_C6H6N2O3_M-H_3of3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C6H6N2O3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155.0451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177.0270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153.0306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 Isobaric M-H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52647481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9100" y="917882"/>
            <a:ext cx="680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Compound Set: 3-Nitroaniline </a:t>
            </a:r>
            <a:r>
              <a:rPr lang="en-US" dirty="0"/>
              <a:t>human </a:t>
            </a:r>
            <a:r>
              <a:rPr lang="en-US" dirty="0" smtClean="0"/>
              <a:t>species</a:t>
            </a:r>
          </a:p>
          <a:p>
            <a:r>
              <a:rPr lang="en-US" dirty="0" smtClean="0"/>
              <a:t>CAS: 99-09-2</a:t>
            </a:r>
          </a:p>
          <a:p>
            <a:r>
              <a:rPr lang="en-US" dirty="0" smtClean="0"/>
              <a:t>Reported: 5 candidate metabolites</a:t>
            </a: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28597" y="328374"/>
            <a:ext cx="11658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Representative Mass Spectra for Detected Candidate Signals by LC/</a:t>
            </a:r>
            <a:r>
              <a:rPr lang="en-US" sz="2400" b="1" dirty="0" err="1" smtClean="0"/>
              <a:t>qTOF</a:t>
            </a:r>
            <a:r>
              <a:rPr lang="en-US" sz="2400" b="1" dirty="0" smtClean="0"/>
              <a:t> (MS level)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3220706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623386"/>
              </p:ext>
            </p:extLst>
          </p:nvPr>
        </p:nvGraphicFramePr>
        <p:xfrm>
          <a:off x="262464" y="193499"/>
          <a:ext cx="11658602" cy="3487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473608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003610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687444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1003609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657922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02527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613317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591015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925550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 smtClean="0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3-Nitroaniline R1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Q051320101.d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3Nitroaniline_Metab_C8H10N2O_M+H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C8H10N2O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151.0866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173.0685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149.0721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MH+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090523246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675" y="747889"/>
            <a:ext cx="8376179" cy="31332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74222" y="1169618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MH+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9635" y="965541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Mass error =       -0.7ppm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02816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255862"/>
              </p:ext>
            </p:extLst>
          </p:nvPr>
        </p:nvGraphicFramePr>
        <p:xfrm>
          <a:off x="239748" y="163900"/>
          <a:ext cx="11658602" cy="52587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473608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003610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687444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1003609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657922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02527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613317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591015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925550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 smtClean="0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3-Nitroaniline R2 B-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Gluc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Q051320122.d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3Nitroaniline_Metab_C8H8N2O3_M+H</a:t>
                      </a: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C8H8N2O3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181.0608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203.0427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179.0463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MH+/</a:t>
                      </a:r>
                      <a:r>
                        <a:rPr kumimoji="0" 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MNa</a:t>
                      </a: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+/ M-H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1227608317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3-Nitroaniline R2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Q051120100.d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3Nitroaniline_Metab_C8H8N2O3_M-H</a:t>
                      </a: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887622596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073" y="849931"/>
            <a:ext cx="8629650" cy="27717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59822" y="1124462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MH+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9635" y="965541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Mass error =       +1.1ppm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954737" y="2357223"/>
            <a:ext cx="834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MNa</a:t>
            </a:r>
            <a:r>
              <a:rPr lang="en-US" dirty="0" smtClean="0"/>
              <a:t>+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224" y="3781865"/>
            <a:ext cx="8629650" cy="27717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60949" y="4090714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M-H-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4921" y="3813715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Mass error =       +1.1ppm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13710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968341"/>
              </p:ext>
            </p:extLst>
          </p:nvPr>
        </p:nvGraphicFramePr>
        <p:xfrm>
          <a:off x="239748" y="163900"/>
          <a:ext cx="11658602" cy="3487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473608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003610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687444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1003609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657922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02527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613317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591015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925550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 smtClean="0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3-Nitroaniline R2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Q051120100.d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3Nitroaniline_Metab_C6H6N2O3_M-H_1of3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C6H6N2O3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155.0451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177.0270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153.0306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 Isobaric M-H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47982131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261" y="615756"/>
            <a:ext cx="8791575" cy="27717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75927" y="893424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M-H-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4921" y="694485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Mass error =       +1.3ppm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0537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33929"/>
              </p:ext>
            </p:extLst>
          </p:nvPr>
        </p:nvGraphicFramePr>
        <p:xfrm>
          <a:off x="239748" y="163900"/>
          <a:ext cx="11658602" cy="3487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473608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003610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687444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1003609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657922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02527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613317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591015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925550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 smtClean="0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3-Nitroaniline R2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Q051120100.d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3Nitroaniline_Metab_C6H6N2O3_M-H_2of3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C6H6N2O3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155.0451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177.0270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153.0306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 Isobaric M-H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399599228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224" y="615756"/>
            <a:ext cx="8629650" cy="27717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75927" y="893424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M-H-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4921" y="694485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Mass error =       +2.0ppm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30478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155455"/>
              </p:ext>
            </p:extLst>
          </p:nvPr>
        </p:nvGraphicFramePr>
        <p:xfrm>
          <a:off x="239748" y="163900"/>
          <a:ext cx="11658602" cy="3487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473608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003610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687444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1003609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657922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02527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613317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591015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925550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 smtClean="0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3-Nitroaniline R3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Q051120081.d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3Nitroaniline_Metab_C6H6N2O3_M-H_3of3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C6H6N2O3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155.0451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177.0270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153.0306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 Isobaric M-H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526474818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224" y="604604"/>
            <a:ext cx="8629650" cy="27717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87079" y="971484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M-H-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4921" y="694485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Mass error =       +2.0ppm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87137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64332"/>
              </p:ext>
            </p:extLst>
          </p:nvPr>
        </p:nvGraphicFramePr>
        <p:xfrm>
          <a:off x="228597" y="2338388"/>
          <a:ext cx="11658602" cy="3487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849140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936702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386361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791737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646770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680225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702527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836341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828799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 smtClean="0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Naphthalene R1 0hr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Q051320011.d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Naphthalene_Metab_C10H10O3_M+H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C10H10O3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179.0703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201.0522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177.0558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MH+/</a:t>
                      </a:r>
                      <a:r>
                        <a:rPr lang="en-US" sz="1100" u="none" strike="noStrike" dirty="0" err="1" smtClean="0">
                          <a:effectLst/>
                        </a:rPr>
                        <a:t>MNa</a:t>
                      </a:r>
                      <a:r>
                        <a:rPr lang="en-US" sz="1100" u="none" strike="noStrike" dirty="0" smtClean="0">
                          <a:effectLst/>
                        </a:rPr>
                        <a:t>+/MH+-H2O*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31066764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9100" y="917882"/>
            <a:ext cx="680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Compound Set: Naphthalene </a:t>
            </a:r>
            <a:r>
              <a:rPr lang="en-US" dirty="0"/>
              <a:t>human </a:t>
            </a:r>
            <a:r>
              <a:rPr lang="en-US" dirty="0" smtClean="0"/>
              <a:t>species</a:t>
            </a:r>
          </a:p>
          <a:p>
            <a:r>
              <a:rPr lang="en-US" dirty="0" smtClean="0"/>
              <a:t>CAS: 91-20-3</a:t>
            </a:r>
          </a:p>
          <a:p>
            <a:r>
              <a:rPr lang="en-US" dirty="0" smtClean="0"/>
              <a:t>Reported: 1 candidate metabolite</a:t>
            </a: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28597" y="328374"/>
            <a:ext cx="11658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Representative Mass Spectra for Detected Candidate Signals by LC/</a:t>
            </a:r>
            <a:r>
              <a:rPr lang="en-US" sz="2400" b="1" dirty="0" err="1" smtClean="0"/>
              <a:t>qTOF</a:t>
            </a:r>
            <a:r>
              <a:rPr lang="en-US" sz="2400" b="1" dirty="0" smtClean="0"/>
              <a:t> (MS level)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98091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10526</TotalTime>
  <Words>8721</Words>
  <Application>Microsoft Office PowerPoint</Application>
  <PresentationFormat>Widescreen</PresentationFormat>
  <Paragraphs>3948</Paragraphs>
  <Slides>142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142</vt:i4>
      </vt:variant>
    </vt:vector>
  </HeadingPairs>
  <TitlesOfParts>
    <vt:vector size="14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Other Signals of Interest</vt:lpstr>
      <vt:lpstr>PowerPoint Presentation</vt:lpstr>
      <vt:lpstr>PowerPoint Presentation</vt:lpstr>
      <vt:lpstr>PowerPoint Presentation</vt:lpstr>
    </vt:vector>
  </TitlesOfParts>
  <Company>SwRI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Kristin Favela</dc:creator>
  <cp:lastModifiedBy>Kristin Favela</cp:lastModifiedBy>
  <cp:revision>203</cp:revision>
  <cp:lastPrinted>2020-06-16T13:52:39Z</cp:lastPrinted>
  <dcterms:created xsi:type="dcterms:W3CDTF">2020-04-27T16:47:02Z</dcterms:created>
  <dcterms:modified xsi:type="dcterms:W3CDTF">2020-08-05T20:51:33Z</dcterms:modified>
</cp:coreProperties>
</file>