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56" r:id="rId9"/>
    <p:sldId id="257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94" r:id="rId27"/>
    <p:sldId id="295" r:id="rId28"/>
    <p:sldId id="296" r:id="rId29"/>
    <p:sldId id="275" r:id="rId30"/>
    <p:sldId id="276" r:id="rId31"/>
    <p:sldId id="277" r:id="rId32"/>
    <p:sldId id="278" r:id="rId33"/>
    <p:sldId id="279" r:id="rId34"/>
    <p:sldId id="280" r:id="rId35"/>
    <p:sldId id="297" r:id="rId36"/>
    <p:sldId id="298" r:id="rId37"/>
    <p:sldId id="307" r:id="rId38"/>
    <p:sldId id="308" r:id="rId39"/>
    <p:sldId id="309" r:id="rId40"/>
    <p:sldId id="310" r:id="rId41"/>
    <p:sldId id="319" r:id="rId42"/>
    <p:sldId id="320" r:id="rId43"/>
    <p:sldId id="322" r:id="rId44"/>
    <p:sldId id="323" r:id="rId45"/>
    <p:sldId id="324" r:id="rId46"/>
    <p:sldId id="325" r:id="rId47"/>
    <p:sldId id="326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36" r:id="rId65"/>
    <p:sldId id="339" r:id="rId66"/>
    <p:sldId id="340" r:id="rId67"/>
    <p:sldId id="342" r:id="rId68"/>
    <p:sldId id="343" r:id="rId69"/>
    <p:sldId id="409" r:id="rId70"/>
    <p:sldId id="345" r:id="rId71"/>
    <p:sldId id="346" r:id="rId72"/>
    <p:sldId id="347" r:id="rId73"/>
    <p:sldId id="348" r:id="rId74"/>
    <p:sldId id="349" r:id="rId75"/>
    <p:sldId id="350" r:id="rId76"/>
    <p:sldId id="351" r:id="rId77"/>
    <p:sldId id="352" r:id="rId78"/>
    <p:sldId id="341" r:id="rId79"/>
    <p:sldId id="353" r:id="rId80"/>
    <p:sldId id="354" r:id="rId81"/>
    <p:sldId id="355" r:id="rId82"/>
    <p:sldId id="356" r:id="rId83"/>
    <p:sldId id="357" r:id="rId84"/>
    <p:sldId id="358" r:id="rId85"/>
    <p:sldId id="359" r:id="rId86"/>
    <p:sldId id="364" r:id="rId87"/>
    <p:sldId id="412" r:id="rId88"/>
    <p:sldId id="366" r:id="rId89"/>
    <p:sldId id="367" r:id="rId90"/>
    <p:sldId id="368" r:id="rId91"/>
    <p:sldId id="369" r:id="rId92"/>
    <p:sldId id="362" r:id="rId93"/>
    <p:sldId id="363" r:id="rId94"/>
    <p:sldId id="360" r:id="rId95"/>
    <p:sldId id="370" r:id="rId96"/>
    <p:sldId id="371" r:id="rId97"/>
    <p:sldId id="372" r:id="rId98"/>
    <p:sldId id="374" r:id="rId99"/>
    <p:sldId id="375" r:id="rId100"/>
    <p:sldId id="376" r:id="rId101"/>
    <p:sldId id="377" r:id="rId102"/>
    <p:sldId id="378" r:id="rId103"/>
    <p:sldId id="379" r:id="rId104"/>
    <p:sldId id="380" r:id="rId105"/>
    <p:sldId id="381" r:id="rId106"/>
    <p:sldId id="382" r:id="rId107"/>
    <p:sldId id="383" r:id="rId108"/>
    <p:sldId id="384" r:id="rId109"/>
    <p:sldId id="385" r:id="rId110"/>
    <p:sldId id="386" r:id="rId111"/>
    <p:sldId id="415" r:id="rId112"/>
    <p:sldId id="387" r:id="rId113"/>
    <p:sldId id="388" r:id="rId114"/>
    <p:sldId id="389" r:id="rId115"/>
    <p:sldId id="390" r:id="rId116"/>
    <p:sldId id="391" r:id="rId117"/>
    <p:sldId id="392" r:id="rId118"/>
    <p:sldId id="393" r:id="rId119"/>
    <p:sldId id="394" r:id="rId120"/>
    <p:sldId id="395" r:id="rId121"/>
    <p:sldId id="396" r:id="rId122"/>
    <p:sldId id="397" r:id="rId123"/>
    <p:sldId id="398" r:id="rId124"/>
    <p:sldId id="399" r:id="rId125"/>
    <p:sldId id="400" r:id="rId126"/>
    <p:sldId id="401" r:id="rId127"/>
    <p:sldId id="402" r:id="rId128"/>
    <p:sldId id="403" r:id="rId129"/>
    <p:sldId id="404" r:id="rId130"/>
    <p:sldId id="413" r:id="rId131"/>
    <p:sldId id="414" r:id="rId132"/>
    <p:sldId id="405" r:id="rId133"/>
    <p:sldId id="406" r:id="rId134"/>
    <p:sldId id="408" r:id="rId135"/>
    <p:sldId id="411" r:id="rId136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61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mbaugh, John" userId="3f85975b-7231-4b50-83d2-f87320b70027" providerId="ADAL" clId="{943964BB-99F1-4631-A894-E5294A606DFE}"/>
    <pc:docChg chg="delSld">
      <pc:chgData name="Wambaugh, John" userId="3f85975b-7231-4b50-83d2-f87320b70027" providerId="ADAL" clId="{943964BB-99F1-4631-A894-E5294A606DFE}" dt="2022-12-29T22:19:40.110" v="0" actId="47"/>
      <pc:docMkLst>
        <pc:docMk/>
      </pc:docMkLst>
      <pc:sldChg chg="del">
        <pc:chgData name="Wambaugh, John" userId="3f85975b-7231-4b50-83d2-f87320b70027" providerId="ADAL" clId="{943964BB-99F1-4631-A894-E5294A606DFE}" dt="2022-12-29T22:19:40.110" v="0" actId="47"/>
        <pc:sldMkLst>
          <pc:docMk/>
          <pc:sldMk cId="2527172999" sldId="299"/>
        </pc:sldMkLst>
      </pc:sldChg>
      <pc:sldChg chg="del">
        <pc:chgData name="Wambaugh, John" userId="3f85975b-7231-4b50-83d2-f87320b70027" providerId="ADAL" clId="{943964BB-99F1-4631-A894-E5294A606DFE}" dt="2022-12-29T22:19:40.110" v="0" actId="47"/>
        <pc:sldMkLst>
          <pc:docMk/>
          <pc:sldMk cId="2342033706" sldId="300"/>
        </pc:sldMkLst>
      </pc:sldChg>
      <pc:sldChg chg="del">
        <pc:chgData name="Wambaugh, John" userId="3f85975b-7231-4b50-83d2-f87320b70027" providerId="ADAL" clId="{943964BB-99F1-4631-A894-E5294A606DFE}" dt="2022-12-29T22:19:40.110" v="0" actId="47"/>
        <pc:sldMkLst>
          <pc:docMk/>
          <pc:sldMk cId="3949643243" sldId="301"/>
        </pc:sldMkLst>
      </pc:sldChg>
      <pc:sldChg chg="del">
        <pc:chgData name="Wambaugh, John" userId="3f85975b-7231-4b50-83d2-f87320b70027" providerId="ADAL" clId="{943964BB-99F1-4631-A894-E5294A606DFE}" dt="2022-12-29T22:19:40.110" v="0" actId="47"/>
        <pc:sldMkLst>
          <pc:docMk/>
          <pc:sldMk cId="3547157203" sldId="302"/>
        </pc:sldMkLst>
      </pc:sldChg>
      <pc:sldChg chg="del">
        <pc:chgData name="Wambaugh, John" userId="3f85975b-7231-4b50-83d2-f87320b70027" providerId="ADAL" clId="{943964BB-99F1-4631-A894-E5294A606DFE}" dt="2022-12-29T22:19:40.110" v="0" actId="47"/>
        <pc:sldMkLst>
          <pc:docMk/>
          <pc:sldMk cId="430191151" sldId="304"/>
        </pc:sldMkLst>
      </pc:sldChg>
      <pc:sldChg chg="del">
        <pc:chgData name="Wambaugh, John" userId="3f85975b-7231-4b50-83d2-f87320b70027" providerId="ADAL" clId="{943964BB-99F1-4631-A894-E5294A606DFE}" dt="2022-12-29T22:19:40.110" v="0" actId="47"/>
        <pc:sldMkLst>
          <pc:docMk/>
          <pc:sldMk cId="128869095" sldId="305"/>
        </pc:sldMkLst>
      </pc:sldChg>
      <pc:sldChg chg="del">
        <pc:chgData name="Wambaugh, John" userId="3f85975b-7231-4b50-83d2-f87320b70027" providerId="ADAL" clId="{943964BB-99F1-4631-A894-E5294A606DFE}" dt="2022-12-29T22:19:40.110" v="0" actId="47"/>
        <pc:sldMkLst>
          <pc:docMk/>
          <pc:sldMk cId="341166561" sldId="30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38DA-65CD-4FAE-B948-680400F0FEB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005-5E42-4DC1-B2A6-3632572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0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38DA-65CD-4FAE-B948-680400F0FEB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005-5E42-4DC1-B2A6-3632572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38DA-65CD-4FAE-B948-680400F0FEB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005-5E42-4DC1-B2A6-3632572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5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38DA-65CD-4FAE-B948-680400F0FEB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005-5E42-4DC1-B2A6-3632572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9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38DA-65CD-4FAE-B948-680400F0FEB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005-5E42-4DC1-B2A6-3632572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2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38DA-65CD-4FAE-B948-680400F0FEB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005-5E42-4DC1-B2A6-3632572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38DA-65CD-4FAE-B948-680400F0FEB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005-5E42-4DC1-B2A6-3632572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2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38DA-65CD-4FAE-B948-680400F0FEB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005-5E42-4DC1-B2A6-3632572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4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38DA-65CD-4FAE-B948-680400F0FEB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005-5E42-4DC1-B2A6-3632572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1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38DA-65CD-4FAE-B948-680400F0FEB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005-5E42-4DC1-B2A6-3632572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0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38DA-65CD-4FAE-B948-680400F0FEB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005-5E42-4DC1-B2A6-3632572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4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238DA-65CD-4FAE-B948-680400F0FEB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C4005-5E42-4DC1-B2A6-3632572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5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107.emf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emf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emf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emf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emf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emf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emf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emf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emf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emf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emf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131.emf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emf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emf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emf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emf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emf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emf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597" y="2338388"/>
          <a:ext cx="11658602" cy="8802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496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4-Nitroaniline R1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Q040720082.d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4Nitroaniline_Metab_C6H6N2O3_M+H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C6H6N2O3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155.0451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177.0270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153.0306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MH+/M-H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69160580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Q040920098.d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4Nitroaniline_Metab_C6H6N2O3_M-H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089185774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Q040920098.d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4Nitroaniline_Metab_C8H8N2O3_M-H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C8H8N2O3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181.0608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203.0427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179.0463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M-H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30167758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4-Nitroaniline R2 Cell Free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Q040720068.d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C6H6N2O2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139.0502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137.0357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153.0306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82038659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Compound Set: 4-Nitroaniline human species</a:t>
            </a:r>
          </a:p>
          <a:p>
            <a:r>
              <a:rPr lang="en-US" dirty="0"/>
              <a:t>CAS: 100-01-6</a:t>
            </a:r>
          </a:p>
          <a:p>
            <a:r>
              <a:rPr lang="en-US" dirty="0"/>
              <a:t>Reported: Parent, 2 candidate metabolites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Representative Mass Spectra for Detected Candidate Signals by LC/</a:t>
            </a:r>
            <a:r>
              <a:rPr lang="en-US" sz="2400" b="1" dirty="0" err="1"/>
              <a:t>qTOF</a:t>
            </a:r>
            <a:r>
              <a:rPr lang="en-US" sz="2400" b="1" dirty="0"/>
              <a:t> (MS level)</a:t>
            </a:r>
          </a:p>
        </p:txBody>
      </p:sp>
    </p:spTree>
    <p:extLst>
      <p:ext uri="{BB962C8B-B14F-4D97-AF65-F5344CB8AC3E}">
        <p14:creationId xmlns:p14="http://schemas.microsoft.com/office/powerpoint/2010/main" val="3620685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919906"/>
              </p:ext>
            </p:extLst>
          </p:nvPr>
        </p:nvGraphicFramePr>
        <p:xfrm>
          <a:off x="279397" y="293688"/>
          <a:ext cx="11658602" cy="5146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R1 Super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Q041520041.d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Haloperidol_Metab_C10H9FO3_M+H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C10H9FO3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197.0608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219.0427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195.0463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MH+/M-H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473490616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R1 Super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Q041920039.d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Haloperidol_Metab_C10H9FO3_M-H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67814819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049" y="3873867"/>
            <a:ext cx="9083927" cy="29841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30700" y="4210234"/>
            <a:ext cx="128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9397" y="980301"/>
            <a:ext cx="101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-0.5ppm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049" y="980301"/>
            <a:ext cx="9083926" cy="28423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82900" y="1718965"/>
            <a:ext cx="128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397" y="3873867"/>
            <a:ext cx="101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+0.5ppm</a:t>
            </a:r>
          </a:p>
        </p:txBody>
      </p:sp>
    </p:spTree>
    <p:extLst>
      <p:ext uri="{BB962C8B-B14F-4D97-AF65-F5344CB8AC3E}">
        <p14:creationId xmlns:p14="http://schemas.microsoft.com/office/powerpoint/2010/main" val="345926345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5" y="3694259"/>
            <a:ext cx="8629650" cy="277177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49015"/>
              </p:ext>
            </p:extLst>
          </p:nvPr>
        </p:nvGraphicFramePr>
        <p:xfrm>
          <a:off x="239749" y="163900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72525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512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397512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3181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3598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35981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69073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68351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70877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 R3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Q051320153.d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 (Candidate 2of2 MH+) 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C21H20O6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369.1333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391.1152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367.1187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Isobaric MH+/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6950743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Q051120149.d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 (Candidate 2of2 M-H)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7684222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225" y="827629"/>
            <a:ext cx="862965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5829" y="106441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26707" y="233193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MNa</a:t>
            </a:r>
            <a:r>
              <a:rPr lang="en-US" dirty="0"/>
              <a:t>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-1.6ppm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2971" y="400461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6863" y="3727616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+3.5ppm</a:t>
            </a:r>
          </a:p>
        </p:txBody>
      </p:sp>
    </p:spTree>
    <p:extLst>
      <p:ext uri="{BB962C8B-B14F-4D97-AF65-F5344CB8AC3E}">
        <p14:creationId xmlns:p14="http://schemas.microsoft.com/office/powerpoint/2010/main" val="12604955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1101"/>
              </p:ext>
            </p:extLst>
          </p:nvPr>
        </p:nvGraphicFramePr>
        <p:xfrm>
          <a:off x="228597" y="2338388"/>
          <a:ext cx="11658602" cy="17660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9862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3241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0397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555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R1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Q051520016.d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Celecoxib_Metab_C17H14F3N3O3S_M+H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C17H14F3N3O3S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398.0781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420.0600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396.0636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MH+/M-H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R1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Q051620014.d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Celecoxib_Metab_C17H14F3N3O3S_M-H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Q051520041.d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Celecoxib_Metab_C17H12F3N3O4S_M+H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C17H12F3N3O4S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412.0573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434.0392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410.0428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  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87622596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Q051620040.d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Celecoxib_Metab_C17H12F3N3O4S_M-H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47982131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Q051520041.d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Celecoxib_Metab_C23H22F3N3O9S_M+H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C23H22F3N3O9S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574.1102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596.0921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572.0957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39959922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Q051620040.d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Celecoxib_Metab_C23H22F3N3O9S_M-H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52647481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R3 B-Gluc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Q051620061.d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Celecoxib_Metab_C23H20F3N3O10S_M-H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C23H20F3N3O10S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588.0894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610.0713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586.0749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6950743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R1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Q051520011.d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C17H14F3N3O2S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382.0832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404.0651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380.0686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 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7684222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R1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Q051620009.d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20839394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Compound Set: Celecoxib human species</a:t>
            </a:r>
          </a:p>
          <a:p>
            <a:r>
              <a:rPr lang="en-US" dirty="0"/>
              <a:t>CAS: 169590-42-5</a:t>
            </a:r>
          </a:p>
          <a:p>
            <a:r>
              <a:rPr lang="en-US" dirty="0"/>
              <a:t>Reported: Parent, 4 candidate metabolites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Representative Mass Spectra for Detected Candidate Signals by LC/</a:t>
            </a:r>
            <a:r>
              <a:rPr lang="en-US" sz="2400" b="1" dirty="0" err="1"/>
              <a:t>qTOF</a:t>
            </a:r>
            <a:r>
              <a:rPr lang="en-US" sz="2400" b="1" dirty="0"/>
              <a:t> (MS level)</a:t>
            </a:r>
          </a:p>
        </p:txBody>
      </p:sp>
    </p:spTree>
    <p:extLst>
      <p:ext uri="{BB962C8B-B14F-4D97-AF65-F5344CB8AC3E}">
        <p14:creationId xmlns:p14="http://schemas.microsoft.com/office/powerpoint/2010/main" val="41590047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9632"/>
              </p:ext>
            </p:extLst>
          </p:nvPr>
        </p:nvGraphicFramePr>
        <p:xfrm>
          <a:off x="250900" y="163901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9862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3241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0397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555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R1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Q051520016.d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Celecoxib_Metab_C17H14F3N3O3S_M+H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C17H14F3N3O3S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398.0781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420.0600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396.0636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MH+/M-H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R1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Q051620014.d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Celecoxib_Metab_C17H14F3N3O3S_M-H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51" y="3905250"/>
            <a:ext cx="8572500" cy="2705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43196" y="436691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900" y="3905250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+4.3ppm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476" y="969318"/>
            <a:ext cx="8553450" cy="2705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36174" y="1418773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-0.8ppm</a:t>
            </a:r>
          </a:p>
        </p:txBody>
      </p:sp>
    </p:spTree>
    <p:extLst>
      <p:ext uri="{BB962C8B-B14F-4D97-AF65-F5344CB8AC3E}">
        <p14:creationId xmlns:p14="http://schemas.microsoft.com/office/powerpoint/2010/main" val="14553079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51" y="1018605"/>
            <a:ext cx="8582025" cy="27051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3994"/>
              </p:ext>
            </p:extLst>
          </p:nvPr>
        </p:nvGraphicFramePr>
        <p:xfrm>
          <a:off x="250900" y="163901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9862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3241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0397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555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Q051520041.d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Celecoxib_Metab_C17H12F3N3O4S_M+H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C17H12F3N3O4S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412.0573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434.0392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410.0428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  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87622596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Q051620040.d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Celecoxib_Metab_C17H12F3N3O4S_M-H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4798213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951" y="3994459"/>
            <a:ext cx="8572500" cy="2705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5928" y="4291179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900" y="4052538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+1.7ppm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10983" y="129560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900" y="101860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-0.2ppm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70820" y="2401766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MNa</a:t>
            </a:r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3247874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459223"/>
              </p:ext>
            </p:extLst>
          </p:nvPr>
        </p:nvGraphicFramePr>
        <p:xfrm>
          <a:off x="250900" y="163901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9862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3241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0397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555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Q051520041.d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Celecoxib_Metab_C23H22F3N3O9S_M+H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C23H22F3N3O9S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574.1102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596.0921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572.0957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39959922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Q051620040.d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Celecoxib_Metab_C23H22F3N3O9S_M-H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52647481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51" y="3949855"/>
            <a:ext cx="8572500" cy="2705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1118" y="443614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900" y="4052538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+1.4ppm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426" y="967264"/>
            <a:ext cx="8582025" cy="2705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45520" y="1263159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900" y="986160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-3.1ppm</a:t>
            </a:r>
          </a:p>
        </p:txBody>
      </p:sp>
    </p:spTree>
    <p:extLst>
      <p:ext uri="{BB962C8B-B14F-4D97-AF65-F5344CB8AC3E}">
        <p14:creationId xmlns:p14="http://schemas.microsoft.com/office/powerpoint/2010/main" val="86698973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57269"/>
              </p:ext>
            </p:extLst>
          </p:nvPr>
        </p:nvGraphicFramePr>
        <p:xfrm>
          <a:off x="250900" y="16390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9862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3241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0397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555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R3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Q051620061.d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Celecoxib_Metab_C23H20F3N3O10S_M-H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C23H20F3N3O10S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588.0894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610.0713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586.0749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6950743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988" y="671396"/>
            <a:ext cx="8734425" cy="2705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5927" y="104463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7224" y="817148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-1.0ppm</a:t>
            </a:r>
          </a:p>
        </p:txBody>
      </p:sp>
    </p:spTree>
    <p:extLst>
      <p:ext uri="{BB962C8B-B14F-4D97-AF65-F5344CB8AC3E}">
        <p14:creationId xmlns:p14="http://schemas.microsoft.com/office/powerpoint/2010/main" val="28269155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139" y="864775"/>
            <a:ext cx="8585162" cy="27051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563979"/>
              </p:ext>
            </p:extLst>
          </p:nvPr>
        </p:nvGraphicFramePr>
        <p:xfrm>
          <a:off x="250900" y="163901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9862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3241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0397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555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R1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Q051520011.d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C17H14F3N3O2S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382.0832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404.0651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380.0686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 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7684222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Celecoxib R1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Q051620009.d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208393948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800" y="3727596"/>
            <a:ext cx="8572500" cy="2705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7937" y="418928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6863" y="3727616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+3.7ppm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983" y="1072816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+0.5ppm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71364" y="225932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MNa</a:t>
            </a:r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082221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325678"/>
              </p:ext>
            </p:extLst>
          </p:nvPr>
        </p:nvGraphicFramePr>
        <p:xfrm>
          <a:off x="228597" y="2338388"/>
          <a:ext cx="11658602" cy="8802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17130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512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442117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03971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3598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35981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69073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68351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70877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R2 Super Plate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Q052120027.d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Methyleugenol_Metab_C11H12O3_M+H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193.0859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215.0678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191.0714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Q052120042.d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Methyleugenol_Metab_C11H14O4_M+H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C11H14O4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211.0965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233.0784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209.0820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Q061520101.d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Methyleugenol_Metab_C16H20O8_M-H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C16H20O8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341.1231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363.1050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339.1086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M-H*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87622596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Q061520100.d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Methyleugenol_Metab_C10H12O5S_M-H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C10H12O5S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245.0478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267.0297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243.0333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M-H*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4462794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Compound Set: Methyl eugenol human species</a:t>
            </a:r>
          </a:p>
          <a:p>
            <a:r>
              <a:rPr lang="en-US" dirty="0"/>
              <a:t>CAS: 93-15-2</a:t>
            </a:r>
          </a:p>
          <a:p>
            <a:r>
              <a:rPr lang="en-US" dirty="0"/>
              <a:t>Reported: 4 candidate metabolites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Representative Mass Spectra for Detected Candidate Signals by LC/</a:t>
            </a:r>
            <a:r>
              <a:rPr lang="en-US" sz="2400" b="1" dirty="0" err="1"/>
              <a:t>qTOF</a:t>
            </a:r>
            <a:r>
              <a:rPr lang="en-US" sz="2400" b="1" dirty="0"/>
              <a:t> (MS level)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598" y="3505550"/>
            <a:ext cx="1165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Candidate signal was observed in the original methyl eugenol sequence; due to IS retention time shifting it was re-assayed and in the re-runs this candidate signal was detected again.  It is reported from the second sequence.</a:t>
            </a:r>
          </a:p>
        </p:txBody>
      </p:sp>
    </p:spTree>
    <p:extLst>
      <p:ext uri="{BB962C8B-B14F-4D97-AF65-F5344CB8AC3E}">
        <p14:creationId xmlns:p14="http://schemas.microsoft.com/office/powerpoint/2010/main" val="312533283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570454"/>
              </p:ext>
            </p:extLst>
          </p:nvPr>
        </p:nvGraphicFramePr>
        <p:xfrm>
          <a:off x="228597" y="152749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17130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512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442117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03971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3598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35981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69073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68351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70877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R2 Super Plate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Q052120027.d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Methyleugenol_Metab_C11H12O3_M+H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193.0859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215.0678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191.0714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3" y="601353"/>
            <a:ext cx="8782050" cy="2733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10983" y="1072816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-1.6ppm</a:t>
            </a:r>
          </a:p>
        </p:txBody>
      </p:sp>
    </p:spTree>
    <p:extLst>
      <p:ext uri="{BB962C8B-B14F-4D97-AF65-F5344CB8AC3E}">
        <p14:creationId xmlns:p14="http://schemas.microsoft.com/office/powerpoint/2010/main" val="317358560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410835"/>
              </p:ext>
            </p:extLst>
          </p:nvPr>
        </p:nvGraphicFramePr>
        <p:xfrm>
          <a:off x="228597" y="152749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17130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512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442117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03971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3598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35981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69073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68351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70877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Q052120042.d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Methyleugenol_Metab_C11H14O4_M+H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C11H14O4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211.0965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233.0784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209.0820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5" y="623654"/>
            <a:ext cx="8620125" cy="2733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5793" y="1418773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+3.8ppm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62740" y="164570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MNa</a:t>
            </a:r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19022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970558"/>
              </p:ext>
            </p:extLst>
          </p:nvPr>
        </p:nvGraphicFramePr>
        <p:xfrm>
          <a:off x="279397" y="293688"/>
          <a:ext cx="11658602" cy="3430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R1 B-</a:t>
                      </a:r>
                      <a:r>
                        <a:rPr lang="en-US" sz="1100" u="none" strike="noStrike" dirty="0" err="1">
                          <a:effectLst/>
                        </a:rPr>
                        <a:t>Gluc</a:t>
                      </a:r>
                      <a:r>
                        <a:rPr lang="en-US" sz="1100" u="none" strike="noStrike" dirty="0">
                          <a:effectLst/>
                        </a:rPr>
                        <a:t>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Q041520061.d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Haloperidol_Metab_C11H14ClNO_M+H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C11H14ClNO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212.0837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234.0656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210.0692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8531117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 -1.4ppm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775942"/>
            <a:ext cx="9263701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6200" y="100644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192332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MH+: 37Cl</a:t>
            </a:r>
          </a:p>
        </p:txBody>
      </p:sp>
    </p:spTree>
    <p:extLst>
      <p:ext uri="{BB962C8B-B14F-4D97-AF65-F5344CB8AC3E}">
        <p14:creationId xmlns:p14="http://schemas.microsoft.com/office/powerpoint/2010/main" val="246450295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596" y="771875"/>
            <a:ext cx="8591781" cy="273367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04005"/>
              </p:ext>
            </p:extLst>
          </p:nvPr>
        </p:nvGraphicFramePr>
        <p:xfrm>
          <a:off x="228597" y="152749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17130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512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442117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03971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3598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35981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69073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68351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70877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Q061520101.d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Methyleugenol_Metab_C16H20O8_M-H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C16H20O8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341.1231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363.1050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339.1086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M-H*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8762259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76654" y="101608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015" y="739089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-1.8ppm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99734" y="3505550"/>
            <a:ext cx="8624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Candidate signal was observed in the original methyl eugenol sequence; due to IS retention time shifting it was re-assayed and in the re-runs this candidate signal was detected again.  It is reported from the second sequence.</a:t>
            </a:r>
          </a:p>
        </p:txBody>
      </p:sp>
    </p:spTree>
    <p:extLst>
      <p:ext uri="{BB962C8B-B14F-4D97-AF65-F5344CB8AC3E}">
        <p14:creationId xmlns:p14="http://schemas.microsoft.com/office/powerpoint/2010/main" val="189292217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59" y="739089"/>
            <a:ext cx="8620125" cy="27051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80317"/>
              </p:ext>
            </p:extLst>
          </p:nvPr>
        </p:nvGraphicFramePr>
        <p:xfrm>
          <a:off x="228597" y="152749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17130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512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442117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03971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3598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35981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69073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68351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70877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Q061520100.d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Methyleugenol_Metab_C10H12O5S_M-H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C10H12O5S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245.0478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267.0297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243.0333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M-H*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8762259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53987" y="103348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015" y="739089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+0.4ppm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99734" y="3505550"/>
            <a:ext cx="8624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Candidate signal was observed in the original methyl eugenol sequence; due to IS retention time shifting it was re-assayed and in the re-runs this candidate signal was detected again.  It is reported from the second sequence.</a:t>
            </a:r>
          </a:p>
        </p:txBody>
      </p:sp>
    </p:spTree>
    <p:extLst>
      <p:ext uri="{BB962C8B-B14F-4D97-AF65-F5344CB8AC3E}">
        <p14:creationId xmlns:p14="http://schemas.microsoft.com/office/powerpoint/2010/main" val="143747259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924481"/>
              </p:ext>
            </p:extLst>
          </p:nvPr>
        </p:nvGraphicFramePr>
        <p:xfrm>
          <a:off x="228597" y="23383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75238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38275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308302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37063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13318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91736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91376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0144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680223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Butylated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hydroxytoluene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Q051820101.d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BHT_Metab_C21H32O8_M-H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C21H32O8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413.2170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435.1989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411.2025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Compound Set: Butylated </a:t>
            </a:r>
            <a:r>
              <a:rPr lang="en-US" dirty="0" err="1"/>
              <a:t>hydroxytoluene</a:t>
            </a:r>
            <a:r>
              <a:rPr lang="en-US" dirty="0"/>
              <a:t> human species</a:t>
            </a:r>
          </a:p>
          <a:p>
            <a:r>
              <a:rPr lang="en-US" dirty="0"/>
              <a:t>CAS: 128-37-0</a:t>
            </a:r>
          </a:p>
          <a:p>
            <a:r>
              <a:rPr lang="en-US" dirty="0"/>
              <a:t>Reported: 1 candidate metabolite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Representative Mass Spectra for Detected Candidate Signals by LC/</a:t>
            </a:r>
            <a:r>
              <a:rPr lang="en-US" sz="2400" b="1" dirty="0" err="1"/>
              <a:t>qTOF</a:t>
            </a:r>
            <a:r>
              <a:rPr lang="en-US" sz="2400" b="1" dirty="0"/>
              <a:t> (MS level)</a:t>
            </a:r>
          </a:p>
        </p:txBody>
      </p:sp>
    </p:spTree>
    <p:extLst>
      <p:ext uri="{BB962C8B-B14F-4D97-AF65-F5344CB8AC3E}">
        <p14:creationId xmlns:p14="http://schemas.microsoft.com/office/powerpoint/2010/main" val="364020441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933301"/>
              </p:ext>
            </p:extLst>
          </p:nvPr>
        </p:nvGraphicFramePr>
        <p:xfrm>
          <a:off x="161690" y="14159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75238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38275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308302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37063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13318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91736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91376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0144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680223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Butylated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hydroxytoluene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Q051820101.d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BHT_Metab_C21H32O8_M-H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C21H32O8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413.2170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435.1989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411.2025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34" y="601352"/>
            <a:ext cx="8620125" cy="2733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6290" y="83142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015" y="739089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+2.7ppm</a:t>
            </a:r>
          </a:p>
        </p:txBody>
      </p:sp>
    </p:spTree>
    <p:extLst>
      <p:ext uri="{BB962C8B-B14F-4D97-AF65-F5344CB8AC3E}">
        <p14:creationId xmlns:p14="http://schemas.microsoft.com/office/powerpoint/2010/main" val="281819535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170057"/>
              </p:ext>
            </p:extLst>
          </p:nvPr>
        </p:nvGraphicFramePr>
        <p:xfrm>
          <a:off x="228597" y="2338388"/>
          <a:ext cx="11658602" cy="338325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6837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20898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29354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Q052620103.d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Sulindac_Metab_C19H15FO2S_M+H_1of2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C19H15FO2S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327.0850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349.0669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325.0705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480319561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Sulindac_Metab_C19H15FO2S_M+H_2of2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C19H15FO2S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327.0850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349.0669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325.0705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2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685011806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Sulindac_Metab_C19H15FO3S_M+H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C19H15FO3S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343.0799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365.0618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341.0654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224901105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Sulindac_Metab_C20H17FO4S_M+H_1of4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C20H17FO4S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373.0904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395.0723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371.0759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Isobaric 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860902996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R3 B-Gluc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Q052620108.d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Sulindac_Metab_C20H17FO4S_M+H_2of4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C20H17FO4S*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373.0904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395.0723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371.0759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Isobaric MH+/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85311179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R3 B-Gluc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Q052620108.d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Sulindac_Metab_C20H17FO4S_M+H_3of4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C20H17FO4S*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373.0904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395.0723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371.0759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Isobaric MH+/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72705414"/>
                  </a:ext>
                </a:extLst>
              </a:tr>
              <a:tr h="1069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Sulindac_Metab_C20H17FO4S_M+H_4of4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C20H17FO4S*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373.0904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395.0723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371.0759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Isobaric MH+/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584199952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Sulindac_Metab_C20H17FO5S_M+H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C20H17FO5S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389.0853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411.0672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387.0708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MH+/</a:t>
                      </a:r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+/M-H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Q052820094.d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Sulindac_Metab_C20H17FO5S_M-H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28139372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Sulindac_Metab_C20H19FO5S_M+H_1of4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C20H19FO5S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391.1010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413.0829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389.0865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 isobaric MH+/</a:t>
                      </a:r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+/M-H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651703839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R1 Super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Q052820094.d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Sulindac_Metab_C20H19FO5S_M-H_1of4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69160580"/>
                  </a:ext>
                </a:extLst>
              </a:tr>
              <a:tr h="1244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Sulindac_Metab_C20H19FO5S_M+H_2of4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C20H19FO5S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391.1010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413.0829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389.0865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 isobaric MH+/</a:t>
                      </a:r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687981205"/>
                  </a:ext>
                </a:extLst>
              </a:tr>
              <a:tr h="129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R1 Super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Q052620096.d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Sulindac_Metab_C20H19FO5S_M+H_3of4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C20H19FO5S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391.1010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413.0829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389.0865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 isobaric MH+/</a:t>
                      </a:r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+/M-H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62463036"/>
                  </a:ext>
                </a:extLst>
              </a:tr>
              <a:tr h="106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R1 Super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Q052820094.d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Sulindac_Metab_C20H19FO5S_M-H_3of4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613075299"/>
                  </a:ext>
                </a:extLst>
              </a:tr>
              <a:tr h="1852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R1 Super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Q052620096.d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Sulindac_Metab_C20H19FO5S_M+H_4of4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C20H19FO5S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391.1010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413.0829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389.0865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913745108"/>
                  </a:ext>
                </a:extLst>
              </a:tr>
              <a:tr h="191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Sulindac_Metab_C20H19FO6S_M+H_1of2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C20H19FO6S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407.0959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429.0778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405.0814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21710108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Q052620103.d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Sulindac_Metab_C20H19FO6S_M+H_2of2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C20H19FO6S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407.0959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429.0778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405.0814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3959605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R3 Cell Free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Q052620068.d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C20H17FO3S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357.0955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379.0775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355.0810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MH+/</a:t>
                      </a:r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9916248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Compound Set: </a:t>
            </a:r>
            <a:r>
              <a:rPr lang="en-US" dirty="0" err="1"/>
              <a:t>Sulindac</a:t>
            </a:r>
            <a:r>
              <a:rPr lang="en-US" dirty="0"/>
              <a:t> human species</a:t>
            </a:r>
          </a:p>
          <a:p>
            <a:r>
              <a:rPr lang="en-US" dirty="0"/>
              <a:t>CAS: 38194-50-2</a:t>
            </a:r>
          </a:p>
          <a:p>
            <a:r>
              <a:rPr lang="en-US" dirty="0"/>
              <a:t>Reported: Parent, 14 candidate metabolites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Representative Mass Spectra for Detected Candidate Signals by LC/</a:t>
            </a:r>
            <a:r>
              <a:rPr lang="en-US" sz="2400" b="1" dirty="0" err="1"/>
              <a:t>qTOF</a:t>
            </a:r>
            <a:r>
              <a:rPr lang="en-US" sz="2400" b="1" dirty="0"/>
              <a:t> (MS level)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596" y="5741768"/>
            <a:ext cx="11658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Note theoretically the M+2 isotopic peak is 7.8% of MH+; no other candidate formulae were found when considering the possibility of a higher number of sulfurs, unless nitrogen is included; targeted fragmentation data was collected to further evaluate MF and structure. </a:t>
            </a:r>
          </a:p>
        </p:txBody>
      </p:sp>
    </p:spTree>
    <p:extLst>
      <p:ext uri="{BB962C8B-B14F-4D97-AF65-F5344CB8AC3E}">
        <p14:creationId xmlns:p14="http://schemas.microsoft.com/office/powerpoint/2010/main" val="409146307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94305"/>
              </p:ext>
            </p:extLst>
          </p:nvPr>
        </p:nvGraphicFramePr>
        <p:xfrm>
          <a:off x="250900" y="119295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6837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20898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29354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Q052620103.d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Sulindac_Metab_C19H15FO2S_M+H_1of2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C19H15FO2S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327.0850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349.0669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325.0705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48031956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16" y="570489"/>
            <a:ext cx="8601075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9315" y="893209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-3.4ppm</a:t>
            </a:r>
          </a:p>
        </p:txBody>
      </p:sp>
    </p:spTree>
    <p:extLst>
      <p:ext uri="{BB962C8B-B14F-4D97-AF65-F5344CB8AC3E}">
        <p14:creationId xmlns:p14="http://schemas.microsoft.com/office/powerpoint/2010/main" val="1391931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546413"/>
              </p:ext>
            </p:extLst>
          </p:nvPr>
        </p:nvGraphicFramePr>
        <p:xfrm>
          <a:off x="250900" y="119295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6837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20898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29354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Sulindac_Metab_C19H15FO2S_M+H_2of2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C19H15FO2S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327.0850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349.0669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325.0705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2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685011806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265" y="618893"/>
            <a:ext cx="8601075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9315" y="893209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+3.4ppm</a:t>
            </a:r>
          </a:p>
        </p:txBody>
      </p:sp>
    </p:spTree>
    <p:extLst>
      <p:ext uri="{BB962C8B-B14F-4D97-AF65-F5344CB8AC3E}">
        <p14:creationId xmlns:p14="http://schemas.microsoft.com/office/powerpoint/2010/main" val="124556855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023378"/>
              </p:ext>
            </p:extLst>
          </p:nvPr>
        </p:nvGraphicFramePr>
        <p:xfrm>
          <a:off x="250900" y="119295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6837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20898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29354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Sulindac_Metab_C19H15FO3S_M+H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C19H15FO3S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343.0799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365.0618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341.0654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22490110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26" y="574288"/>
            <a:ext cx="843915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9110" y="92978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+3.5ppm</a:t>
            </a:r>
          </a:p>
        </p:txBody>
      </p:sp>
    </p:spTree>
    <p:extLst>
      <p:ext uri="{BB962C8B-B14F-4D97-AF65-F5344CB8AC3E}">
        <p14:creationId xmlns:p14="http://schemas.microsoft.com/office/powerpoint/2010/main" val="137903904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371949"/>
              </p:ext>
            </p:extLst>
          </p:nvPr>
        </p:nvGraphicFramePr>
        <p:xfrm>
          <a:off x="250900" y="119295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6837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20898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29354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Sulindac_Metab_C20H17FO4S_M+H_1of4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C20H17FO4S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373.0904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395.0723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371.0759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Isobaric 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860902996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26" y="574287"/>
            <a:ext cx="843915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3647" y="176078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-2.9ppm</a:t>
            </a:r>
          </a:p>
        </p:txBody>
      </p:sp>
    </p:spTree>
    <p:extLst>
      <p:ext uri="{BB962C8B-B14F-4D97-AF65-F5344CB8AC3E}">
        <p14:creationId xmlns:p14="http://schemas.microsoft.com/office/powerpoint/2010/main" val="287597585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170365"/>
              </p:ext>
            </p:extLst>
          </p:nvPr>
        </p:nvGraphicFramePr>
        <p:xfrm>
          <a:off x="250900" y="119295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6837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20898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29354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R3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Q052620108.d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Sulindac_Metab_C20H17FO4S_M+H_2of4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C20H17FO4S*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373.0904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395.0723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371.0759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Isobaric MH+/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85311179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459" y="574288"/>
            <a:ext cx="843915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-0.8ppm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5725" y="83745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73529" y="214657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MNa</a:t>
            </a:r>
            <a:r>
              <a:rPr lang="en-US" dirty="0"/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25607" y="194588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3548" y="3328639"/>
            <a:ext cx="7966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Note theoretically the M+2 isotopic peak is 7.8% of MH+; no other candidate formulae were found when considering the possibility of a higher number of sulfurs, unless nitrogen is included; targeted fragmentation data was collected to further evaluate MF and structure. </a:t>
            </a:r>
          </a:p>
        </p:txBody>
      </p:sp>
    </p:spTree>
    <p:extLst>
      <p:ext uri="{BB962C8B-B14F-4D97-AF65-F5344CB8AC3E}">
        <p14:creationId xmlns:p14="http://schemas.microsoft.com/office/powerpoint/2010/main" val="412585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851488"/>
              </p:ext>
            </p:extLst>
          </p:nvPr>
        </p:nvGraphicFramePr>
        <p:xfrm>
          <a:off x="279397" y="293688"/>
          <a:ext cx="11658602" cy="5107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R2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Q041520022.d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Haloperidol_Metab_C21H18ClFNO_M+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C21H18ClFNO+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354.1055 (M+)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727054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-2.8ppm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35" y="980301"/>
            <a:ext cx="9083926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21300" y="135964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08698" y="2108326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M+: 37Cl</a:t>
            </a:r>
          </a:p>
        </p:txBody>
      </p:sp>
    </p:spTree>
    <p:extLst>
      <p:ext uri="{BB962C8B-B14F-4D97-AF65-F5344CB8AC3E}">
        <p14:creationId xmlns:p14="http://schemas.microsoft.com/office/powerpoint/2010/main" val="402706762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83193"/>
              </p:ext>
            </p:extLst>
          </p:nvPr>
        </p:nvGraphicFramePr>
        <p:xfrm>
          <a:off x="250900" y="119295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6837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20898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29354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R3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Q052620108.d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Sulindac_Metab_C20H17FO4S_M+H_3of4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C20H17FO4S*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373.0904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395.0723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371.0759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Isobaric MH+/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72705414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26" y="596590"/>
            <a:ext cx="843915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-1.6ppm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6945" y="1238896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56516" y="215772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MNa</a:t>
            </a:r>
            <a:r>
              <a:rPr lang="en-US" dirty="0"/>
              <a:t>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6757" y="204048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3548" y="3328639"/>
            <a:ext cx="7966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Note theoretically the M+2 isotopic peak is 7.8% of MH+; no other candidate formulae were found when considering the possibility of a higher number of sulfurs, unless nitrogen is included; targeted fragmentation data was collected to further evaluate MF and structure. </a:t>
            </a:r>
          </a:p>
        </p:txBody>
      </p:sp>
    </p:spTree>
    <p:extLst>
      <p:ext uri="{BB962C8B-B14F-4D97-AF65-F5344CB8AC3E}">
        <p14:creationId xmlns:p14="http://schemas.microsoft.com/office/powerpoint/2010/main" val="378050516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981078"/>
              </p:ext>
            </p:extLst>
          </p:nvPr>
        </p:nvGraphicFramePr>
        <p:xfrm>
          <a:off x="250900" y="119295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6837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20898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29354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069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Sulindac_Metab_C20H17FO4S_M+H_4of4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C20H17FO4S*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373.0904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395.0723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371.0759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Isobaric MH+/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58419995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26" y="585439"/>
            <a:ext cx="843915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-0.8ppm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7598" y="86477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94027" y="206851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MNa</a:t>
            </a:r>
            <a:r>
              <a:rPr lang="en-US" dirty="0"/>
              <a:t>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5177" y="19721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33548" y="3328639"/>
            <a:ext cx="7966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Note theoretically the M+2 isotopic peak is 7.8% of MH+; no other candidate formulae were found when considering the possibility of a higher number of sulfurs, unless nitrogen is included; targeted fragmentation data was collected to further evaluate MF and structure. </a:t>
            </a:r>
          </a:p>
        </p:txBody>
      </p:sp>
    </p:spTree>
    <p:extLst>
      <p:ext uri="{BB962C8B-B14F-4D97-AF65-F5344CB8AC3E}">
        <p14:creationId xmlns:p14="http://schemas.microsoft.com/office/powerpoint/2010/main" val="20577025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833187"/>
              </p:ext>
            </p:extLst>
          </p:nvPr>
        </p:nvGraphicFramePr>
        <p:xfrm>
          <a:off x="250900" y="119295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6837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20898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29354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Sulindac_Metab_C20H17FO5S_M+H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C20H17FO5S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389.0853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411.0672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387.0708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MH+/</a:t>
                      </a:r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+/M-H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Q052820094.d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Sulindac_Metab_C20H17FO5S_M-H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2813937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26" y="775010"/>
            <a:ext cx="843915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-1.0ppm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22857" y="963239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82515" y="214661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MNa</a:t>
            </a:r>
            <a:r>
              <a:rPr lang="en-US" dirty="0"/>
              <a:t>+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626" y="3887542"/>
            <a:ext cx="843915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35707" y="421567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6861" y="3836020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+3.6ppm</a:t>
            </a:r>
          </a:p>
        </p:txBody>
      </p:sp>
    </p:spTree>
    <p:extLst>
      <p:ext uri="{BB962C8B-B14F-4D97-AF65-F5344CB8AC3E}">
        <p14:creationId xmlns:p14="http://schemas.microsoft.com/office/powerpoint/2010/main" val="84879732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013270"/>
              </p:ext>
            </p:extLst>
          </p:nvPr>
        </p:nvGraphicFramePr>
        <p:xfrm>
          <a:off x="250900" y="119295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6837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20898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29354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Sulindac_Metab_C20H19FO5S_M+H_1of4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C20H19FO5S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391.1010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413.0829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389.0865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 isobaric MH+/</a:t>
                      </a:r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+/M-H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651703839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R1 Super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Q052820094.d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Sulindac_Metab_C20H19FO5S_M-H_1of4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6916058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26" y="763858"/>
            <a:ext cx="843915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-0.5ppm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33286" y="104129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1676" y="213545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MNa</a:t>
            </a:r>
            <a:r>
              <a:rPr lang="en-US" dirty="0"/>
              <a:t>+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626" y="3784498"/>
            <a:ext cx="843915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33286" y="400127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6861" y="3836020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+2.3ppm</a:t>
            </a:r>
          </a:p>
        </p:txBody>
      </p:sp>
    </p:spTree>
    <p:extLst>
      <p:ext uri="{BB962C8B-B14F-4D97-AF65-F5344CB8AC3E}">
        <p14:creationId xmlns:p14="http://schemas.microsoft.com/office/powerpoint/2010/main" val="173744127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25264"/>
              </p:ext>
            </p:extLst>
          </p:nvPr>
        </p:nvGraphicFramePr>
        <p:xfrm>
          <a:off x="250900" y="119295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6837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20898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29354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244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Sulindac_Metab_C20H19FO5S_M+H_2of4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C20H19FO5S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391.1010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413.0829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389.0865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 isobaric MH+/</a:t>
                      </a:r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68798120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26" y="763858"/>
            <a:ext cx="843915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-1.5ppm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33286" y="104129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1676" y="213545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MNa</a:t>
            </a:r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4954977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870198"/>
              </p:ext>
            </p:extLst>
          </p:nvPr>
        </p:nvGraphicFramePr>
        <p:xfrm>
          <a:off x="250900" y="119295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6837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20898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29354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29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Q052620096.d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Sulindac_Metab_C20H19FO5S_M+H_3of4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C20H19FO5S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391.1010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413.0829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389.0865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 isobaric MH+/</a:t>
                      </a:r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+/M-H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62463036"/>
                  </a:ext>
                </a:extLst>
              </a:tr>
              <a:tr h="106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 R1 Super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Q052820094.d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Sulindac_Metab_C20H19FO5S_M-H_3of4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613075299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663" y="752707"/>
            <a:ext cx="8601075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-0.3ppm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9968" y="95710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03549" y="212430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MNa</a:t>
            </a:r>
            <a:r>
              <a:rPr lang="en-US" dirty="0"/>
              <a:t>+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662" y="3865239"/>
            <a:ext cx="8601075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55227" y="429768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6861" y="3836020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+3.3ppm</a:t>
            </a:r>
          </a:p>
        </p:txBody>
      </p:sp>
    </p:spTree>
    <p:extLst>
      <p:ext uri="{BB962C8B-B14F-4D97-AF65-F5344CB8AC3E}">
        <p14:creationId xmlns:p14="http://schemas.microsoft.com/office/powerpoint/2010/main" val="358387990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57869"/>
              </p:ext>
            </p:extLst>
          </p:nvPr>
        </p:nvGraphicFramePr>
        <p:xfrm>
          <a:off x="250900" y="119295"/>
          <a:ext cx="11658602" cy="3567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6837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20898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29354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852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Q052620096.d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Sulindac_Metab_C20H19FO5S_M+H_4of4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C20H19FO5S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391.1010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413.0829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389.0865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91374510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26" y="596590"/>
            <a:ext cx="843915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-0.8ppm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67461" y="86477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</p:spTree>
    <p:extLst>
      <p:ext uri="{BB962C8B-B14F-4D97-AF65-F5344CB8AC3E}">
        <p14:creationId xmlns:p14="http://schemas.microsoft.com/office/powerpoint/2010/main" val="317381535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26" y="596590"/>
            <a:ext cx="8439150" cy="27432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75095"/>
              </p:ext>
            </p:extLst>
          </p:nvPr>
        </p:nvGraphicFramePr>
        <p:xfrm>
          <a:off x="250900" y="119295"/>
          <a:ext cx="11658602" cy="3634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6837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20898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29354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91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Q052620091.d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Sulindac_Metab_C20H19FO6S_M+H_1of2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C20H19FO6S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407.0959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429.0778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405.0814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21710108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+2.9ppm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0056" y="94093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</p:spTree>
    <p:extLst>
      <p:ext uri="{BB962C8B-B14F-4D97-AF65-F5344CB8AC3E}">
        <p14:creationId xmlns:p14="http://schemas.microsoft.com/office/powerpoint/2010/main" val="117994167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26" y="563137"/>
            <a:ext cx="8439150" cy="27432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469896"/>
              </p:ext>
            </p:extLst>
          </p:nvPr>
        </p:nvGraphicFramePr>
        <p:xfrm>
          <a:off x="250900" y="119295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6837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20898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29354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Q052620103.d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Sulindac_Metab_C20H19FO6S_M+H_2of2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C20H19FO6S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407.0959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429.0778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405.0814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3959605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+0.5ppm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13149" y="81515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</p:spTree>
    <p:extLst>
      <p:ext uri="{BB962C8B-B14F-4D97-AF65-F5344CB8AC3E}">
        <p14:creationId xmlns:p14="http://schemas.microsoft.com/office/powerpoint/2010/main" val="196604966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359375"/>
              </p:ext>
            </p:extLst>
          </p:nvPr>
        </p:nvGraphicFramePr>
        <p:xfrm>
          <a:off x="250900" y="119295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6837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20898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79503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29354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Sulindac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R3 Cell Free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Q052620068.d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C20H17FO3S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357.0955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379.0775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355.0810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MH+/</a:t>
                      </a:r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99162482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26" y="607741"/>
            <a:ext cx="843915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+0.3ppm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87959" y="95710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17412" y="2101966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MNa</a:t>
            </a:r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40374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697637"/>
              </p:ext>
            </p:extLst>
          </p:nvPr>
        </p:nvGraphicFramePr>
        <p:xfrm>
          <a:off x="279397" y="293688"/>
          <a:ext cx="11658602" cy="5107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2099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R1 Super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Q041520041.d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Haloperidol_Metab_C21H20ClFNO_M+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C21H20ClFNO+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356.1217 (M+)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5841999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 -4.5ppm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35" y="980301"/>
            <a:ext cx="9083926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60900" y="13462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35700" y="2108326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M+: 37Cl</a:t>
            </a:r>
          </a:p>
        </p:txBody>
      </p:sp>
    </p:spTree>
    <p:extLst>
      <p:ext uri="{BB962C8B-B14F-4D97-AF65-F5344CB8AC3E}">
        <p14:creationId xmlns:p14="http://schemas.microsoft.com/office/powerpoint/2010/main" val="316518120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39455"/>
              </p:ext>
            </p:extLst>
          </p:nvPr>
        </p:nvGraphicFramePr>
        <p:xfrm>
          <a:off x="228597" y="23383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750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DMSO CONT R1 Super Plate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Q060420087.d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C2H6OS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Compound Set: DMSO (control) human species</a:t>
            </a:r>
          </a:p>
          <a:p>
            <a:r>
              <a:rPr lang="en-US" dirty="0"/>
              <a:t>CAS: 67-68-5</a:t>
            </a:r>
          </a:p>
          <a:p>
            <a:r>
              <a:rPr lang="en-US" dirty="0"/>
              <a:t>Reported: Parent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Representative Mass Spectra for Detected Candidate Signals by LC/</a:t>
            </a:r>
            <a:r>
              <a:rPr lang="en-US" sz="2400" b="1" dirty="0" err="1"/>
              <a:t>qTOF</a:t>
            </a:r>
            <a:r>
              <a:rPr lang="en-US" sz="2400" b="1" dirty="0"/>
              <a:t> (MS level)</a:t>
            </a:r>
          </a:p>
        </p:txBody>
      </p:sp>
    </p:spTree>
    <p:extLst>
      <p:ext uri="{BB962C8B-B14F-4D97-AF65-F5344CB8AC3E}">
        <p14:creationId xmlns:p14="http://schemas.microsoft.com/office/powerpoint/2010/main" val="396308317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434" y="740127"/>
            <a:ext cx="8458200" cy="27813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99828"/>
              </p:ext>
            </p:extLst>
          </p:nvPr>
        </p:nvGraphicFramePr>
        <p:xfrm>
          <a:off x="228597" y="249943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750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DMSO CONT R1 Super Plate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Q060420087.d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C2H6OS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862" y="86477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-4.9ppm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4879" y="1047419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MNa</a:t>
            </a:r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8390497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Signals of Interest</a:t>
            </a:r>
          </a:p>
        </p:txBody>
      </p:sp>
    </p:spTree>
    <p:extLst>
      <p:ext uri="{BB962C8B-B14F-4D97-AF65-F5344CB8AC3E}">
        <p14:creationId xmlns:p14="http://schemas.microsoft.com/office/powerpoint/2010/main" val="345404651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606" y="2479322"/>
            <a:ext cx="8782050" cy="3886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Compound Set: CP-122721</a:t>
            </a:r>
          </a:p>
          <a:p>
            <a:r>
              <a:rPr lang="en-US" dirty="0"/>
              <a:t>Candidate: </a:t>
            </a:r>
            <a:r>
              <a:rPr lang="en-US" dirty="0" err="1"/>
              <a:t>mz</a:t>
            </a:r>
            <a:r>
              <a:rPr lang="en-US" dirty="0"/>
              <a:t> 411.1328 at 7.4min</a:t>
            </a:r>
          </a:p>
          <a:p>
            <a:r>
              <a:rPr lang="en-US" dirty="0"/>
              <a:t>Possible Neutral Formula: Multiple</a:t>
            </a:r>
          </a:p>
          <a:p>
            <a:r>
              <a:rPr lang="en-US" dirty="0"/>
              <a:t>Mass error: --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Representative Mass Spectra for Detected Candidate Signals by LC/</a:t>
            </a:r>
            <a:r>
              <a:rPr lang="en-US" sz="2400" b="1" dirty="0" err="1"/>
              <a:t>qTOF</a:t>
            </a:r>
            <a:r>
              <a:rPr lang="en-US" sz="2400" b="1" dirty="0"/>
              <a:t> (MS level)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56477" y="886486"/>
            <a:ext cx="651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possible candidate formulae; appears to have sulfur but mass of 34S peak is off, possible interference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611284" y="2479322"/>
            <a:ext cx="4729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Representative Sample: CP-122721 R3 Super 4hr 3xdilution w/100ppb IS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File: Q042820103.d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917732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Compound Set: 3,5-Dinitroaniline</a:t>
            </a:r>
          </a:p>
          <a:p>
            <a:r>
              <a:rPr lang="en-US" dirty="0"/>
              <a:t>Candidate: </a:t>
            </a:r>
            <a:r>
              <a:rPr lang="en-US" dirty="0" err="1"/>
              <a:t>mz</a:t>
            </a:r>
            <a:r>
              <a:rPr lang="en-US" dirty="0"/>
              <a:t> 255.1089 at 5.2min</a:t>
            </a:r>
          </a:p>
          <a:p>
            <a:r>
              <a:rPr lang="en-US" dirty="0"/>
              <a:t>Probable Neutral Formula: C10H14N4O4</a:t>
            </a:r>
          </a:p>
          <a:p>
            <a:r>
              <a:rPr lang="en-US" dirty="0"/>
              <a:t>Mass error: +0.5ppm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Representative Mass Spectra for Detected Candidate Signals by LC/</a:t>
            </a:r>
            <a:r>
              <a:rPr lang="en-US" sz="2400" b="1" dirty="0" err="1"/>
              <a:t>qTOF</a:t>
            </a:r>
            <a:r>
              <a:rPr lang="en-US" sz="2400" b="1" dirty="0"/>
              <a:t> (MS level)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798" y="2630312"/>
            <a:ext cx="8963025" cy="3200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46750" y="2630312"/>
            <a:ext cx="4729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Representative Sample: 3,5-Dinitroaniline R3 4hr 3xdilution w/100ppb IS </a:t>
            </a:r>
            <a:endParaRPr lang="en-US" sz="1200" dirty="0"/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File: Q043020144.d </a:t>
            </a:r>
          </a:p>
        </p:txBody>
      </p:sp>
      <p:sp>
        <p:nvSpPr>
          <p:cNvPr id="7" name="Rectangle 6"/>
          <p:cNvSpPr/>
          <p:nvPr/>
        </p:nvSpPr>
        <p:spPr>
          <a:xfrm>
            <a:off x="2015436" y="611198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Note: some trace level signals observed in B-</a:t>
            </a:r>
            <a:r>
              <a:rPr lang="en-US" sz="1200" dirty="0" err="1"/>
              <a:t>Gluc</a:t>
            </a:r>
            <a:r>
              <a:rPr lang="en-US" sz="1200" dirty="0"/>
              <a:t> 4hr for a different compound in this sequence (2-amino-5-azotoluene) - considered to be minor interference/contamination and </a:t>
            </a:r>
            <a:r>
              <a:rPr lang="en-US" sz="1200" dirty="0" err="1"/>
              <a:t>zero'd</a:t>
            </a:r>
            <a:r>
              <a:rPr lang="en-US" sz="1200" dirty="0"/>
              <a:t> out</a:t>
            </a:r>
          </a:p>
        </p:txBody>
      </p:sp>
    </p:spTree>
    <p:extLst>
      <p:ext uri="{BB962C8B-B14F-4D97-AF65-F5344CB8AC3E}">
        <p14:creationId xmlns:p14="http://schemas.microsoft.com/office/powerpoint/2010/main" val="269903145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9100" y="917882"/>
            <a:ext cx="4446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Compound Set: Curcumin</a:t>
            </a:r>
          </a:p>
          <a:p>
            <a:r>
              <a:rPr lang="en-US" dirty="0"/>
              <a:t>Candidate: </a:t>
            </a:r>
            <a:r>
              <a:rPr lang="en-US" dirty="0" err="1"/>
              <a:t>mz</a:t>
            </a:r>
            <a:r>
              <a:rPr lang="en-US" dirty="0"/>
              <a:t> 648.1957 at 4.1min</a:t>
            </a:r>
          </a:p>
          <a:p>
            <a:r>
              <a:rPr lang="en-US" dirty="0"/>
              <a:t>Probable Neutral Formula: C32H41NO5S4</a:t>
            </a:r>
          </a:p>
          <a:p>
            <a:r>
              <a:rPr lang="en-US" dirty="0"/>
              <a:t>Mass error: +2.6ppm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Representative Mass Spectra for Detected Candidate Signals by LC/</a:t>
            </a:r>
            <a:r>
              <a:rPr lang="en-US" sz="2400" b="1" dirty="0" err="1"/>
              <a:t>qTOF</a:t>
            </a:r>
            <a:r>
              <a:rPr lang="en-US" sz="2400" b="1" dirty="0"/>
              <a:t> (MS level)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4" y="2456745"/>
            <a:ext cx="8620125" cy="3886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32435" y="3214886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20922" y="877345"/>
            <a:ext cx="6517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Formulae Considered: </a:t>
            </a:r>
          </a:p>
          <a:p>
            <a:r>
              <a:rPr lang="en-US" dirty="0"/>
              <a:t>C28H41NO10S3</a:t>
            </a:r>
          </a:p>
          <a:p>
            <a:r>
              <a:rPr lang="en-US" dirty="0"/>
              <a:t>C31H37NO10S2</a:t>
            </a:r>
          </a:p>
          <a:p>
            <a:r>
              <a:rPr lang="en-US" dirty="0"/>
              <a:t>Selected probable formula C32H41NO5S4 had best isotopic match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97417" y="2456745"/>
            <a:ext cx="4611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Representative Sample: Curcumin R2 Super 4hr 3xdilution w/100ppb IS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File: Q051320162.d</a:t>
            </a:r>
          </a:p>
        </p:txBody>
      </p:sp>
    </p:spTree>
    <p:extLst>
      <p:ext uri="{BB962C8B-B14F-4D97-AF65-F5344CB8AC3E}">
        <p14:creationId xmlns:p14="http://schemas.microsoft.com/office/powerpoint/2010/main" val="3622386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09267"/>
              </p:ext>
            </p:extLst>
          </p:nvPr>
        </p:nvGraphicFramePr>
        <p:xfrm>
          <a:off x="279397" y="293688"/>
          <a:ext cx="11658602" cy="3430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R1 Super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Q041520041.d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Haloperidol_Metab_C21H21ClFNO_M+H_1of2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C21H21ClFNO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358.1368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380.1187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356.1223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  -2.5ppm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35" y="763242"/>
            <a:ext cx="9083926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1700" y="107263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35900" y="190363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MH+: 37Cl</a:t>
            </a:r>
          </a:p>
        </p:txBody>
      </p:sp>
    </p:spTree>
    <p:extLst>
      <p:ext uri="{BB962C8B-B14F-4D97-AF65-F5344CB8AC3E}">
        <p14:creationId xmlns:p14="http://schemas.microsoft.com/office/powerpoint/2010/main" val="2686713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35" y="737841"/>
            <a:ext cx="9083926" cy="299471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32782"/>
              </p:ext>
            </p:extLst>
          </p:nvPr>
        </p:nvGraphicFramePr>
        <p:xfrm>
          <a:off x="279397" y="293688"/>
          <a:ext cx="11658602" cy="3430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R2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Q041520022.d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Haloperidol_Metab_C21H21ClFNO_M+H_2of2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C21H21ClFNO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358.1368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380.1187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356.1223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2813937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-2.8ppm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9700" y="107263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0400" y="205053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MH+: 37Cl</a:t>
            </a:r>
          </a:p>
        </p:txBody>
      </p:sp>
    </p:spTree>
    <p:extLst>
      <p:ext uri="{BB962C8B-B14F-4D97-AF65-F5344CB8AC3E}">
        <p14:creationId xmlns:p14="http://schemas.microsoft.com/office/powerpoint/2010/main" val="4263295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53383"/>
              </p:ext>
            </p:extLst>
          </p:nvPr>
        </p:nvGraphicFramePr>
        <p:xfrm>
          <a:off x="279397" y="293688"/>
          <a:ext cx="11658602" cy="3430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R1 Super Plate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Q041520026.d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Haloperidol_Metab_C21H23ClFNO3_M+H_1of2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C21H23ClFNO3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392.1423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414.1242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390.1278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65170383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 -0.5ppm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35" y="750542"/>
            <a:ext cx="9083926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10100" y="101236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40400" y="187856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MH+: 37Cl</a:t>
            </a:r>
          </a:p>
        </p:txBody>
      </p:sp>
    </p:spTree>
    <p:extLst>
      <p:ext uri="{BB962C8B-B14F-4D97-AF65-F5344CB8AC3E}">
        <p14:creationId xmlns:p14="http://schemas.microsoft.com/office/powerpoint/2010/main" val="2664676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184754"/>
              </p:ext>
            </p:extLst>
          </p:nvPr>
        </p:nvGraphicFramePr>
        <p:xfrm>
          <a:off x="279397" y="293688"/>
          <a:ext cx="11658602" cy="3430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R1 Super Plate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Q041520026.d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Haloperidol_Metab_C21H23ClFNO3_M+H_2of2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C21H23ClFNO3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392.1423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414.1242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390.1278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6916058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-0.8ppm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35" y="750542"/>
            <a:ext cx="9083926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46400" y="140626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50200" y="2063233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MH+: 37Cl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394700" y="2432565"/>
            <a:ext cx="508000" cy="272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82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35" y="801342"/>
            <a:ext cx="9083926" cy="299471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479906"/>
              </p:ext>
            </p:extLst>
          </p:nvPr>
        </p:nvGraphicFramePr>
        <p:xfrm>
          <a:off x="279397" y="293688"/>
          <a:ext cx="11658602" cy="3814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2099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R2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Q041520022.d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Haloperidol_Metab_C21H25ClFNO2_M+H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C21H25ClFNO2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378.1631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400.1450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376.1486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6879812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+0.3ppm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60900" y="107263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9000" y="192936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MH+: 37Cl</a:t>
            </a:r>
          </a:p>
        </p:txBody>
      </p:sp>
    </p:spTree>
    <p:extLst>
      <p:ext uri="{BB962C8B-B14F-4D97-AF65-F5344CB8AC3E}">
        <p14:creationId xmlns:p14="http://schemas.microsoft.com/office/powerpoint/2010/main" val="1323294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57239"/>
              </p:ext>
            </p:extLst>
          </p:nvPr>
        </p:nvGraphicFramePr>
        <p:xfrm>
          <a:off x="279397" y="293688"/>
          <a:ext cx="11658602" cy="4501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278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R3 Super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Q041520043.d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Haloperidol_Metab_C21H25ClFNO3_M+H_1of4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C21H25ClFNO3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394.1580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416.1399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392.1435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6246303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-0.3ppm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49" y="877542"/>
            <a:ext cx="9263701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05300" y="12573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73800" y="200556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MH+: 37Cl</a:t>
            </a:r>
          </a:p>
        </p:txBody>
      </p:sp>
    </p:spTree>
    <p:extLst>
      <p:ext uri="{BB962C8B-B14F-4D97-AF65-F5344CB8AC3E}">
        <p14:creationId xmlns:p14="http://schemas.microsoft.com/office/powerpoint/2010/main" val="281452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1297" y="128588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496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4-Nitroaniline R1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Q040720082.d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4Nitroaniline_Metab_C6H6N2O3_M+H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C6H6N2O3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155.0451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177.0270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153.0306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MH+/M-H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69160580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4-Nitroaniline R1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Q040920098.d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4Nitroaniline_Metab_C6H6N2O3_M-H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08918577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+2.6ppm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37" y="750542"/>
            <a:ext cx="9083926" cy="29947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62550" y="110043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637" y="3863285"/>
            <a:ext cx="9083926" cy="29947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35498" y="432900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796" y="3880207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-2.6ppm</a:t>
            </a:r>
          </a:p>
        </p:txBody>
      </p:sp>
    </p:spTree>
    <p:extLst>
      <p:ext uri="{BB962C8B-B14F-4D97-AF65-F5344CB8AC3E}">
        <p14:creationId xmlns:p14="http://schemas.microsoft.com/office/powerpoint/2010/main" val="2738443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314722"/>
              </p:ext>
            </p:extLst>
          </p:nvPr>
        </p:nvGraphicFramePr>
        <p:xfrm>
          <a:off x="279397" y="293688"/>
          <a:ext cx="11658602" cy="4501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278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R1 B-</a:t>
                      </a:r>
                      <a:r>
                        <a:rPr lang="en-US" sz="1100" u="none" strike="noStrike" dirty="0" err="1">
                          <a:effectLst/>
                        </a:rPr>
                        <a:t>Gluc</a:t>
                      </a:r>
                      <a:r>
                        <a:rPr lang="en-US" sz="1100" u="none" strike="noStrike" dirty="0">
                          <a:effectLst/>
                        </a:rPr>
                        <a:t>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Q041520061.d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Haloperidol_Metab_C21H25ClFNO3_M+H_2of4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C21H25ClFNO3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394.1580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416.1399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392.1435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61307529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 -3.6ppm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35" y="890242"/>
            <a:ext cx="9083926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03700" y="12573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8250" y="201826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MH+: 37Cl</a:t>
            </a:r>
          </a:p>
        </p:txBody>
      </p:sp>
    </p:spTree>
    <p:extLst>
      <p:ext uri="{BB962C8B-B14F-4D97-AF65-F5344CB8AC3E}">
        <p14:creationId xmlns:p14="http://schemas.microsoft.com/office/powerpoint/2010/main" val="2261683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654875"/>
              </p:ext>
            </p:extLst>
          </p:nvPr>
        </p:nvGraphicFramePr>
        <p:xfrm>
          <a:off x="279397" y="293688"/>
          <a:ext cx="11658602" cy="4501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278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R3 Super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Q041520043.d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Haloperidol_Metab_C21H25ClFNO3_M+H_3of4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C21H25ClFNO3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394.1580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416.1399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392.1435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9137451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-8.1ppm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35" y="890242"/>
            <a:ext cx="9083926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598" y="12573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24850" y="194069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MH+: 37Cl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796" y="2245160"/>
            <a:ext cx="1574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mass error &gt;5ppm, trace level</a:t>
            </a:r>
          </a:p>
        </p:txBody>
      </p:sp>
    </p:spTree>
    <p:extLst>
      <p:ext uri="{BB962C8B-B14F-4D97-AF65-F5344CB8AC3E}">
        <p14:creationId xmlns:p14="http://schemas.microsoft.com/office/powerpoint/2010/main" val="1740422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517745"/>
              </p:ext>
            </p:extLst>
          </p:nvPr>
        </p:nvGraphicFramePr>
        <p:xfrm>
          <a:off x="279397" y="293688"/>
          <a:ext cx="11658602" cy="4501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278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R3 Super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Q041520043.d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Haloperidol_Metab_C21H25ClFNO3_M+H_4of4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C21H25ClFNO3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394.1580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416.1399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392.1435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21710108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-1.0ppm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35" y="839442"/>
            <a:ext cx="9083926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41798" y="107263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4150" y="196746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MH+: 37Cl</a:t>
            </a:r>
          </a:p>
        </p:txBody>
      </p:sp>
    </p:spTree>
    <p:extLst>
      <p:ext uri="{BB962C8B-B14F-4D97-AF65-F5344CB8AC3E}">
        <p14:creationId xmlns:p14="http://schemas.microsoft.com/office/powerpoint/2010/main" val="3638547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87" y="961643"/>
            <a:ext cx="9083926" cy="290164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3162"/>
              </p:ext>
            </p:extLst>
          </p:nvPr>
        </p:nvGraphicFramePr>
        <p:xfrm>
          <a:off x="279397" y="293688"/>
          <a:ext cx="11658602" cy="5146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R1 Super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Q041520041.d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Haloperidol_Metab_C27H31ClFNO8_M+H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C27H31ClFNO8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552.1795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574.1614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550.1650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MH+/</a:t>
                      </a:r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M-H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51927081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R1 Super 4hr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Q041920039.d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Haloperidol_Metab_C27H31ClFNO8_M-H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8328000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-0.7ppm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887" y="3863285"/>
            <a:ext cx="9083926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57750" y="404943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1800" y="486251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M-H-: 37Cl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9396" y="386328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+0.5ppm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0500" y="112326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49650" y="205246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MH+: 37Cl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42400" y="258854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MNa</a:t>
            </a:r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276490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050006"/>
              </p:ext>
            </p:extLst>
          </p:nvPr>
        </p:nvGraphicFramePr>
        <p:xfrm>
          <a:off x="279397" y="293688"/>
          <a:ext cx="11658602" cy="4048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233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R1 Super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Q041520041.d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Haloperidol_Metab_C27H33ClFNO8_M+H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C27H33ClFNO8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554.1951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576.1770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552.1806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3959605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+2.0ppm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35" y="814042"/>
            <a:ext cx="9083926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56200" y="107263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30950" y="171896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MH+: 37Cl</a:t>
            </a:r>
          </a:p>
        </p:txBody>
      </p:sp>
    </p:spTree>
    <p:extLst>
      <p:ext uri="{BB962C8B-B14F-4D97-AF65-F5344CB8AC3E}">
        <p14:creationId xmlns:p14="http://schemas.microsoft.com/office/powerpoint/2010/main" val="2642909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669985"/>
              </p:ext>
            </p:extLst>
          </p:nvPr>
        </p:nvGraphicFramePr>
        <p:xfrm>
          <a:off x="279397" y="293688"/>
          <a:ext cx="11658602" cy="3430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R1 Cell Free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Q041520006.d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Parent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C21H23ClFNO2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376.1474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398.1294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374.1329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99162482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+0.8ppm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47" y="750542"/>
            <a:ext cx="9263701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18100" y="107263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81697" y="190363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MH+: 37Cl</a:t>
            </a:r>
          </a:p>
        </p:txBody>
      </p:sp>
    </p:spTree>
    <p:extLst>
      <p:ext uri="{BB962C8B-B14F-4D97-AF65-F5344CB8AC3E}">
        <p14:creationId xmlns:p14="http://schemas.microsoft.com/office/powerpoint/2010/main" val="3693014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597" y="2338388"/>
          <a:ext cx="11658602" cy="7030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671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Bisphenol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 R1 Super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Q041920094.d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BPA_Metab_C15H16O5S_M-H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C15H16O5S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309.0791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331.0610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307.0646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Bisphenol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Q041520102.d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BPA_Metab_C21H24O8_M+Na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C21H24O8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405.1544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427.1363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403.1399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28139372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Bisphenol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 R1 Super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Q041920094.d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BPA_Metab_C21H24O8_M-H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65170383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Compound Set: Bisphenol A human species</a:t>
            </a:r>
          </a:p>
          <a:p>
            <a:r>
              <a:rPr lang="en-US" dirty="0"/>
              <a:t>CAS: 80-05-7</a:t>
            </a:r>
          </a:p>
          <a:p>
            <a:endParaRPr lang="en-US" dirty="0"/>
          </a:p>
          <a:p>
            <a:r>
              <a:rPr lang="en-US" dirty="0"/>
              <a:t>Reported: 2 candidate metabolites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Representative Mass Spectra for Detected Candidate Signals by LC/</a:t>
            </a:r>
            <a:r>
              <a:rPr lang="en-US" sz="2400" b="1" dirty="0" err="1"/>
              <a:t>qTOF</a:t>
            </a:r>
            <a:r>
              <a:rPr lang="en-US" sz="2400" b="1" dirty="0"/>
              <a:t> (MS level)</a:t>
            </a:r>
          </a:p>
        </p:txBody>
      </p:sp>
    </p:spTree>
    <p:extLst>
      <p:ext uri="{BB962C8B-B14F-4D97-AF65-F5344CB8AC3E}">
        <p14:creationId xmlns:p14="http://schemas.microsoft.com/office/powerpoint/2010/main" val="1156969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1297" y="1920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671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Bisphenol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 R1 Super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Q041920094.d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BPA_Metab_C15H16O5S_M-H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C15H16O5S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309.0791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331.0610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307.0646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37" y="661642"/>
            <a:ext cx="9083926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+1.3ppm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4450" y="98030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</p:spTree>
    <p:extLst>
      <p:ext uri="{BB962C8B-B14F-4D97-AF65-F5344CB8AC3E}">
        <p14:creationId xmlns:p14="http://schemas.microsoft.com/office/powerpoint/2010/main" val="1254040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1297" y="192088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671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Bisphenol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Q041520102.d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BPA_Metab_C21H24O8_M+Na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C21H24O8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405.1544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427.1363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403.1399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28139372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Bisphenol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 R1 Super 1hr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Q041920094.d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BPA_Metab_C21H24O8_M-H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651703839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35" y="3767581"/>
            <a:ext cx="9083926" cy="2994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-4.2ppm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9395" y="3830868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+1.2ppm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75248" y="410786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35" y="772866"/>
            <a:ext cx="9083926" cy="29947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62498" y="111315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MNa</a:t>
            </a:r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742749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939859"/>
              </p:ext>
            </p:extLst>
          </p:nvPr>
        </p:nvGraphicFramePr>
        <p:xfrm>
          <a:off x="228597" y="2338388"/>
          <a:ext cx="11658602" cy="15888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671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Bezyl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butyl phthalate R1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Q041520161.d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BBP_Metab_C12H14O4_M+H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C12H14O4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223.0965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245.0784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221.0820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MH+/</a:t>
                      </a:r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+/M-H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480319561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Bezyl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butyl phthalate R1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Q041920159.d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BBP_Metab_C12H14O4_M-H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85311179"/>
                  </a:ext>
                </a:extLst>
              </a:tr>
              <a:tr h="120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Bezyl butyl phthalate R1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Q041520161.d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BBP_Metab_C15H12O4_M+H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C15H12O4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257.0808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279.0627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255.0663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72705414"/>
                  </a:ext>
                </a:extLst>
              </a:tr>
              <a:tr h="171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Bezyl butyl phthalate R1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Q041920159.d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BBP_Metab_C15H12O4_M-H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584199952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Bezyl butyl phthalate R1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Q041920159.d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BBP_Metab_C21H20O10_M-H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C21H20O10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433.1129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455.0948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431.0984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Bezyl butyl phthalate R1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Q041520161.d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BBP_Metab_C9H9NO3_M+H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C9H9NO3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180.0655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202.0474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178.0510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28139372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Bezyl butyl phthalate R1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Q041920159.d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BBP_Metab_C9H9NO3_M-H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651703839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Bezyl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butyl phthalate R1 Cell Free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Q041520126.d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C19H20O4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313.1434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335.1254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311.1289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6916058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Compound Set: Benzyl butyl phthalate human species</a:t>
            </a:r>
          </a:p>
          <a:p>
            <a:r>
              <a:rPr lang="en-US" dirty="0"/>
              <a:t>CAS: 85-68-7</a:t>
            </a:r>
          </a:p>
          <a:p>
            <a:r>
              <a:rPr lang="en-US" dirty="0"/>
              <a:t>Reported: Parent, 4 candidate metabolites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Representative Mass Spectra for Detected Candidate Signals by LC/</a:t>
            </a:r>
            <a:r>
              <a:rPr lang="en-US" sz="2400" b="1" dirty="0" err="1"/>
              <a:t>qTOF</a:t>
            </a:r>
            <a:r>
              <a:rPr lang="en-US" sz="2400" b="1" dirty="0"/>
              <a:t> (MS level)</a:t>
            </a:r>
          </a:p>
        </p:txBody>
      </p:sp>
    </p:spTree>
    <p:extLst>
      <p:ext uri="{BB962C8B-B14F-4D97-AF65-F5344CB8AC3E}">
        <p14:creationId xmlns:p14="http://schemas.microsoft.com/office/powerpoint/2010/main" val="244996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1297" y="1285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496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Q040920098.d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4Nitroaniline_Metab_C8H8N2O3_M-H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C8H8N2O3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181.0608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203.0427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179.0463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M-H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30167758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+3.9ppm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37" y="572742"/>
            <a:ext cx="9083926" cy="2994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3900" y="79563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</p:spTree>
    <p:extLst>
      <p:ext uri="{BB962C8B-B14F-4D97-AF65-F5344CB8AC3E}">
        <p14:creationId xmlns:p14="http://schemas.microsoft.com/office/powerpoint/2010/main" val="837885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68068"/>
              </p:ext>
            </p:extLst>
          </p:nvPr>
        </p:nvGraphicFramePr>
        <p:xfrm>
          <a:off x="292097" y="217488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671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Bezyl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butyl phthalate R1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Q041520161.d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BBP_Metab_C12H14O4_M+H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C12H14O4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223.0965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245.0784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221.0820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MH+/</a:t>
                      </a:r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+/M-H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480319561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Bezyl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butyl phthalate R1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Q041920159.d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BBP_Metab_C12H14O4_M-H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8531117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37" y="839442"/>
            <a:ext cx="9083926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-1.8ppm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9700" y="12573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26663" y="196746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MNa</a:t>
            </a:r>
            <a:r>
              <a:rPr lang="en-US" dirty="0"/>
              <a:t>+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837" y="3863285"/>
            <a:ext cx="9083926" cy="29947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0915" y="3833947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+0.5ppm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67348" y="429561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</p:spTree>
    <p:extLst>
      <p:ext uri="{BB962C8B-B14F-4D97-AF65-F5344CB8AC3E}">
        <p14:creationId xmlns:p14="http://schemas.microsoft.com/office/powerpoint/2010/main" val="1703862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55461"/>
              </p:ext>
            </p:extLst>
          </p:nvPr>
        </p:nvGraphicFramePr>
        <p:xfrm>
          <a:off x="292097" y="217488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671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20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Bezyl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butyl phthalate R1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Q041520161.d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BBP_Metab_C15H12O4_M+H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C15H12O4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257.0808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279.0627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255.0663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72705414"/>
                  </a:ext>
                </a:extLst>
              </a:tr>
              <a:tr h="171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Bezyl butyl phthalate R1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Q041920159.d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BBP_Metab_C15H12O4_M-H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58419995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37" y="839442"/>
            <a:ext cx="9083926" cy="2994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+1.2ppm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2300" y="107263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8755" y="190363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MNa</a:t>
            </a:r>
            <a:r>
              <a:rPr lang="en-US" dirty="0"/>
              <a:t>+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37" y="3863285"/>
            <a:ext cx="9083926" cy="29947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6348" y="414594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2097" y="3868949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+1.6ppm</a:t>
            </a:r>
          </a:p>
        </p:txBody>
      </p:sp>
    </p:spTree>
    <p:extLst>
      <p:ext uri="{BB962C8B-B14F-4D97-AF65-F5344CB8AC3E}">
        <p14:creationId xmlns:p14="http://schemas.microsoft.com/office/powerpoint/2010/main" val="3347068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89974"/>
              </p:ext>
            </p:extLst>
          </p:nvPr>
        </p:nvGraphicFramePr>
        <p:xfrm>
          <a:off x="292097" y="2174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671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Bezyl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butyl phthalate R1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Q041920159.d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BBP_Metab_C21H20O10_M-H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C21H20O10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433.1129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455.0948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431.0984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37" y="661642"/>
            <a:ext cx="9083926" cy="2994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32448" y="114874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0.0ppm</a:t>
            </a:r>
          </a:p>
        </p:txBody>
      </p:sp>
    </p:spTree>
    <p:extLst>
      <p:ext uri="{BB962C8B-B14F-4D97-AF65-F5344CB8AC3E}">
        <p14:creationId xmlns:p14="http://schemas.microsoft.com/office/powerpoint/2010/main" val="2342476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154959"/>
              </p:ext>
            </p:extLst>
          </p:nvPr>
        </p:nvGraphicFramePr>
        <p:xfrm>
          <a:off x="292097" y="217488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671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Bezyl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butyl phthalate R1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Q041520161.d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BBP_Metab_C9H9NO3_M+H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C9H9NO3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180.0655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202.0474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178.0510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28139372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Bezyl butyl phthalate R1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Q041920159.d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BBP_Metab_C9H9NO3_M-H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651703839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49" y="864842"/>
            <a:ext cx="9263701" cy="2994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-1.7ppm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5400" y="12573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9755" y="2039559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MNa</a:t>
            </a:r>
            <a:r>
              <a:rPr lang="en-US" dirty="0"/>
              <a:t>+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572500" y="2362199"/>
            <a:ext cx="262610" cy="197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8263409" y="2334340"/>
            <a:ext cx="1308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202.0470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749" y="3859557"/>
            <a:ext cx="9263701" cy="29947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67348" y="442294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2097" y="3868949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-1.1ppm</a:t>
            </a:r>
          </a:p>
        </p:txBody>
      </p:sp>
    </p:spTree>
    <p:extLst>
      <p:ext uri="{BB962C8B-B14F-4D97-AF65-F5344CB8AC3E}">
        <p14:creationId xmlns:p14="http://schemas.microsoft.com/office/powerpoint/2010/main" val="798804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85785"/>
              </p:ext>
            </p:extLst>
          </p:nvPr>
        </p:nvGraphicFramePr>
        <p:xfrm>
          <a:off x="292097" y="2174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671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Bezyl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butyl phthalate R1 Cell Free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Q041520126.d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C19H20O4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313.1434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335.1254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311.1289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6916058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37" y="674342"/>
            <a:ext cx="9083926" cy="2994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+1.0ppm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2100" y="107263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9755" y="2039559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MNa</a:t>
            </a:r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617412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889621"/>
              </p:ext>
            </p:extLst>
          </p:nvPr>
        </p:nvGraphicFramePr>
        <p:xfrm>
          <a:off x="228597" y="2338388"/>
          <a:ext cx="11658602" cy="7030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750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Q042120041.d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2Nitroaniline_Metab_C6H8N2_M+H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C6H8N2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109.0760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131.0579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107.0615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Q042320039.d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2Nitroaniline_Metab_C6H6N2O3_M-H_1of2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C6H6N2O3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155.0451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177.0270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153.0306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M-H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Q042320039.d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2Nitroaniline_Metab_C6H6N2O3_M-H_2of2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C6H6N2O3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155.0451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177.0270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153.0306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M-H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80626403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Compound Set: 2-Nitroaniline human species</a:t>
            </a:r>
          </a:p>
          <a:p>
            <a:r>
              <a:rPr lang="en-US" dirty="0"/>
              <a:t>CAS: 88-74-4</a:t>
            </a:r>
          </a:p>
          <a:p>
            <a:r>
              <a:rPr lang="en-US" dirty="0"/>
              <a:t>Reported: 3 candidate metabolites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Representative Mass Spectra for Detected Candidate Signals by LC/</a:t>
            </a:r>
            <a:r>
              <a:rPr lang="en-US" sz="2400" b="1" dirty="0" err="1"/>
              <a:t>qTOF</a:t>
            </a:r>
            <a:r>
              <a:rPr lang="en-US" sz="2400" b="1" dirty="0"/>
              <a:t> (MS level)</a:t>
            </a:r>
          </a:p>
        </p:txBody>
      </p:sp>
    </p:spTree>
    <p:extLst>
      <p:ext uri="{BB962C8B-B14F-4D97-AF65-F5344CB8AC3E}">
        <p14:creationId xmlns:p14="http://schemas.microsoft.com/office/powerpoint/2010/main" val="1247266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1608"/>
              </p:ext>
            </p:extLst>
          </p:nvPr>
        </p:nvGraphicFramePr>
        <p:xfrm>
          <a:off x="228597" y="1920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750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Q042120041.d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2Nitroaniline_Metab_C6H8N2_M+H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C6H8N2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109.0760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131.0579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107.0615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49" y="661642"/>
            <a:ext cx="9263701" cy="2994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+0.9ppm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9900" y="107263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</p:spTree>
    <p:extLst>
      <p:ext uri="{BB962C8B-B14F-4D97-AF65-F5344CB8AC3E}">
        <p14:creationId xmlns:p14="http://schemas.microsoft.com/office/powerpoint/2010/main" val="807519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042509"/>
              </p:ext>
            </p:extLst>
          </p:nvPr>
        </p:nvGraphicFramePr>
        <p:xfrm>
          <a:off x="241297" y="2047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750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Q042320039.d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2Nitroaniline_Metab_C6H6N2O3_M-H_1of2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C6H6N2O3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155.0451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177.0270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153.0306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M-H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49" y="658345"/>
            <a:ext cx="9263701" cy="29735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16548" y="89483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+2.0ppm</a:t>
            </a:r>
          </a:p>
        </p:txBody>
      </p:sp>
    </p:spTree>
    <p:extLst>
      <p:ext uri="{BB962C8B-B14F-4D97-AF65-F5344CB8AC3E}">
        <p14:creationId xmlns:p14="http://schemas.microsoft.com/office/powerpoint/2010/main" val="2856920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974607"/>
              </p:ext>
            </p:extLst>
          </p:nvPr>
        </p:nvGraphicFramePr>
        <p:xfrm>
          <a:off x="241297" y="2047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750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Q042320039.d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2Nitroaniline_Metab_C6H6N2O3_M-H_2of2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C6H6N2O3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155.0451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177.0270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153.0306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M-H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80626403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+1.3ppm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37" y="697624"/>
            <a:ext cx="9083926" cy="29735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43548" y="107263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</p:spTree>
    <p:extLst>
      <p:ext uri="{BB962C8B-B14F-4D97-AF65-F5344CB8AC3E}">
        <p14:creationId xmlns:p14="http://schemas.microsoft.com/office/powerpoint/2010/main" val="38277346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39299"/>
              </p:ext>
            </p:extLst>
          </p:nvPr>
        </p:nvGraphicFramePr>
        <p:xfrm>
          <a:off x="228597" y="2338388"/>
          <a:ext cx="11658602" cy="22823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45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Q042820041.d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Zileuton_Metab_C17H20N2O8S_M+H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C17H20N2O8S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413.1013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435.0832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411.0868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MH+/</a:t>
                      </a:r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+/M-H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Q042620040.d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Zileuton_Metab_C17H20N2O8S_M-H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31821324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Q042820043.d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Zileuton_Metab_C10H11NO2S_M+H_1of2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C10H11NO2S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210.0583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232.0402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208.0438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Isobaric 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1542119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 R2 B-Gluc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Q042820052.d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Zileuton_Metab_C10H11NO2S_M+H_2of2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C10H11NO2S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210.0583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232.0402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208.0438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Isobaric 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529692624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Q042820043.d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Zileuton_Metab_C11H12N2O3S_M+H_1of3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C11H12N2O3S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253.0641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275.0460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251.0496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Isobaric 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88373801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R2 Super 0hr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Q042820032.d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Zileuton_Metab_C11H12N2O3S_M+H_2of3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C11H12N2O3S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253.0641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275.0460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251.0496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Isobaric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MH+/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23378487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Q042820041.d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Zileuton_Metab_C11H12N2O3S_M+H_3of3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C11H12N2O3S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253.0641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275.0460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251.0496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isobaric 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921895143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Q042820041.d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Zileuton_Metab_C17H20N2O9S_M+H_1of2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C17H20N2O9S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429.0962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451.0781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427.0817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Isobaric 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569462249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Q042820041.d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Zileuton_Metab_C17H20N2O9S_M+H_2of2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C17H20N2O9S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429.0962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451.0781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427.0817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Isobaric 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628450151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R2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Q042820032.d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C11H12N2O2S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237.0692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259.0512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235.0547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MH+/</a:t>
                      </a:r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+/M-H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628853433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R2 Super Plate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Q042620025.d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370989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Compound Set: </a:t>
            </a:r>
            <a:r>
              <a:rPr lang="en-US" dirty="0" err="1"/>
              <a:t>Zileuton</a:t>
            </a:r>
            <a:r>
              <a:rPr lang="en-US" dirty="0"/>
              <a:t> human species</a:t>
            </a:r>
          </a:p>
          <a:p>
            <a:r>
              <a:rPr lang="en-US" dirty="0"/>
              <a:t>CAS: 111406-87-2</a:t>
            </a:r>
          </a:p>
          <a:p>
            <a:r>
              <a:rPr lang="en-US" dirty="0"/>
              <a:t>Reported: Parent, 8 candidate metabolites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Representative Mass Spectra for Detected Candidate Signals by LC/</a:t>
            </a:r>
            <a:r>
              <a:rPr lang="en-US" sz="2400" b="1" dirty="0" err="1"/>
              <a:t>qTOF</a:t>
            </a:r>
            <a:r>
              <a:rPr lang="en-US" sz="2400" b="1" dirty="0"/>
              <a:t> (MS level)</a:t>
            </a:r>
          </a:p>
        </p:txBody>
      </p:sp>
    </p:spTree>
    <p:extLst>
      <p:ext uri="{BB962C8B-B14F-4D97-AF65-F5344CB8AC3E}">
        <p14:creationId xmlns:p14="http://schemas.microsoft.com/office/powerpoint/2010/main" val="310352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1297" y="1285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496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4-Nitroaniline R2 Cell Free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Q040720068.d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C6H6N2O2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139.0502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137.0357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153.0306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82038659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37" y="598142"/>
            <a:ext cx="9083926" cy="2994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+3.6ppm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9998" y="98030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</p:spTree>
    <p:extLst>
      <p:ext uri="{BB962C8B-B14F-4D97-AF65-F5344CB8AC3E}">
        <p14:creationId xmlns:p14="http://schemas.microsoft.com/office/powerpoint/2010/main" val="3264626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097" y="4149170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+1.0ppm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3834739"/>
            <a:ext cx="8957026" cy="29100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0049" y="414917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035217"/>
              </p:ext>
            </p:extLst>
          </p:nvPr>
        </p:nvGraphicFramePr>
        <p:xfrm>
          <a:off x="292097" y="141288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45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Q042820041.d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Zileuton_Metab_C17H20N2O8S_M+H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C17H20N2O8S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413.1013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435.0832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411.0868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MH+/</a:t>
                      </a:r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+/M-H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Q042620040.d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Zileuton_Metab_C17H20N2O8S_M-H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31821324"/>
                  </a:ext>
                </a:extLst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651" y="981591"/>
            <a:ext cx="8905875" cy="28670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3248" y="938557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-1.9ppm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81300" y="1215556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00655" y="2223499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MNa</a:t>
            </a:r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85081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474181"/>
              </p:ext>
            </p:extLst>
          </p:nvPr>
        </p:nvGraphicFramePr>
        <p:xfrm>
          <a:off x="275894" y="14698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45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Q042820043.d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Zileuton_Metab_C10H11NO2S_M+H_1of2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C10H11NO2S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210.0583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232.0402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208.0438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isobaric 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15421197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62" y="687387"/>
            <a:ext cx="8905875" cy="2867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248" y="938557"/>
            <a:ext cx="1168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-6.7ppm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51145" y="93855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796" y="2245160"/>
            <a:ext cx="1574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mass error &gt;5ppm, trace level</a:t>
            </a:r>
          </a:p>
        </p:txBody>
      </p:sp>
    </p:spTree>
    <p:extLst>
      <p:ext uri="{BB962C8B-B14F-4D97-AF65-F5344CB8AC3E}">
        <p14:creationId xmlns:p14="http://schemas.microsoft.com/office/powerpoint/2010/main" val="6299795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222970"/>
              </p:ext>
            </p:extLst>
          </p:nvPr>
        </p:nvGraphicFramePr>
        <p:xfrm>
          <a:off x="275894" y="14698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45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R2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Q042820052.d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Zileuton_Metab_C10H11NO2S_M+H_2of2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C10H11NO2S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210.0583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232.0402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208.0438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isobaric 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529692624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661987"/>
            <a:ext cx="9067800" cy="2867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248" y="938557"/>
            <a:ext cx="1168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+1.4ppm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00145" y="135405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</p:spTree>
    <p:extLst>
      <p:ext uri="{BB962C8B-B14F-4D97-AF65-F5344CB8AC3E}">
        <p14:creationId xmlns:p14="http://schemas.microsoft.com/office/powerpoint/2010/main" val="29344004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277079"/>
              </p:ext>
            </p:extLst>
          </p:nvPr>
        </p:nvGraphicFramePr>
        <p:xfrm>
          <a:off x="275894" y="14698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45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Q042820043.d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Zileuton_Metab_C11H12N2O3S_M+H_1of3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C11H12N2O3S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253.0641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275.0460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251.0496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isobaric 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883738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95" y="700087"/>
            <a:ext cx="9067800" cy="2867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892" y="700087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0.0ppm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21300" y="974256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</p:spTree>
    <p:extLst>
      <p:ext uri="{BB962C8B-B14F-4D97-AF65-F5344CB8AC3E}">
        <p14:creationId xmlns:p14="http://schemas.microsoft.com/office/powerpoint/2010/main" val="3636304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757090"/>
              </p:ext>
            </p:extLst>
          </p:nvPr>
        </p:nvGraphicFramePr>
        <p:xfrm>
          <a:off x="275894" y="146981"/>
          <a:ext cx="11658602" cy="5107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45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R2 Super 0hr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Q042820032.d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Zileuton_Metab_C11H12N2O3S_M+H_2of3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C11H12N2O3S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253.0641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275.0460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251.0496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isobaric MH+/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23378487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75" y="798512"/>
            <a:ext cx="9010650" cy="2962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73300" y="109934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80575" y="2279649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MNa</a:t>
            </a:r>
            <a:r>
              <a:rPr lang="en-US" dirty="0"/>
              <a:t>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992" y="978917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-3.9ppm</a:t>
            </a:r>
          </a:p>
        </p:txBody>
      </p:sp>
    </p:spTree>
    <p:extLst>
      <p:ext uri="{BB962C8B-B14F-4D97-AF65-F5344CB8AC3E}">
        <p14:creationId xmlns:p14="http://schemas.microsoft.com/office/powerpoint/2010/main" val="94987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79921"/>
              </p:ext>
            </p:extLst>
          </p:nvPr>
        </p:nvGraphicFramePr>
        <p:xfrm>
          <a:off x="275894" y="14698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45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Q042820041.d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Zileuton_Metab_C11H12N2O3S_M+H_3of3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C11H12N2O3S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253.0641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275.0460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251.0496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isobaric 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921895143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725487"/>
            <a:ext cx="9067800" cy="2867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248" y="938557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+1.6ppm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89600" y="103089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</p:spTree>
    <p:extLst>
      <p:ext uri="{BB962C8B-B14F-4D97-AF65-F5344CB8AC3E}">
        <p14:creationId xmlns:p14="http://schemas.microsoft.com/office/powerpoint/2010/main" val="374009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83369"/>
              </p:ext>
            </p:extLst>
          </p:nvPr>
        </p:nvGraphicFramePr>
        <p:xfrm>
          <a:off x="275894" y="14698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45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Q042820041.d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Zileuton_Metab_C17H20N2O9S_M+H_1of2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C17H20N2O9S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429.0962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451.0781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427.0817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Isobaric 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569462249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674687"/>
            <a:ext cx="8905875" cy="2867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248" y="938557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+1.6ppm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89600" y="103089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</p:spTree>
    <p:extLst>
      <p:ext uri="{BB962C8B-B14F-4D97-AF65-F5344CB8AC3E}">
        <p14:creationId xmlns:p14="http://schemas.microsoft.com/office/powerpoint/2010/main" val="39917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604554"/>
              </p:ext>
            </p:extLst>
          </p:nvPr>
        </p:nvGraphicFramePr>
        <p:xfrm>
          <a:off x="275894" y="14698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45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Q042820041.d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Zileuton_Metab_C17H20N2O9S_M+H_2of2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C17H20N2O9S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429.0962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451.0781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427.0817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Isobaric 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62845015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51" y="725487"/>
            <a:ext cx="8905875" cy="2867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89600" y="103089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248" y="938557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+1.2ppm</a:t>
            </a:r>
          </a:p>
        </p:txBody>
      </p:sp>
    </p:spTree>
    <p:extLst>
      <p:ext uri="{BB962C8B-B14F-4D97-AF65-F5344CB8AC3E}">
        <p14:creationId xmlns:p14="http://schemas.microsoft.com/office/powerpoint/2010/main" val="5046983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9756"/>
              </p:ext>
            </p:extLst>
          </p:nvPr>
        </p:nvGraphicFramePr>
        <p:xfrm>
          <a:off x="292097" y="217488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45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R2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Q042820032.d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C11H12N2O2S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237.0692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259.0512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235.0547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MH+/</a:t>
                      </a:r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+/M-H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532061852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Zileuton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R2 Super Plate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Q042620025.d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63" y="3831673"/>
            <a:ext cx="9136801" cy="2910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99613" y="404793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097" y="4133404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+0.4ppm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338" y="869398"/>
            <a:ext cx="9010650" cy="2962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91513" y="147085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1013" y="113787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MNa</a:t>
            </a:r>
            <a:r>
              <a:rPr lang="en-US" dirty="0"/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-2.9ppm</a:t>
            </a:r>
          </a:p>
        </p:txBody>
      </p:sp>
    </p:spTree>
    <p:extLst>
      <p:ext uri="{BB962C8B-B14F-4D97-AF65-F5344CB8AC3E}">
        <p14:creationId xmlns:p14="http://schemas.microsoft.com/office/powerpoint/2010/main" val="17984677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392482"/>
              </p:ext>
            </p:extLst>
          </p:nvPr>
        </p:nvGraphicFramePr>
        <p:xfrm>
          <a:off x="228597" y="2338388"/>
          <a:ext cx="11658602" cy="35376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874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4173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4238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09448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2435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R2 B-Gluc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Q042620120.d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CP-122721_Metab_C8H7F3O3_M-H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C8H7F3O3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209.0420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231.0239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207.0275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R2 B-Gluc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Q042620120.d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CP-122721_Metab_C8H5F3O4_M-H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C8H5F3O4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221.0068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M-H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R3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Q042820083.d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CP-122721_Metab_C9H7F3O4_M+H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C9H7F3O4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237.0369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259.0188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235.0224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+/M-H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723891244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R2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Q042620080.d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CP-122721_Metab_C9H7F3O4_M-H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87622596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Q042620099.d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CP-122721_Metab_C15H17F3O9_M-H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C15H17F3O9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399.0897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421.0716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397.0752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M-H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47982131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R3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Q042820083.d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CP-122721_Metab_C25H29F3N2O8_M+H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C25H29F3N2O8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543.1949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565.1768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541.1804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MH+/M-H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39959922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Q042620099.d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CP-122721_Metab_C25H29F3N2O8_M-H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76367518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R3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Q042820083.d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CP-122721_Metab_C26H31F3N2O9_M+H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C26H31F3N2O9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573.2054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595.1873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571.1909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MH+/M-H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415044651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Q042620099.d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CP-122721_Metab_C26H31F3N2O9_M-H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52647481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R1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Q042820121.d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CP-122721_Metab_C11H13NO_M+H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C11H13NO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176.1070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198.0889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174.0925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6950743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Q042820103.d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CP-122721_Metab_C11H16N2_M+H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C11H16N2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177.1386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199.1205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175.1241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7684222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R1 B-Gluc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Q042820121.d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CP-122721_Metab_C11H16N2O_M+H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C11H16N2O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193.1335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215.1154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191.1190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20839394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Q042820103.d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CP-122721_Metab_C9H10F3NO2_M+H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C9H10F3NO2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222.0736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244.0555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220.0591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94165505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R1 B-Gluc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Q042820121.d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CP-122721_Metab_C19H21F3N2O2_M+H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C19H21F3N2O2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367.1628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389.1447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365.1483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83925318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Q042820103.d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CP-122721_Metab_C20H21F3N2O3_M+H_1of3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C20H21F3N2O3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395.1577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417.1396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393.1432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Isobaric 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054289119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Q042820103.d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CP-122721_Metab_C20H21F3N2O3_M+H_2of3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C20H21F3N2O3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395.1577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417.1396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393.1432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Isobaric 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3754288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Q042820103.d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CP-122721_Metab_C20H21F3N2O3_M+H_3of3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C20H21F3N2O3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395.1577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417.1396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393.1432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Isobaric 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535286723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R2 Super Plate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Q042820087.d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CP-122721_Metab_C20H23F3N2O3_M+H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C20H23F3N2O3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397.1734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419.1553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395.1589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04025559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R2 Super Plate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Q042820087.d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C20H23F3N2O2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381.1784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403.1604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379.1639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5975269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Compound Set: CP-122721 human species</a:t>
            </a:r>
          </a:p>
          <a:p>
            <a:r>
              <a:rPr lang="en-US" dirty="0"/>
              <a:t>CAS: 145742-28-5</a:t>
            </a:r>
          </a:p>
          <a:p>
            <a:r>
              <a:rPr lang="en-US" dirty="0"/>
              <a:t>Reported: Parent, 15 candidate metabolites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Representative Mass Spectra for Detected Candidate Signals by LC/</a:t>
            </a:r>
            <a:r>
              <a:rPr lang="en-US" sz="2400" b="1" dirty="0" err="1"/>
              <a:t>qTOF</a:t>
            </a:r>
            <a:r>
              <a:rPr lang="en-US" sz="2400" b="1" dirty="0"/>
              <a:t> (MS level)</a:t>
            </a:r>
          </a:p>
        </p:txBody>
      </p:sp>
    </p:spTree>
    <p:extLst>
      <p:ext uri="{BB962C8B-B14F-4D97-AF65-F5344CB8AC3E}">
        <p14:creationId xmlns:p14="http://schemas.microsoft.com/office/powerpoint/2010/main" val="128684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597" y="2338388"/>
          <a:ext cx="11658602" cy="7030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496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Dapsone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R3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Q040720163.d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Dapsone_Metab_C14H14N2O3S_M+H 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C14H14N2O3S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291.0798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313.0617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289.0653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28139372"/>
                  </a:ext>
                </a:extLst>
              </a:tr>
              <a:tr h="94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Dapsone R3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Q040920163.d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Dapsone_Metab_C14H14N2O3S_M-H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651703839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Dapsone R1 Cell Free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Q040720126.d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C12H12N2O2S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249.0692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271.0512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247.0547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6916058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Compound Set: </a:t>
            </a:r>
            <a:r>
              <a:rPr lang="en-US" dirty="0" err="1"/>
              <a:t>Dapsone</a:t>
            </a:r>
            <a:r>
              <a:rPr lang="en-US" dirty="0"/>
              <a:t> human species</a:t>
            </a:r>
          </a:p>
          <a:p>
            <a:r>
              <a:rPr lang="en-US" dirty="0"/>
              <a:t>CAS: 80-08-0</a:t>
            </a:r>
          </a:p>
          <a:p>
            <a:r>
              <a:rPr lang="en-US" dirty="0"/>
              <a:t>Reported: Parent, 1 candidate metabolite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Representative Mass Spectra for Detected Candidate Signals by LC/</a:t>
            </a:r>
            <a:r>
              <a:rPr lang="en-US" sz="2400" b="1" dirty="0" err="1"/>
              <a:t>qTOF</a:t>
            </a:r>
            <a:r>
              <a:rPr lang="en-US" sz="2400" b="1" dirty="0"/>
              <a:t> (MS level)</a:t>
            </a:r>
          </a:p>
        </p:txBody>
      </p:sp>
    </p:spTree>
    <p:extLst>
      <p:ext uri="{BB962C8B-B14F-4D97-AF65-F5344CB8AC3E}">
        <p14:creationId xmlns:p14="http://schemas.microsoft.com/office/powerpoint/2010/main" val="35669471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18965"/>
              </p:ext>
            </p:extLst>
          </p:nvPr>
        </p:nvGraphicFramePr>
        <p:xfrm>
          <a:off x="241297" y="1920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45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R2 B-Gluc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Q042620120.d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CP-122721_Metab_C8H7F3O3_M-H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C8H7F3O3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209.0420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231.0239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207.0275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-5.3ppm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640470"/>
            <a:ext cx="8957026" cy="29100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58312" y="152056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796" y="2245160"/>
            <a:ext cx="1574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mass error &gt;5ppm, trace level</a:t>
            </a:r>
          </a:p>
        </p:txBody>
      </p:sp>
    </p:spTree>
    <p:extLst>
      <p:ext uri="{BB962C8B-B14F-4D97-AF65-F5344CB8AC3E}">
        <p14:creationId xmlns:p14="http://schemas.microsoft.com/office/powerpoint/2010/main" val="36426459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93968"/>
              </p:ext>
            </p:extLst>
          </p:nvPr>
        </p:nvGraphicFramePr>
        <p:xfrm>
          <a:off x="241297" y="1920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45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R2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Q042620120.d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CP-122721_Metab_C8H5F3O4_M-H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C8H5F3O4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221.0068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M-H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-1.4ppm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653170"/>
            <a:ext cx="8957026" cy="2910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1812" y="107263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</p:spTree>
    <p:extLst>
      <p:ext uri="{BB962C8B-B14F-4D97-AF65-F5344CB8AC3E}">
        <p14:creationId xmlns:p14="http://schemas.microsoft.com/office/powerpoint/2010/main" val="38075533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297" y="4117639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0.0ppm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803208"/>
            <a:ext cx="8957026" cy="2910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3713" y="420997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159647"/>
              </p:ext>
            </p:extLst>
          </p:nvPr>
        </p:nvGraphicFramePr>
        <p:xfrm>
          <a:off x="241297" y="225632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874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4173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4238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09448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2435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R3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Q042820083.d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CP-122721_Metab_C9H7F3O4_M+H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C9H7F3O4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237.0369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259.0188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235.0224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+/M-H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723891244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R2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Q042620080.d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CP-122721_Metab_C9H7F3O4_M-H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87622596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088" y="840933"/>
            <a:ext cx="8907638" cy="2962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10475" y="105787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83130" y="234291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MNa</a:t>
            </a:r>
            <a:r>
              <a:rPr lang="en-US" dirty="0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-3.8ppm</a:t>
            </a:r>
          </a:p>
        </p:txBody>
      </p:sp>
    </p:spTree>
    <p:extLst>
      <p:ext uri="{BB962C8B-B14F-4D97-AF65-F5344CB8AC3E}">
        <p14:creationId xmlns:p14="http://schemas.microsoft.com/office/powerpoint/2010/main" val="4747963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973070"/>
              </p:ext>
            </p:extLst>
          </p:nvPr>
        </p:nvGraphicFramePr>
        <p:xfrm>
          <a:off x="241297" y="1920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45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Q042620099.d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CP-122721_Metab_C15H17F3O9_M-H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C15H17F3O9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399.0897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421.0716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397.0752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M-H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85671644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0197" y="1078836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-1.3ppm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739005"/>
            <a:ext cx="8957026" cy="2910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7913" y="109737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</p:spTree>
    <p:extLst>
      <p:ext uri="{BB962C8B-B14F-4D97-AF65-F5344CB8AC3E}">
        <p14:creationId xmlns:p14="http://schemas.microsoft.com/office/powerpoint/2010/main" val="19008178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297" y="416948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-0.9ppm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842350"/>
            <a:ext cx="8957026" cy="2910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7113" y="414648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51006"/>
              </p:ext>
            </p:extLst>
          </p:nvPr>
        </p:nvGraphicFramePr>
        <p:xfrm>
          <a:off x="241297" y="225632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874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4173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4238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09448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2435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R3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Q042820083.d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CP-122721_Metab_C25H29F3N2O8_M+H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C25H29F3N2O8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543.1949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565.1768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541.1804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MH+/M-H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39959922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Q042620099.d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CP-122721_Metab_C25H29F3N2O8_M-H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763675188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981" y="880075"/>
            <a:ext cx="8914745" cy="2962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09353" y="1236423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-0.4ppm</a:t>
            </a:r>
          </a:p>
        </p:txBody>
      </p:sp>
    </p:spTree>
    <p:extLst>
      <p:ext uri="{BB962C8B-B14F-4D97-AF65-F5344CB8AC3E}">
        <p14:creationId xmlns:p14="http://schemas.microsoft.com/office/powerpoint/2010/main" val="16593439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297" y="41680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+0.5ppm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840870"/>
            <a:ext cx="8957026" cy="2910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29812" y="416800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65778"/>
              </p:ext>
            </p:extLst>
          </p:nvPr>
        </p:nvGraphicFramePr>
        <p:xfrm>
          <a:off x="241297" y="176934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874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4173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4238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09448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2435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R3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Q042820083.d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CP-122721_Metab_C26H31F3N2O9_M+H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C26H31F3N2O9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573.2054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595.1873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571.1909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MH+/M-H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415044651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Q042620099.d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CP-122721_Metab_C26H31F3N2O9_M-H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526474818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801" y="790700"/>
            <a:ext cx="8924925" cy="2962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95314" y="96554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+0.7ppm</a:t>
            </a:r>
          </a:p>
        </p:txBody>
      </p:sp>
    </p:spTree>
    <p:extLst>
      <p:ext uri="{BB962C8B-B14F-4D97-AF65-F5344CB8AC3E}">
        <p14:creationId xmlns:p14="http://schemas.microsoft.com/office/powerpoint/2010/main" val="21276208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255723"/>
              </p:ext>
            </p:extLst>
          </p:nvPr>
        </p:nvGraphicFramePr>
        <p:xfrm>
          <a:off x="275893" y="14698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874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4173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4238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09448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2435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R1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Q042820121.d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CP-122721_Metab_C11H13NO_M+H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C11H13NO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176.1070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198.0889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174.0925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6950743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69" y="620867"/>
            <a:ext cx="9086850" cy="2962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42085" y="1519539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0.0ppm</a:t>
            </a:r>
          </a:p>
        </p:txBody>
      </p:sp>
    </p:spTree>
    <p:extLst>
      <p:ext uri="{BB962C8B-B14F-4D97-AF65-F5344CB8AC3E}">
        <p14:creationId xmlns:p14="http://schemas.microsoft.com/office/powerpoint/2010/main" val="40289045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052194"/>
              </p:ext>
            </p:extLst>
          </p:nvPr>
        </p:nvGraphicFramePr>
        <p:xfrm>
          <a:off x="275893" y="14698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874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4173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4238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09448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2435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Q042820103.d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CP-122721_Metab_C11H16N2_M+H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C11H16N2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177.1386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199.1205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175.1241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7684222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874" y="614246"/>
            <a:ext cx="8924925" cy="2819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56124" y="88392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-3.4ppm</a:t>
            </a:r>
          </a:p>
        </p:txBody>
      </p:sp>
    </p:spTree>
    <p:extLst>
      <p:ext uri="{BB962C8B-B14F-4D97-AF65-F5344CB8AC3E}">
        <p14:creationId xmlns:p14="http://schemas.microsoft.com/office/powerpoint/2010/main" val="5452140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12400"/>
              </p:ext>
            </p:extLst>
          </p:nvPr>
        </p:nvGraphicFramePr>
        <p:xfrm>
          <a:off x="275893" y="14698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874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4173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4238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09448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2435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R1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Q042820121.d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CP-122721_Metab_C11H16N2O_M+H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C11H16N2O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193.1335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215.1154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191.1190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20839394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31" y="598564"/>
            <a:ext cx="8924925" cy="2962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12963" y="96554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-2.6ppm</a:t>
            </a:r>
          </a:p>
        </p:txBody>
      </p:sp>
    </p:spTree>
    <p:extLst>
      <p:ext uri="{BB962C8B-B14F-4D97-AF65-F5344CB8AC3E}">
        <p14:creationId xmlns:p14="http://schemas.microsoft.com/office/powerpoint/2010/main" val="36299824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33881"/>
              </p:ext>
            </p:extLst>
          </p:nvPr>
        </p:nvGraphicFramePr>
        <p:xfrm>
          <a:off x="275893" y="14698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874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4173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4238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09448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2435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Q042820103.d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CP-122721_Metab_C9H10F3NO2_M+H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C9H10F3NO2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222.0736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244.0555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220.0591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94165505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31" y="580792"/>
            <a:ext cx="8924925" cy="2819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28768" y="78087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+0.9ppm</a:t>
            </a:r>
          </a:p>
        </p:txBody>
      </p:sp>
    </p:spTree>
    <p:extLst>
      <p:ext uri="{BB962C8B-B14F-4D97-AF65-F5344CB8AC3E}">
        <p14:creationId xmlns:p14="http://schemas.microsoft.com/office/powerpoint/2010/main" val="389603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3997" y="141288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496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Dapsone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R3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Q040720163.d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Dapsone_Metab_C14H14N2O3S_M+H 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C14H14N2O3S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291.0798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313.0617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289.0653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28139372"/>
                  </a:ext>
                </a:extLst>
              </a:tr>
              <a:tr h="94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Dapsone R3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Q040920163.d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Dapsone_Metab_C14H14N2O3S_M-H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65170383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-2.7ppm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37" y="775942"/>
            <a:ext cx="9083926" cy="29947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2750" y="98030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64650" y="2273299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MNa</a:t>
            </a:r>
            <a:r>
              <a:rPr lang="en-US" dirty="0"/>
              <a:t>+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037" y="3770657"/>
            <a:ext cx="9083926" cy="29947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45150" y="407910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4833" y="3770657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0.0ppm</a:t>
            </a:r>
          </a:p>
        </p:txBody>
      </p:sp>
    </p:spTree>
    <p:extLst>
      <p:ext uri="{BB962C8B-B14F-4D97-AF65-F5344CB8AC3E}">
        <p14:creationId xmlns:p14="http://schemas.microsoft.com/office/powerpoint/2010/main" val="3171284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225678"/>
              </p:ext>
            </p:extLst>
          </p:nvPr>
        </p:nvGraphicFramePr>
        <p:xfrm>
          <a:off x="275893" y="14698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874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4173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4238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09448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2435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R1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Q042820121.d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CP-122721_Metab_C19H21F3N2O2_M+H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C19H21F3N2O2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367.1628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389.1447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365.1483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83925318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31" y="598564"/>
            <a:ext cx="8924925" cy="2962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30212" y="960926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-0.8ppm</a:t>
            </a:r>
          </a:p>
        </p:txBody>
      </p:sp>
    </p:spTree>
    <p:extLst>
      <p:ext uri="{BB962C8B-B14F-4D97-AF65-F5344CB8AC3E}">
        <p14:creationId xmlns:p14="http://schemas.microsoft.com/office/powerpoint/2010/main" val="9721769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153306"/>
              </p:ext>
            </p:extLst>
          </p:nvPr>
        </p:nvGraphicFramePr>
        <p:xfrm>
          <a:off x="275893" y="14698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874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4173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4238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09448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2435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Q042820103.d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CP-122721_Metab_C20H21F3N2O3_M+H_1of3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C20H21F3N2O3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395.1577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417.1396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393.1432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Isobaric 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054289119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31" y="636548"/>
            <a:ext cx="8924925" cy="2819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51143" y="78087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-3.3ppm</a:t>
            </a:r>
          </a:p>
        </p:txBody>
      </p:sp>
    </p:spTree>
    <p:extLst>
      <p:ext uri="{BB962C8B-B14F-4D97-AF65-F5344CB8AC3E}">
        <p14:creationId xmlns:p14="http://schemas.microsoft.com/office/powerpoint/2010/main" val="6116542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898" y="670002"/>
            <a:ext cx="8924925" cy="28194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8125"/>
              </p:ext>
            </p:extLst>
          </p:nvPr>
        </p:nvGraphicFramePr>
        <p:xfrm>
          <a:off x="275893" y="14698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874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4173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4238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09448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2435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Q042820103.d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CP-122721_Metab_C20H21F3N2O3_M+H_2of3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C20H21F3N2O3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395.1577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417.1396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393.1432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Isobaric 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3754288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97193" y="98322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+4.3ppm</a:t>
            </a:r>
          </a:p>
        </p:txBody>
      </p:sp>
    </p:spTree>
    <p:extLst>
      <p:ext uri="{BB962C8B-B14F-4D97-AF65-F5344CB8AC3E}">
        <p14:creationId xmlns:p14="http://schemas.microsoft.com/office/powerpoint/2010/main" val="35969921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695943"/>
              </p:ext>
            </p:extLst>
          </p:nvPr>
        </p:nvGraphicFramePr>
        <p:xfrm>
          <a:off x="275893" y="14698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874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4173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4238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09448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2435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Q042820103.d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CP-122721_Metab_C20H21F3N2O3_M+H_3of3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C20H21F3N2O3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395.1577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417.1396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393.1432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Isobaric 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535286723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31" y="636548"/>
            <a:ext cx="8924925" cy="2819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62657" y="78087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+4.3ppm</a:t>
            </a:r>
          </a:p>
        </p:txBody>
      </p:sp>
    </p:spTree>
    <p:extLst>
      <p:ext uri="{BB962C8B-B14F-4D97-AF65-F5344CB8AC3E}">
        <p14:creationId xmlns:p14="http://schemas.microsoft.com/office/powerpoint/2010/main" val="26799798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648180"/>
              </p:ext>
            </p:extLst>
          </p:nvPr>
        </p:nvGraphicFramePr>
        <p:xfrm>
          <a:off x="275893" y="14698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874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4173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4238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09448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2435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R2 Super Plate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Q042820087.d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CP-122721_Metab_C20H23F3N2O3_M+H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C20H23F3N2O3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397.1734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419.1553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395.1589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04025559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69" y="670002"/>
            <a:ext cx="9086850" cy="2819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16608" y="96554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-1.8ppm</a:t>
            </a:r>
          </a:p>
        </p:txBody>
      </p:sp>
    </p:spTree>
    <p:extLst>
      <p:ext uri="{BB962C8B-B14F-4D97-AF65-F5344CB8AC3E}">
        <p14:creationId xmlns:p14="http://schemas.microsoft.com/office/powerpoint/2010/main" val="12012898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945178"/>
              </p:ext>
            </p:extLst>
          </p:nvPr>
        </p:nvGraphicFramePr>
        <p:xfrm>
          <a:off x="275893" y="14698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874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4173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4238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09448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2435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CP-122721 R2 Super Plate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Q042820087.d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C20H23F3N2O2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381.1784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403.1604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379.1639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59752691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31" y="636548"/>
            <a:ext cx="8924925" cy="2819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6793" y="87633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+0.8ppm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73379" y="225536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MNa</a:t>
            </a:r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1602915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606125"/>
              </p:ext>
            </p:extLst>
          </p:nvPr>
        </p:nvGraphicFramePr>
        <p:xfrm>
          <a:off x="228597" y="2338388"/>
          <a:ext cx="11658602" cy="24556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555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Q043020104.d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2-Amino-5-AT_Metab_C9H12N2O_M+H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C9H12N2O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165.1022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187.0841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163.0877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R2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Q043020123.d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2-Amino-5-AT_Metab_C14H15N3O_M+H_1of2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C14H15N3O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242.1288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264.1107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240.1143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R2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Q043020123.d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2-Amino-5-AT_Metab_C14H15N3O_M+H_2of2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C14H15N3O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242.1288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264.1107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240.1143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91955910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R2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Q043020123.d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2-Amino-5-AT_Metab_C14H13N3O2_M+H_1of2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C14H13N3O2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256.1081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278.0900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254.0936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87622596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Q043020104.d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2-Amino-5-AT_Metab_C14H13N3O2_M+H_2of2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C14H13N3O2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256.1081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278.0900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254.0936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47982131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Q043020104.d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2-Amino-5-AT_Metab_C16H17N3O_M+H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C16H17N3O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268.1444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290.1263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266.1299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39959922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Q043020104.d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2-Amino-5-AT_Metab_C20H23N3O6_M+H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C20H23N3O6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402.1660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424.1479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400.1515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 (2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isobaric)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7.7*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+;     M-H*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76367518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Q050720101.d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2-Amino-5-AT_Metab_C20H23N3O6_M-H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415044651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Q043020104.d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2-Amino-5-AT_Metab_C20H23N3O7_M+H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C20H23N3O7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418.1609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440.1428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416.1464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52647481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Q050720101.d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2-Amino-5-AT_Metab_C14H15N3O4S_M-H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C14H15N3O4S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322.0856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344.0675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320.0711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6950743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Q050720101.d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2-Amino-5-AT_Metab_C14H15N3O5S_M-H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C14H15N3O5S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338.0805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360.0624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336.0660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7684222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Q043020073.d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C14H15N3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226.1339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248.1158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224.1193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20839394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Compound Set: 2-Amino-5-azotoluene human species</a:t>
            </a:r>
          </a:p>
          <a:p>
            <a:r>
              <a:rPr lang="en-US" dirty="0"/>
              <a:t>CAS: 97-56-3</a:t>
            </a:r>
          </a:p>
          <a:p>
            <a:r>
              <a:rPr lang="en-US" dirty="0"/>
              <a:t>Reported: Parent, 11 candidate metabolites*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Representative Mass Spectra for Detected Candidate Signals by LC/</a:t>
            </a:r>
            <a:r>
              <a:rPr lang="en-US" sz="2400" b="1" dirty="0" err="1"/>
              <a:t>qTOF</a:t>
            </a:r>
            <a:r>
              <a:rPr lang="en-US" sz="2400" b="1" dirty="0"/>
              <a:t> (MS level)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596" y="5033252"/>
            <a:ext cx="11658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Metabolite appears as two unresolved peaks - in positive mode response is similar, in negative mode peak appears a sharp peak with a smaller shoulder - presumably only one of the two species unresolved in positive ion mode works well by negative ion mode.  Therefore it is assumed 2-Amino-5-AT_Metab_C20H23N3O6 has 2 isobaric structures.  Some RT drift was noted for the IS in negative ion mode, but re-analysis during targeted fragmentation mode shows positive and negative peaks still at same RT indicating only the IS, which is an acid, was affected in this case.  </a:t>
            </a:r>
          </a:p>
        </p:txBody>
      </p:sp>
    </p:spTree>
    <p:extLst>
      <p:ext uri="{BB962C8B-B14F-4D97-AF65-F5344CB8AC3E}">
        <p14:creationId xmlns:p14="http://schemas.microsoft.com/office/powerpoint/2010/main" val="1049060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025330"/>
              </p:ext>
            </p:extLst>
          </p:nvPr>
        </p:nvGraphicFramePr>
        <p:xfrm>
          <a:off x="228597" y="130446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Q043020104.d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2-Amino-5-AT_Metab_C9H12N2O_M+H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C9H12N2O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165.1022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187.0841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163.0877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092" y="626908"/>
            <a:ext cx="8963025" cy="2771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24871" y="96554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+1.8ppm</a:t>
            </a:r>
          </a:p>
        </p:txBody>
      </p:sp>
    </p:spTree>
    <p:extLst>
      <p:ext uri="{BB962C8B-B14F-4D97-AF65-F5344CB8AC3E}">
        <p14:creationId xmlns:p14="http://schemas.microsoft.com/office/powerpoint/2010/main" val="16605779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32131"/>
              </p:ext>
            </p:extLst>
          </p:nvPr>
        </p:nvGraphicFramePr>
        <p:xfrm>
          <a:off x="228597" y="130446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R2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Q043020123.d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2-Amino-5-AT_Metab_C14H15N3O_M+H_1of2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C14H15N3O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242.1288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264.1107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240.1143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509" y="649209"/>
            <a:ext cx="8801100" cy="2771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24871" y="96554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-2.9ppm</a:t>
            </a:r>
          </a:p>
        </p:txBody>
      </p:sp>
    </p:spTree>
    <p:extLst>
      <p:ext uri="{BB962C8B-B14F-4D97-AF65-F5344CB8AC3E}">
        <p14:creationId xmlns:p14="http://schemas.microsoft.com/office/powerpoint/2010/main" val="1617535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038" y="654756"/>
            <a:ext cx="8963025" cy="32004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999026"/>
              </p:ext>
            </p:extLst>
          </p:nvPr>
        </p:nvGraphicFramePr>
        <p:xfrm>
          <a:off x="228597" y="130446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R2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Q043020123.d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2-Amino-5-AT_Metab_C14H15N3O_M+H_2of2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C14H15N3O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242.1288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264.1107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240.1143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81404" y="1136896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+1.2ppm</a:t>
            </a:r>
          </a:p>
        </p:txBody>
      </p:sp>
    </p:spTree>
    <p:extLst>
      <p:ext uri="{BB962C8B-B14F-4D97-AF65-F5344CB8AC3E}">
        <p14:creationId xmlns:p14="http://schemas.microsoft.com/office/powerpoint/2010/main" val="200257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3997" y="1412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49603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Dapsone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R1 Cell Free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Q040720126.d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C12H12N2O2S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249.0692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271.0512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247.0547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6916058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+2.4ppm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37" y="610842"/>
            <a:ext cx="9083926" cy="2994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8050" y="79563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5950" y="22122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MNa</a:t>
            </a:r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889558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67744"/>
              </p:ext>
            </p:extLst>
          </p:nvPr>
        </p:nvGraphicFramePr>
        <p:xfrm>
          <a:off x="228597" y="130446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R2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Q043020123.d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2-Amino-5-AT_Metab_C14H13N3O2_M+H_1of2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C14H13N3O2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256.1081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278.0900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254.0936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87622596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11" y="604605"/>
            <a:ext cx="880110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7398" y="60460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-2.0ppm</a:t>
            </a:r>
          </a:p>
        </p:txBody>
      </p:sp>
    </p:spTree>
    <p:extLst>
      <p:ext uri="{BB962C8B-B14F-4D97-AF65-F5344CB8AC3E}">
        <p14:creationId xmlns:p14="http://schemas.microsoft.com/office/powerpoint/2010/main" val="3835565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664160"/>
              </p:ext>
            </p:extLst>
          </p:nvPr>
        </p:nvGraphicFramePr>
        <p:xfrm>
          <a:off x="228597" y="130446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Q043020104.d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2-Amino-5-AT_Metab_C14H13N3O2_M+H_2of2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C14H13N3O2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256.1081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278.0900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254.0936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4798213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206" y="638059"/>
            <a:ext cx="880110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59046" y="78087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-2.3ppm</a:t>
            </a:r>
          </a:p>
        </p:txBody>
      </p:sp>
    </p:spTree>
    <p:extLst>
      <p:ext uri="{BB962C8B-B14F-4D97-AF65-F5344CB8AC3E}">
        <p14:creationId xmlns:p14="http://schemas.microsoft.com/office/powerpoint/2010/main" val="18321751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288355"/>
              </p:ext>
            </p:extLst>
          </p:nvPr>
        </p:nvGraphicFramePr>
        <p:xfrm>
          <a:off x="228597" y="130446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Q043020104.d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2-Amino-5-AT_Metab_C16H17N3O_M+H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C16H17N3O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268.1444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290.1263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266.1299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39959922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206" y="626907"/>
            <a:ext cx="880110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58685" y="87008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+4.8 ppm</a:t>
            </a:r>
          </a:p>
        </p:txBody>
      </p:sp>
    </p:spTree>
    <p:extLst>
      <p:ext uri="{BB962C8B-B14F-4D97-AF65-F5344CB8AC3E}">
        <p14:creationId xmlns:p14="http://schemas.microsoft.com/office/powerpoint/2010/main" val="18793080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572251"/>
              </p:ext>
            </p:extLst>
          </p:nvPr>
        </p:nvGraphicFramePr>
        <p:xfrm>
          <a:off x="228597" y="130446"/>
          <a:ext cx="11658602" cy="6839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814039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702526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Q043020104.d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2-Amino-5-AT_Metab_C20H23N3O6_M+H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C20H23N3O6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402.1660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424.1479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400.1515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 (2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isobaric)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7.7*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;     M-H*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76367518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Super 4hr 3xdilution w/100ppb 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Q050720101.d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2-Amino-5-AT_Metab_C20H23N3O6_M-H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41504465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11" y="965541"/>
            <a:ext cx="880110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85641" y="1217309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-4.0ppm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29678" y="235885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MNa</a:t>
            </a:r>
            <a:r>
              <a:rPr lang="en-US" dirty="0"/>
              <a:t>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597" y="6304002"/>
            <a:ext cx="116586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* Metabolite appears as two unresolved peaks - in positive mode response is similar, in negative mode peak appears a sharp peak with a smaller shoulder - presumably only one of the two species unresolved in positive ion mode works well by negative ion mode.  Therefore it is assumed 2-Amino-5-AT_Metab_C20H23N3O6 has 2 isobaric structures.  Some RT drift was noted for the IS in negative ion mode, but re-analysis during targeted fragmentation mode shows positive and negative peaks still at same RT indicating only the IS, which is an acid, was affected in this case.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811" y="3634773"/>
            <a:ext cx="8801100" cy="26692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93741" y="391177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4561" y="3737316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+3.0ppm</a:t>
            </a:r>
          </a:p>
        </p:txBody>
      </p:sp>
    </p:spTree>
    <p:extLst>
      <p:ext uri="{BB962C8B-B14F-4D97-AF65-F5344CB8AC3E}">
        <p14:creationId xmlns:p14="http://schemas.microsoft.com/office/powerpoint/2010/main" val="29207683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48090"/>
              </p:ext>
            </p:extLst>
          </p:nvPr>
        </p:nvGraphicFramePr>
        <p:xfrm>
          <a:off x="228597" y="130446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Q043020104.d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2-Amino-5-AT_Metab_C20H23N3O7_M+H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C20H23N3O7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418.1609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440.1428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416.1464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52647481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48" y="638058"/>
            <a:ext cx="880110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9798" y="86047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-1.7ppm</a:t>
            </a:r>
          </a:p>
        </p:txBody>
      </p:sp>
    </p:spTree>
    <p:extLst>
      <p:ext uri="{BB962C8B-B14F-4D97-AF65-F5344CB8AC3E}">
        <p14:creationId xmlns:p14="http://schemas.microsoft.com/office/powerpoint/2010/main" val="6190846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924787"/>
              </p:ext>
            </p:extLst>
          </p:nvPr>
        </p:nvGraphicFramePr>
        <p:xfrm>
          <a:off x="228597" y="130446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Q050720101.d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2-Amino-5-AT_Metab_C14H15N3O4S_M-H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C14H15N3O4S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322.0856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344.0675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320.0711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6950743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11" y="638059"/>
            <a:ext cx="880110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09584" y="878639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922" y="786306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+3.7ppm</a:t>
            </a:r>
          </a:p>
        </p:txBody>
      </p:sp>
    </p:spTree>
    <p:extLst>
      <p:ext uri="{BB962C8B-B14F-4D97-AF65-F5344CB8AC3E}">
        <p14:creationId xmlns:p14="http://schemas.microsoft.com/office/powerpoint/2010/main" val="37766329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688487"/>
              </p:ext>
            </p:extLst>
          </p:nvPr>
        </p:nvGraphicFramePr>
        <p:xfrm>
          <a:off x="228597" y="130446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Q050720101.d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2-Amino-5-AT_Metab_C14H15N3O5S_M-H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C14H15N3O5S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338.0805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360.0624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336.0660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7684222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55" y="660361"/>
            <a:ext cx="880110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09584" y="878639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922" y="786306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+4.8ppm</a:t>
            </a:r>
          </a:p>
        </p:txBody>
      </p:sp>
    </p:spTree>
    <p:extLst>
      <p:ext uri="{BB962C8B-B14F-4D97-AF65-F5344CB8AC3E}">
        <p14:creationId xmlns:p14="http://schemas.microsoft.com/office/powerpoint/2010/main" val="24939306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78968"/>
              </p:ext>
            </p:extLst>
          </p:nvPr>
        </p:nvGraphicFramePr>
        <p:xfrm>
          <a:off x="228597" y="130446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2-Amino-5-azotoluene R3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Q043020073.d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C14H15N3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226.1339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248.1158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224.1193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20839394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5" y="626907"/>
            <a:ext cx="8963025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9798" y="86047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-0.4ppm</a:t>
            </a:r>
          </a:p>
        </p:txBody>
      </p:sp>
    </p:spTree>
    <p:extLst>
      <p:ext uri="{BB962C8B-B14F-4D97-AF65-F5344CB8AC3E}">
        <p14:creationId xmlns:p14="http://schemas.microsoft.com/office/powerpoint/2010/main" val="13223339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282905"/>
              </p:ext>
            </p:extLst>
          </p:nvPr>
        </p:nvGraphicFramePr>
        <p:xfrm>
          <a:off x="228597" y="2338388"/>
          <a:ext cx="11658602" cy="15888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3,5-Dinitroaniline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Q043020162.d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3,5-DNA_Metab_C6H7N3O2_M+H_1of3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C6H7N3O2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154.0611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176.0430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152.0466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3,5-Dinitroaniline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Q043020162.d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3,5-DNA_Metab_C6H7N3O2_M+H_2of3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C6H7N3O2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154.0611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176.0430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152.0466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3,5-Dinitroaniline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Q043020162.d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3,5-DNA_Metab_C6H7N3O2_M+H_3of3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C6H7N3O2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154.0611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176.0430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152.0466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723891244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3,5-Dinitroaniline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Q043020162.d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3,5-DNA_Metab_C8H9N3O3_M+H_1of2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C8H9N3O3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196.0717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218.0536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194.0572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4.2; 4.2*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 Isobaric MH+/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+; M-H*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87622596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3,5-Dinitroaniline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Q050720161.d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3,5-DNA_Metab_C8H9N3O3_M-H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47982131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3,5-Dinitroaniline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Q043020162.d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3,5-DNA_Metab_C8H9N3O3_M+H_2of2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C8H9N3O3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196.0717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218.0536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194.0572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39959922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3,5-Dinitroaniline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Q050720161.d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3,5-DNA_Metab_C8H7N3O5_M-H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C8H7N3O5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226.0458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248.0277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224.0313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M-H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76367518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3,5-Dinitroaniline R2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Q050720130.d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C6H5N3O4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184.0353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206.0172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182.0207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41504465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Compound Set: 2-Amino-5-azotoluene human species</a:t>
            </a:r>
          </a:p>
          <a:p>
            <a:r>
              <a:rPr lang="en-US" dirty="0"/>
              <a:t>CAS: 97-56-3</a:t>
            </a:r>
          </a:p>
          <a:p>
            <a:r>
              <a:rPr lang="en-US" dirty="0"/>
              <a:t>Reported: Parent, 6 candidate metabolites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Representative Mass Spectra for Detected Candidate Signals by LC/</a:t>
            </a:r>
            <a:r>
              <a:rPr lang="en-US" sz="2400" b="1" dirty="0" err="1"/>
              <a:t>qTOF</a:t>
            </a:r>
            <a:r>
              <a:rPr lang="en-US" sz="2400" b="1" dirty="0"/>
              <a:t> (MS level)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596" y="4324592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RT drift noted for the IS in negative ion mode but targeted fragmentation phase shows 3,5-DNA_Metab_C8H9N3O3_M+H_1of2 is a single species observed in both modes.  This indicates IS drifting only affected the IS, which is an acid, in this case. </a:t>
            </a:r>
          </a:p>
        </p:txBody>
      </p:sp>
    </p:spTree>
    <p:extLst>
      <p:ext uri="{BB962C8B-B14F-4D97-AF65-F5344CB8AC3E}">
        <p14:creationId xmlns:p14="http://schemas.microsoft.com/office/powerpoint/2010/main" val="32000163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077808"/>
              </p:ext>
            </p:extLst>
          </p:nvPr>
        </p:nvGraphicFramePr>
        <p:xfrm>
          <a:off x="183992" y="14159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3,5-Dinitroaniline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Q043020162.d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3,5-DNA_Metab_C6H7N3O2_M+H_1of3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C6H7N3O2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154.0611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176.0430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152.0466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38" y="615755"/>
            <a:ext cx="8963025" cy="2771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99050" y="96554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+4.5ppm</a:t>
            </a:r>
          </a:p>
        </p:txBody>
      </p:sp>
    </p:spTree>
    <p:extLst>
      <p:ext uri="{BB962C8B-B14F-4D97-AF65-F5344CB8AC3E}">
        <p14:creationId xmlns:p14="http://schemas.microsoft.com/office/powerpoint/2010/main" val="361876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027767"/>
              </p:ext>
            </p:extLst>
          </p:nvPr>
        </p:nvGraphicFramePr>
        <p:xfrm>
          <a:off x="228597" y="2338388"/>
          <a:ext cx="11658602" cy="42328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R1 Super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Q041920039.d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Haloperidol_Metab_C10H11FO3_M-H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C10H11FO3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199.0765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221.0584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197.0620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480319561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R1 Super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Q041520041.d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Haloperidol_Metab_C10H9FO3_M+H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C10H9FO3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197.0608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219.0427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195.0463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MH+/M-H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473490616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R1 Super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Q041920039.d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Haloperidol_Metab_C10H9FO3_M-H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678148194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R1 B-Gluc 4hr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Q041520061.d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Haloperidol_Metab_C11H14ClNO_M+H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C11H14ClNO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212.0837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234.0656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210.0692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85311179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R2 4hr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Q041520022.d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Haloperidol_Metab_C21H18ClFNO_M+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C21H18ClFNO+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354.1055 (M+)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72705414"/>
                  </a:ext>
                </a:extLst>
              </a:tr>
              <a:tr h="2099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R1 Super 4hr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Q041520041.d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Haloperidol_Metab_C21H20ClFNO_M+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C21H20ClFNO+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356.1217 (M+)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584199952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R1 Super 4hr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Q041520041.d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Haloperidol_Metab_C21H21ClFNO_M+H_1of2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C21H21ClFNO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358.1368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380.1187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356.1223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R2 4hr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Q041520022.d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Haloperidol_Metab_C21H21ClFNO_M+H_2of2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C21H21ClFNO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358.1368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380.1187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356.1223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28139372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R1 Super Plate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Q041520026.d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Haloperidol_Metab_C21H23ClFNO3_M+H_1of2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C21H23ClFNO3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392.1423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414.1242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390.1278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651703839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R1 Super Plate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Q041520026.d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Haloperidol_Metab_C21H23ClFNO3_M+H_2of2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C21H23ClFNO3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392.1423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414.1242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390.1278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69160580"/>
                  </a:ext>
                </a:extLst>
              </a:tr>
              <a:tr h="2099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R2 4hr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Q041520022.d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Haloperidol_Metab_C21H25ClFNO2_M+H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C21H25ClFNO2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378.1631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400.1450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376.1486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687981205"/>
                  </a:ext>
                </a:extLst>
              </a:tr>
              <a:tr h="278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R3 Super 4hr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Q041520043.d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Haloperidol_Metab_C21H25ClFNO3_M+H_1of4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C21H25ClFNO3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394.1580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416.1399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392.1435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62463036"/>
                  </a:ext>
                </a:extLst>
              </a:tr>
              <a:tr h="278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R1 B-Gluc 4hr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Q041520061.d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Haloperidol_Metab_C21H25ClFNO3_M+H_2of4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C21H25ClFNO3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394.1580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416.1399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392.1435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613075299"/>
                  </a:ext>
                </a:extLst>
              </a:tr>
              <a:tr h="278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R3 Super 4hr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Q041520043.d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Haloperidol_Metab_C21H25ClFNO3_M+H_3of4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C21H25ClFNO3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394.1580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416.1399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392.1435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913745108"/>
                  </a:ext>
                </a:extLst>
              </a:tr>
              <a:tr h="278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R3 Super 4hr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Q041520043.d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Haloperidol_Metab_C21H25ClFNO3_M+H_4of4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C21H25ClFNO3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394.1580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416.1399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392.1435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 isobaric 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217101088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R1 Super 4hr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Q041520041.d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Haloperidol_Metab_C27H31ClFNO8_M+H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C27H31ClFNO8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552.1795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574.1614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550.1650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MH+/</a:t>
                      </a:r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M-H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51927081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R1 Super 4hr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Q041920039.d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Haloperidol_Metab_C27H31ClFNO8_M-H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83280009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R1 Super 4hr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Q041520041.d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Haloperidol_Metab_C27H33ClFNO8_M+H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C27H33ClFNO8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554.1951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576.1770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552.1806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13959605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 R1 Cell Free 3xdilution w/100ppb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Q041520006.d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Parent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C21H23ClFNO2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376.1474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398.1294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374.1329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9916248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Compound Set: Haloperidol human species</a:t>
            </a:r>
          </a:p>
          <a:p>
            <a:r>
              <a:rPr lang="en-US" dirty="0"/>
              <a:t>CAS: 52-86-8</a:t>
            </a:r>
          </a:p>
          <a:p>
            <a:r>
              <a:rPr lang="en-US" dirty="0"/>
              <a:t>Reported: Parent, 16 candidate metabolites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Representative Mass Spectra for Detected Candidate Signals by LC/</a:t>
            </a:r>
            <a:r>
              <a:rPr lang="en-US" sz="2400" b="1" dirty="0" err="1"/>
              <a:t>qTOF</a:t>
            </a:r>
            <a:r>
              <a:rPr lang="en-US" sz="2400" b="1" dirty="0"/>
              <a:t> (MS level)</a:t>
            </a:r>
          </a:p>
        </p:txBody>
      </p:sp>
    </p:spTree>
    <p:extLst>
      <p:ext uri="{BB962C8B-B14F-4D97-AF65-F5344CB8AC3E}">
        <p14:creationId xmlns:p14="http://schemas.microsoft.com/office/powerpoint/2010/main" val="36868341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8900"/>
              </p:ext>
            </p:extLst>
          </p:nvPr>
        </p:nvGraphicFramePr>
        <p:xfrm>
          <a:off x="183992" y="14159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3,5-Dinitroaniline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Q043020162.d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3,5-DNA_Metab_C6H7N3O2_M+H_2of3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C6H7N3O2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154.0611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176.0430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152.0466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60" y="638058"/>
            <a:ext cx="880110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3947" y="96554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-4.5ppm</a:t>
            </a:r>
          </a:p>
        </p:txBody>
      </p:sp>
    </p:spTree>
    <p:extLst>
      <p:ext uri="{BB962C8B-B14F-4D97-AF65-F5344CB8AC3E}">
        <p14:creationId xmlns:p14="http://schemas.microsoft.com/office/powerpoint/2010/main" val="289774250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68171"/>
              </p:ext>
            </p:extLst>
          </p:nvPr>
        </p:nvGraphicFramePr>
        <p:xfrm>
          <a:off x="183992" y="14159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3,5-Dinitroaniline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Q043020162.d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3,5-DNA_Metab_C6H7N3O2_M+H_3of3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C6H7N3O2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154.0611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176.0430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152.0466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723891244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904" y="649209"/>
            <a:ext cx="880110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3947" y="96554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-1.3ppm</a:t>
            </a:r>
          </a:p>
        </p:txBody>
      </p:sp>
    </p:spTree>
    <p:extLst>
      <p:ext uri="{BB962C8B-B14F-4D97-AF65-F5344CB8AC3E}">
        <p14:creationId xmlns:p14="http://schemas.microsoft.com/office/powerpoint/2010/main" val="8506151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696757"/>
              </p:ext>
            </p:extLst>
          </p:nvPr>
        </p:nvGraphicFramePr>
        <p:xfrm>
          <a:off x="183992" y="141598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3,5-Dinitroaniline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Q043020162.d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3,5-DNA_Metab_C8H9N3O3_M+H_1of2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C8H9N3O3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196.0717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218.0536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194.0572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4.2; 4.2*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 Isobaric MH+/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+; M-H*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87622596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3,5-Dinitroaniline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Q050720161.d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3,5-DNA_Metab_C8H9N3O3_M-H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4798213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43" y="827629"/>
            <a:ext cx="880110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1762" y="105787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-2.6ppm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34601" y="2240573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MNa</a:t>
            </a:r>
            <a:r>
              <a:rPr lang="en-US" dirty="0"/>
              <a:t>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59" y="6396335"/>
            <a:ext cx="1211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RT drift noted for the IS in negative ion mode but targeted fragmentation phase shows 3,5-DNA_Metab_C8H9N3O3_M+H_1of2 is a single species observed in both modes.  This indicates IS drifting only affected the IS, which is an acid, in this case.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780" y="3626460"/>
            <a:ext cx="8963025" cy="2771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9635" y="3735416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+2.1ppm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0979" y="377359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</p:spTree>
    <p:extLst>
      <p:ext uri="{BB962C8B-B14F-4D97-AF65-F5344CB8AC3E}">
        <p14:creationId xmlns:p14="http://schemas.microsoft.com/office/powerpoint/2010/main" val="40606480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31819"/>
              </p:ext>
            </p:extLst>
          </p:nvPr>
        </p:nvGraphicFramePr>
        <p:xfrm>
          <a:off x="183992" y="14159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3,5-Dinitroaniline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Q043020162.d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3,5-DNA_Metab_C8H9N3O3_M+H_2of2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C8H9N3O3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196.0717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218.0536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194.0572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399599228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904" y="626907"/>
            <a:ext cx="880110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59243" y="78087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+3.6ppm</a:t>
            </a:r>
          </a:p>
        </p:txBody>
      </p:sp>
    </p:spTree>
    <p:extLst>
      <p:ext uri="{BB962C8B-B14F-4D97-AF65-F5344CB8AC3E}">
        <p14:creationId xmlns:p14="http://schemas.microsoft.com/office/powerpoint/2010/main" val="2809336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21706"/>
              </p:ext>
            </p:extLst>
          </p:nvPr>
        </p:nvGraphicFramePr>
        <p:xfrm>
          <a:off x="183992" y="14159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3,5-Dinitroaniline R3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Q050720161.d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3,5-DNA_Metab_C8H7N3O5_M-H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C8H7N3O5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226.0458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248.0277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224.0313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M-H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76367518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55" y="649209"/>
            <a:ext cx="880110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938" y="848852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+3.6ppm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0911" y="94118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</p:spTree>
    <p:extLst>
      <p:ext uri="{BB962C8B-B14F-4D97-AF65-F5344CB8AC3E}">
        <p14:creationId xmlns:p14="http://schemas.microsoft.com/office/powerpoint/2010/main" val="23117017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7197"/>
              </p:ext>
            </p:extLst>
          </p:nvPr>
        </p:nvGraphicFramePr>
        <p:xfrm>
          <a:off x="183992" y="14159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798956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89209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90654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3,5-Dinitroaniline R2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Q050720130.d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C6H5N3O4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184.0353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206.0172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182.0207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41504465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602" y="638058"/>
            <a:ext cx="880110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938" y="848852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+1.6ppm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0033" y="84885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</p:spTree>
    <p:extLst>
      <p:ext uri="{BB962C8B-B14F-4D97-AF65-F5344CB8AC3E}">
        <p14:creationId xmlns:p14="http://schemas.microsoft.com/office/powerpoint/2010/main" val="196596302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20028"/>
              </p:ext>
            </p:extLst>
          </p:nvPr>
        </p:nvGraphicFramePr>
        <p:xfrm>
          <a:off x="228597" y="2338388"/>
          <a:ext cx="11658602" cy="123453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68744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09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555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Q051320101.d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3Nitroaniline_Metab_C8H10N2O_M+H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C8H10N2O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151.0866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173.0685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149.0721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090523246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3-Nitroaniline R2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Q051320122.d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3Nitroaniline_Metab_C8H8N2O3_M+H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C8H8N2O3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181.0608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203.0427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179.0463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+/ 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3-Nitroaniline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Q051120100.d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3Nitroaniline_Metab_C8H8N2O3_M-H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87622596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3-Nitroaniline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Q051120100.d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3Nitroaniline_Metab_C6H6N2O3_M-H_1of3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C6H6N2O3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155.0451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177.0270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153.0306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Isobaric 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47982131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3-Nitroaniline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Q051120100.d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3Nitroaniline_Metab_C6H6N2O3_M-H_2of3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C6H6N2O3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155.0451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177.0270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153.0306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Isobaric 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39959922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3-Nitroaniline R3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Q051120081.d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3Nitroaniline_Metab_C6H6N2O3_M-H_3of3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C6H6N2O3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155.0451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177.0270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153.0306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Isobaric 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52647481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Compound Set: 3-Nitroaniline human species</a:t>
            </a:r>
          </a:p>
          <a:p>
            <a:r>
              <a:rPr lang="en-US" dirty="0"/>
              <a:t>CAS: 99-09-2</a:t>
            </a:r>
          </a:p>
          <a:p>
            <a:r>
              <a:rPr lang="en-US" dirty="0"/>
              <a:t>Reported: 5 candidate metabolites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Representative Mass Spectra for Detected Candidate Signals by LC/</a:t>
            </a:r>
            <a:r>
              <a:rPr lang="en-US" sz="2400" b="1" dirty="0" err="1"/>
              <a:t>qTOF</a:t>
            </a:r>
            <a:r>
              <a:rPr lang="en-US" sz="2400" b="1" dirty="0"/>
              <a:t> (MS level)</a:t>
            </a:r>
          </a:p>
        </p:txBody>
      </p:sp>
    </p:spTree>
    <p:extLst>
      <p:ext uri="{BB962C8B-B14F-4D97-AF65-F5344CB8AC3E}">
        <p14:creationId xmlns:p14="http://schemas.microsoft.com/office/powerpoint/2010/main" val="12322070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623386"/>
              </p:ext>
            </p:extLst>
          </p:nvPr>
        </p:nvGraphicFramePr>
        <p:xfrm>
          <a:off x="262464" y="193499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68744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09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555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3-Nitroaniline R1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Q051320101.d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3Nitroaniline_Metab_C8H10N2O_M+H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C8H10N2O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151.0866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173.0685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149.0721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MH+</a:t>
                      </a: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09052324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75" y="747889"/>
            <a:ext cx="8376179" cy="31332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74222" y="116961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-0.7ppm</a:t>
            </a:r>
          </a:p>
        </p:txBody>
      </p:sp>
    </p:spTree>
    <p:extLst>
      <p:ext uri="{BB962C8B-B14F-4D97-AF65-F5344CB8AC3E}">
        <p14:creationId xmlns:p14="http://schemas.microsoft.com/office/powerpoint/2010/main" val="6690281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255862"/>
              </p:ext>
            </p:extLst>
          </p:nvPr>
        </p:nvGraphicFramePr>
        <p:xfrm>
          <a:off x="239748" y="163900"/>
          <a:ext cx="11658602" cy="5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68744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09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555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3-Nitroaniline R2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Q051320122.d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3Nitroaniline_Metab_C8H8N2O3_M+H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C8H8N2O3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181.0608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203.0427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179.0463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+/ 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3-Nitroaniline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Q051120100.d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3Nitroaniline_Metab_C8H8N2O3_M-H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87622596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3" y="849931"/>
            <a:ext cx="862965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9822" y="112446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+1.1ppm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54737" y="2357223"/>
            <a:ext cx="83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MNa</a:t>
            </a:r>
            <a:r>
              <a:rPr lang="en-US" dirty="0"/>
              <a:t>+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224" y="3781865"/>
            <a:ext cx="8629650" cy="2771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60949" y="409071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921" y="381371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+1.1ppm</a:t>
            </a:r>
          </a:p>
        </p:txBody>
      </p:sp>
    </p:spTree>
    <p:extLst>
      <p:ext uri="{BB962C8B-B14F-4D97-AF65-F5344CB8AC3E}">
        <p14:creationId xmlns:p14="http://schemas.microsoft.com/office/powerpoint/2010/main" val="337213710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968341"/>
              </p:ext>
            </p:extLst>
          </p:nvPr>
        </p:nvGraphicFramePr>
        <p:xfrm>
          <a:off x="239748" y="163900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68744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09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555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3-Nitroaniline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Q051120100.d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3Nitroaniline_Metab_C6H6N2O3_M-H_1of3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C6H6N2O3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155.0451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177.0270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153.0306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Isobaric 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4798213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261" y="615756"/>
            <a:ext cx="8791575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5927" y="89342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921" y="69448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+1.3ppm</a:t>
            </a:r>
          </a:p>
        </p:txBody>
      </p:sp>
    </p:spTree>
    <p:extLst>
      <p:ext uri="{BB962C8B-B14F-4D97-AF65-F5344CB8AC3E}">
        <p14:creationId xmlns:p14="http://schemas.microsoft.com/office/powerpoint/2010/main" val="31580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69698"/>
              </p:ext>
            </p:extLst>
          </p:nvPr>
        </p:nvGraphicFramePr>
        <p:xfrm>
          <a:off x="279397" y="293688"/>
          <a:ext cx="11658602" cy="3430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1591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2051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70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Haloperidol R1 Super 4hr 3xdilution w/100ppb 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Q041920039.d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Haloperidol_Metab_C10H11FO3_M-H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C10H11FO3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199.0765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221.0584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197.0620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48031956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9396" y="98030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+1.5ppm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788642"/>
            <a:ext cx="9083926" cy="29947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00598" y="107263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</p:spTree>
    <p:extLst>
      <p:ext uri="{BB962C8B-B14F-4D97-AF65-F5344CB8AC3E}">
        <p14:creationId xmlns:p14="http://schemas.microsoft.com/office/powerpoint/2010/main" val="7976608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33929"/>
              </p:ext>
            </p:extLst>
          </p:nvPr>
        </p:nvGraphicFramePr>
        <p:xfrm>
          <a:off x="239748" y="163900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68744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09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555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3-Nitroaniline R2 Super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Q051120100.d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3Nitroaniline_Metab_C6H6N2O3_M-H_2of3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C6H6N2O3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155.0451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177.0270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153.0306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Isobaric 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39959922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4" y="615756"/>
            <a:ext cx="862965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5927" y="89342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921" y="69448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+2.0ppm</a:t>
            </a:r>
          </a:p>
        </p:txBody>
      </p:sp>
    </p:spTree>
    <p:extLst>
      <p:ext uri="{BB962C8B-B14F-4D97-AF65-F5344CB8AC3E}">
        <p14:creationId xmlns:p14="http://schemas.microsoft.com/office/powerpoint/2010/main" val="359930478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155455"/>
              </p:ext>
            </p:extLst>
          </p:nvPr>
        </p:nvGraphicFramePr>
        <p:xfrm>
          <a:off x="239748" y="163900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3608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687444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003609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57922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1331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925550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3-Nitroaniline R3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Q051120081.d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3Nitroaniline_Metab_C6H6N2O3_M-H_3of3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C6H6N2O3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155.0451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177.0270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153.0306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Isobaric 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52647481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4" y="604604"/>
            <a:ext cx="862965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7079" y="971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M-H-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921" y="694485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+2.0ppm</a:t>
            </a:r>
          </a:p>
        </p:txBody>
      </p:sp>
    </p:spTree>
    <p:extLst>
      <p:ext uri="{BB962C8B-B14F-4D97-AF65-F5344CB8AC3E}">
        <p14:creationId xmlns:p14="http://schemas.microsoft.com/office/powerpoint/2010/main" val="165487137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64332"/>
              </p:ext>
            </p:extLst>
          </p:nvPr>
        </p:nvGraphicFramePr>
        <p:xfrm>
          <a:off x="228597" y="2338388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49140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93670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386361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79173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4677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680225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836341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Naphthalene R1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Q051320011.d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Naphthalene_Metab_C10H10O3_M+H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C10H10O3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179.0703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201.0522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177.0558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MH+/</a:t>
                      </a:r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+/MH+-H2O*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Compound Set: Naphthalene human species</a:t>
            </a:r>
          </a:p>
          <a:p>
            <a:r>
              <a:rPr lang="en-US" dirty="0"/>
              <a:t>CAS: 91-20-3</a:t>
            </a:r>
          </a:p>
          <a:p>
            <a:r>
              <a:rPr lang="en-US" dirty="0"/>
              <a:t>Reported: 1 candidate metabolite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Representative Mass Spectra for Detected Candidate Signals by LC/</a:t>
            </a:r>
            <a:r>
              <a:rPr lang="en-US" sz="2400" b="1" dirty="0" err="1"/>
              <a:t>qTOF</a:t>
            </a:r>
            <a:r>
              <a:rPr lang="en-US" sz="2400" b="1" dirty="0"/>
              <a:t> (MS level)</a:t>
            </a:r>
          </a:p>
        </p:txBody>
      </p:sp>
    </p:spTree>
    <p:extLst>
      <p:ext uri="{BB962C8B-B14F-4D97-AF65-F5344CB8AC3E}">
        <p14:creationId xmlns:p14="http://schemas.microsoft.com/office/powerpoint/2010/main" val="35980910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461825"/>
              </p:ext>
            </p:extLst>
          </p:nvPr>
        </p:nvGraphicFramePr>
        <p:xfrm>
          <a:off x="228597" y="175051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49140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93670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386361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791737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64677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680225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836341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Naphthalene R1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Q051320011.d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Naphthalene_Metab_C10H10O3_M+H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C10H10O3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179.0703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201.0522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177.0558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MH+/</a:t>
                      </a:r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+/MH+-H2O*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45" y="660361"/>
            <a:ext cx="8791575" cy="2771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36114" y="105787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+2.2ppm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34962" y="1704205"/>
            <a:ext cx="83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MNa</a:t>
            </a:r>
            <a:r>
              <a:rPr lang="en-US" dirty="0"/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15128" y="965541"/>
            <a:ext cx="1081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MH+-H2O</a:t>
            </a:r>
          </a:p>
        </p:txBody>
      </p:sp>
    </p:spTree>
    <p:extLst>
      <p:ext uri="{BB962C8B-B14F-4D97-AF65-F5344CB8AC3E}">
        <p14:creationId xmlns:p14="http://schemas.microsoft.com/office/powerpoint/2010/main" val="252511728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78984"/>
              </p:ext>
            </p:extLst>
          </p:nvPr>
        </p:nvGraphicFramePr>
        <p:xfrm>
          <a:off x="228597" y="2338388"/>
          <a:ext cx="11658602" cy="141169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72525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512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397512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3181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3598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35981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69073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68351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70877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 R2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Q051320152.d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Curcumin_Metab_C11H12O3_M+H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193.0859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215.0678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191.0714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 R1 Super Plate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Q051320146.d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Curcumin_Metab_C20H18O6_M+H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C20H18O6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355.1176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377.0995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353.1031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 R1 B-Gluc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Q051320181.d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Curcumin_Metab_C21H24O6_M+H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C21H24O6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373.1646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395.1465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371.1501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87622596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 R1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Q051320181.d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Curcumin_Metab_C31H39N3O12S_M+H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C31H39N3O12S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678.2327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700.2146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676.2182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39959922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 R3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Q051320153.d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 (Candidate 1of2)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C21H20O6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369.1333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391.1152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367.1187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526474818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 R3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Q051320153.d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 (Candidate 2of2 MH+) 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C21H20O6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369.1333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391.1152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367.1187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Isobaric MH+/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+/M-H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69507437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 R1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Q051120149.d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 (Candidate 2of2 M-H)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407684222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917882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Compound Set: Curcumin human species</a:t>
            </a:r>
          </a:p>
          <a:p>
            <a:r>
              <a:rPr lang="en-US" dirty="0"/>
              <a:t>CAS: 458-37-7</a:t>
            </a:r>
          </a:p>
          <a:p>
            <a:r>
              <a:rPr lang="en-US" dirty="0"/>
              <a:t>Reported: Parent (2 candidates), 4 candidate metabolites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597" y="328374"/>
            <a:ext cx="116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Representative Mass Spectra for Detected Candidate Signals by LC/</a:t>
            </a:r>
            <a:r>
              <a:rPr lang="en-US" sz="2400" b="1" dirty="0" err="1"/>
              <a:t>qTOF</a:t>
            </a:r>
            <a:r>
              <a:rPr lang="en-US" sz="2400" b="1" dirty="0"/>
              <a:t> (MS level)</a:t>
            </a:r>
          </a:p>
        </p:txBody>
      </p:sp>
    </p:spTree>
    <p:extLst>
      <p:ext uri="{BB962C8B-B14F-4D97-AF65-F5344CB8AC3E}">
        <p14:creationId xmlns:p14="http://schemas.microsoft.com/office/powerpoint/2010/main" val="18605428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504257"/>
              </p:ext>
            </p:extLst>
          </p:nvPr>
        </p:nvGraphicFramePr>
        <p:xfrm>
          <a:off x="239749" y="163900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72525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512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397512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3181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3598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35981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69073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68351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70877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 R2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Q051320152.d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Curcumin_Metab_C11H12O3_M+H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C11H12O3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193.0859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215.0678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191.0714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31066764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5" y="682664"/>
            <a:ext cx="8629650" cy="2771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0950" y="87945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-4.7ppm</a:t>
            </a:r>
          </a:p>
        </p:txBody>
      </p:sp>
    </p:spTree>
    <p:extLst>
      <p:ext uri="{BB962C8B-B14F-4D97-AF65-F5344CB8AC3E}">
        <p14:creationId xmlns:p14="http://schemas.microsoft.com/office/powerpoint/2010/main" val="37494302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725910"/>
              </p:ext>
            </p:extLst>
          </p:nvPr>
        </p:nvGraphicFramePr>
        <p:xfrm>
          <a:off x="239749" y="163900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72525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512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397512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3181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3598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35981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69073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68351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70877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 R1 Super Plate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Q051320146.d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Curcumin_Metab_C20H18O6_M+H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C20H18O6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355.1176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377.0995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353.1031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122760831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5" y="675810"/>
            <a:ext cx="8629650" cy="2495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61311" y="868303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-5.0ppm</a:t>
            </a:r>
          </a:p>
        </p:txBody>
      </p:sp>
    </p:spTree>
    <p:extLst>
      <p:ext uri="{BB962C8B-B14F-4D97-AF65-F5344CB8AC3E}">
        <p14:creationId xmlns:p14="http://schemas.microsoft.com/office/powerpoint/2010/main" val="186330704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262" y="626907"/>
            <a:ext cx="8791575" cy="277177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916599"/>
              </p:ext>
            </p:extLst>
          </p:nvPr>
        </p:nvGraphicFramePr>
        <p:xfrm>
          <a:off x="239749" y="163900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72525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512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397512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3181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3598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35981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69073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68351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70877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 R1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Q051320181.d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Curcumin_Metab_C21H24O6_M+H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C21H24O6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373.1646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395.1465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371.1501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MH+/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MNa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288762259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97253" y="96554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+3.5ppm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72034" y="96554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MNa</a:t>
            </a:r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704886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95728"/>
              </p:ext>
            </p:extLst>
          </p:nvPr>
        </p:nvGraphicFramePr>
        <p:xfrm>
          <a:off x="239749" y="163900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72525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512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397512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3181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3598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35981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69073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68351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70877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 R1 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Q051320181.d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Curcumin_Metab_C31H39N3O12S_M+H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C31H39N3O12S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678.2327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700.2146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676.2182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399599228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5" y="638058"/>
            <a:ext cx="862965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3975" y="94977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-4.9ppm</a:t>
            </a:r>
          </a:p>
        </p:txBody>
      </p:sp>
    </p:spTree>
    <p:extLst>
      <p:ext uri="{BB962C8B-B14F-4D97-AF65-F5344CB8AC3E}">
        <p14:creationId xmlns:p14="http://schemas.microsoft.com/office/powerpoint/2010/main" val="37417816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5" y="638058"/>
            <a:ext cx="8629650" cy="277177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653522"/>
              </p:ext>
            </p:extLst>
          </p:nvPr>
        </p:nvGraphicFramePr>
        <p:xfrm>
          <a:off x="239749" y="163900"/>
          <a:ext cx="11658602" cy="3487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72525">
                  <a:extLst>
                    <a:ext uri="{9D8B030D-6E8A-4147-A177-3AD203B41FA5}">
                      <a16:colId xmlns:a16="http://schemas.microsoft.com/office/drawing/2014/main" val="516543510"/>
                    </a:ext>
                  </a:extLst>
                </a:gridCol>
                <a:gridCol w="1115122">
                  <a:extLst>
                    <a:ext uri="{9D8B030D-6E8A-4147-A177-3AD203B41FA5}">
                      <a16:colId xmlns:a16="http://schemas.microsoft.com/office/drawing/2014/main" val="2378743372"/>
                    </a:ext>
                  </a:extLst>
                </a:gridCol>
                <a:gridCol w="2397512">
                  <a:extLst>
                    <a:ext uri="{9D8B030D-6E8A-4147-A177-3AD203B41FA5}">
                      <a16:colId xmlns:a16="http://schemas.microsoft.com/office/drawing/2014/main" val="610391140"/>
                    </a:ext>
                  </a:extLst>
                </a:gridCol>
                <a:gridCol w="1193181">
                  <a:extLst>
                    <a:ext uri="{9D8B030D-6E8A-4147-A177-3AD203B41FA5}">
                      <a16:colId xmlns:a16="http://schemas.microsoft.com/office/drawing/2014/main" val="2638126725"/>
                    </a:ext>
                  </a:extLst>
                </a:gridCol>
                <a:gridCol w="735980">
                  <a:extLst>
                    <a:ext uri="{9D8B030D-6E8A-4147-A177-3AD203B41FA5}">
                      <a16:colId xmlns:a16="http://schemas.microsoft.com/office/drawing/2014/main" val="628144671"/>
                    </a:ext>
                  </a:extLst>
                </a:gridCol>
                <a:gridCol w="735981">
                  <a:extLst>
                    <a:ext uri="{9D8B030D-6E8A-4147-A177-3AD203B41FA5}">
                      <a16:colId xmlns:a16="http://schemas.microsoft.com/office/drawing/2014/main" val="4257406482"/>
                    </a:ext>
                  </a:extLst>
                </a:gridCol>
                <a:gridCol w="669073">
                  <a:extLst>
                    <a:ext uri="{9D8B030D-6E8A-4147-A177-3AD203B41FA5}">
                      <a16:colId xmlns:a16="http://schemas.microsoft.com/office/drawing/2014/main" val="3745958511"/>
                    </a:ext>
                  </a:extLst>
                </a:gridCol>
                <a:gridCol w="468351">
                  <a:extLst>
                    <a:ext uri="{9D8B030D-6E8A-4147-A177-3AD203B41FA5}">
                      <a16:colId xmlns:a16="http://schemas.microsoft.com/office/drawing/2014/main" val="2778530525"/>
                    </a:ext>
                  </a:extLst>
                </a:gridCol>
                <a:gridCol w="1170877">
                  <a:extLst>
                    <a:ext uri="{9D8B030D-6E8A-4147-A177-3AD203B41FA5}">
                      <a16:colId xmlns:a16="http://schemas.microsoft.com/office/drawing/2014/main" val="3842537071"/>
                    </a:ext>
                  </a:extLst>
                </a:gridCol>
              </a:tblGrid>
              <a:tr h="1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r>
                        <a:rPr lang="en-US" sz="1100" u="none" strike="noStrike" baseline="0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MH+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MNa</a:t>
                      </a: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M-H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Detected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325678675"/>
                  </a:ext>
                </a:extLst>
              </a:tr>
              <a:tr h="78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Curcumin R3 Super 0hr 3xdilution w/100ppb 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Q051320153.d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 (Candidate 1of2)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C21H20O6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369.1333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391.1152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367.1187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Isobaric MH+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902" marR="3902" marT="3902" marB="0" anchor="ctr"/>
                </a:tc>
                <a:extLst>
                  <a:ext uri="{0D108BD9-81ED-4DB2-BD59-A6C34878D82A}">
                    <a16:rowId xmlns:a16="http://schemas.microsoft.com/office/drawing/2014/main" val="52647481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8064" y="87008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635" y="965541"/>
            <a:ext cx="116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error =       -4.1ppm</a:t>
            </a:r>
          </a:p>
        </p:txBody>
      </p:sp>
    </p:spTree>
    <p:extLst>
      <p:ext uri="{BB962C8B-B14F-4D97-AF65-F5344CB8AC3E}">
        <p14:creationId xmlns:p14="http://schemas.microsoft.com/office/powerpoint/2010/main" val="413736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10533</TotalTime>
  <Words>11528</Words>
  <Application>Microsoft Office PowerPoint</Application>
  <PresentationFormat>Widescreen</PresentationFormat>
  <Paragraphs>3793</Paragraphs>
  <Slides>135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135</vt:i4>
      </vt:variant>
    </vt:vector>
  </HeadingPairs>
  <TitlesOfParts>
    <vt:vector size="1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Signals of Interest</vt:lpstr>
      <vt:lpstr>PowerPoint Presentation</vt:lpstr>
      <vt:lpstr>PowerPoint Presentation</vt:lpstr>
      <vt:lpstr>PowerPoint Presentation</vt:lpstr>
    </vt:vector>
  </TitlesOfParts>
  <Company>SwRI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Favela</dc:creator>
  <cp:lastModifiedBy>Wambaugh, John</cp:lastModifiedBy>
  <cp:revision>203</cp:revision>
  <cp:lastPrinted>2020-06-16T13:52:39Z</cp:lastPrinted>
  <dcterms:created xsi:type="dcterms:W3CDTF">2020-04-27T16:47:02Z</dcterms:created>
  <dcterms:modified xsi:type="dcterms:W3CDTF">2022-12-29T22:20:21Z</dcterms:modified>
</cp:coreProperties>
</file>