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ACC6"/>
    <a:srgbClr val="4472C4"/>
    <a:srgbClr val="44546A"/>
    <a:srgbClr val="345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B7A4-7A29-477B-B7CE-A45E85257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65844E-17B9-4ED9-B5E2-0D6F80111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E4D1-9942-4F7A-BBB3-E1F068A0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27DD0-350E-462D-8EC1-4D854561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DBBE1-9B53-44F2-A440-D41124F16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0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CB9E-647D-4CD3-9555-CB3CA12D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828E46-2590-4C9C-ABD8-634F90601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90657-38FE-40E3-BCD8-2EB38386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3CB3D-F8C6-4E69-8722-58CB55035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D4CEE-DD57-4F4A-9254-A4A277B43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00C552-A42A-4C71-9FAB-86631D738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99759-0C40-462F-92AC-4F98F9C9A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7CB7C-91E6-4B8A-9861-641B189E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6CD4F-7AFF-4802-B339-EF7F059A9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514FF-1238-4671-A0E6-B28E4D73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1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6CED0-8FB4-45D3-9931-BDE526ED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1C49A-6FA7-43B6-8334-56787DAB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AC50-99D0-419D-BC58-76BEB3B2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83FB4-62C8-48D7-8086-741D77102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592BE-6B94-4CCC-B5F1-10875976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4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2138-8AB0-400C-975C-9A6AFFFA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AEB34-735B-4C72-B16A-553918BAB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08806-262A-460F-9FF9-68F6B872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9E56A-61BA-4964-872F-61CC5896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C5330-3952-4C6C-B0DB-986845DD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5D597-A74A-461E-909B-B93CCD3F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97E0-D404-422B-899E-39D0650BA4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F7CC5-1783-4FDA-B04B-571192DB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B641F-0CC5-4A0E-AB46-6A403946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9EBD8-7FE9-4EEF-977A-EFD7CD54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73C84-0FF1-4CC8-8CBA-9E53619A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68E87-3346-4ADF-BC5E-C44A39E45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DC114-93F9-41D2-9FF2-DF1F11074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80CB05-4432-4289-9C1B-CF495E1C6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368777-D16F-4E2D-8910-C11F61402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F985F-A95A-49E0-90B0-2BF0F7886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F5BAE-AC44-4AFB-B537-5480C74F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330E6-3FD4-46AC-A472-269D198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573219-9D96-4A44-8E4B-2AF5A0E0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8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5C07F-EABA-47A3-8FBC-7FEA8AF03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906BFC-B121-4727-A00C-3E5DDF61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B67B8-D87D-487E-AC45-A27FDB8D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AC8CCD-9677-44AD-BFB4-5369E117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78AC3-06C5-4506-A762-E5CDF93EF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CCF87-92DB-4F5F-993D-7A06EC8B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08061-D3EF-46DF-A1F5-74771A17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627F1-7F88-42E2-9E78-D9AADAA1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DB92-8B58-40B3-8EA0-597BDF472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24019E-D970-438D-A9C7-B67ADF182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2C670-0B67-42A5-A38D-AC9E76AE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9E0F4-8338-495B-8CC8-F2CC971E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3BC45-07CF-4D08-BF6A-E03B3F86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3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458A-4E6D-4B46-AE60-4661BB7A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DE679-7A2A-4A04-BD17-A72B2C2E1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C398F-7FE3-4BE7-8F6A-0BD25C128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C5C02-8898-406B-AAE2-A5AD2426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A6C80-03EB-477F-B6BD-4D0857FD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901B4-7C22-4E27-8F10-515F3F9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8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AF8EBE-DA9F-4D6B-ABF4-384A92BE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9640A-1320-42BF-8951-14688BFA5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D710-A87C-4773-BAC8-43C15E531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8A438-3DA9-433A-9C0E-F140E2B968EF}" type="datetimeFigureOut">
              <a:rPr lang="en-US" smtClean="0"/>
              <a:t>2/25/2022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7FA51-49E9-4098-BBD0-5DCC955B5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E7C3A-7C20-4575-8339-84423DE6D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B532B-2DE6-4740-8F06-28C9EE124B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5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6FB4-2473-44CE-A94C-5D6A2FC3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405" y="2720531"/>
            <a:ext cx="2270197" cy="941951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HTTK</a:t>
            </a:r>
            <a:br>
              <a:rPr lang="en-US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High Throughput Toxicokinetics</a:t>
            </a:r>
            <a:b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for</a:t>
            </a:r>
            <a:br>
              <a:rPr lang="en-US" sz="1800" b="1" i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</a:br>
            <a:r>
              <a:rPr lang="en-US" sz="1800" b="1" i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In Vitro-In Vivo </a:t>
            </a:r>
            <a:r>
              <a:rPr lang="en-US" sz="1800" b="1" dirty="0">
                <a:solidFill>
                  <a:srgbClr val="34577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Extrapolation</a:t>
            </a:r>
            <a:endParaRPr lang="en-US" b="1" dirty="0">
              <a:solidFill>
                <a:srgbClr val="34577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5AFF3C6-9736-43A5-90F9-825FE4D493F1}"/>
              </a:ext>
            </a:extLst>
          </p:cNvPr>
          <p:cNvGrpSpPr/>
          <p:nvPr/>
        </p:nvGrpSpPr>
        <p:grpSpPr>
          <a:xfrm>
            <a:off x="3852011" y="851994"/>
            <a:ext cx="4692927" cy="4673664"/>
            <a:chOff x="3852011" y="851994"/>
            <a:chExt cx="4692927" cy="4673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70617DE-2E73-4DF0-83FF-10722858215B}"/>
                </a:ext>
              </a:extLst>
            </p:cNvPr>
            <p:cNvGrpSpPr/>
            <p:nvPr/>
          </p:nvGrpSpPr>
          <p:grpSpPr>
            <a:xfrm>
              <a:off x="3910409" y="920603"/>
              <a:ext cx="4555273" cy="4527776"/>
              <a:chOff x="3910409" y="920603"/>
              <a:chExt cx="4555273" cy="4527776"/>
            </a:xfrm>
          </p:grpSpPr>
          <p:sp>
            <p:nvSpPr>
              <p:cNvPr id="11" name="Chord 10">
                <a:extLst>
                  <a:ext uri="{FF2B5EF4-FFF2-40B4-BE49-F238E27FC236}">
                    <a16:creationId xmlns:a16="http://schemas.microsoft.com/office/drawing/2014/main" id="{EE8B1315-77A1-4374-91D6-8D0979D49AE0}"/>
                  </a:ext>
                </a:extLst>
              </p:cNvPr>
              <p:cNvSpPr/>
              <p:nvPr/>
            </p:nvSpPr>
            <p:spPr>
              <a:xfrm>
                <a:off x="3910409" y="920603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3E365A67-7C92-45E7-8E11-11C66B32F4C4}"/>
                  </a:ext>
                </a:extLst>
              </p:cNvPr>
              <p:cNvSpPr/>
              <p:nvPr/>
            </p:nvSpPr>
            <p:spPr>
              <a:xfrm rot="20937306">
                <a:off x="3973974" y="1198516"/>
                <a:ext cx="2178086" cy="926338"/>
              </a:xfrm>
              <a:prstGeom prst="triangle">
                <a:avLst>
                  <a:gd name="adj" fmla="val 57554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8B7529-9AF8-4119-B551-EE2FCD8AFAD7}"/>
                </a:ext>
              </a:extLst>
            </p:cNvPr>
            <p:cNvGrpSpPr/>
            <p:nvPr/>
          </p:nvGrpSpPr>
          <p:grpSpPr>
            <a:xfrm>
              <a:off x="3924157" y="851994"/>
              <a:ext cx="4527776" cy="4610132"/>
              <a:chOff x="3924157" y="851994"/>
              <a:chExt cx="4527776" cy="4610132"/>
            </a:xfrm>
          </p:grpSpPr>
          <p:sp>
            <p:nvSpPr>
              <p:cNvPr id="35" name="Chord 34">
                <a:extLst>
                  <a:ext uri="{FF2B5EF4-FFF2-40B4-BE49-F238E27FC236}">
                    <a16:creationId xmlns:a16="http://schemas.microsoft.com/office/drawing/2014/main" id="{246C81E4-E293-4103-AA33-68DEBB6DE9F6}"/>
                  </a:ext>
                </a:extLst>
              </p:cNvPr>
              <p:cNvSpPr/>
              <p:nvPr/>
            </p:nvSpPr>
            <p:spPr>
              <a:xfrm rot="2735166">
                <a:off x="3910408" y="920602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Isosceles Triangle 35">
                <a:extLst>
                  <a:ext uri="{FF2B5EF4-FFF2-40B4-BE49-F238E27FC236}">
                    <a16:creationId xmlns:a16="http://schemas.microsoft.com/office/drawing/2014/main" id="{C323B28A-B964-499C-BF57-DD73DE4944D5}"/>
                  </a:ext>
                </a:extLst>
              </p:cNvPr>
              <p:cNvSpPr/>
              <p:nvPr/>
            </p:nvSpPr>
            <p:spPr>
              <a:xfrm rot="2072472">
                <a:off x="5399410" y="851994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3D98293-3040-48EC-99CD-212444FB7D73}"/>
                </a:ext>
              </a:extLst>
            </p:cNvPr>
            <p:cNvGrpSpPr/>
            <p:nvPr/>
          </p:nvGrpSpPr>
          <p:grpSpPr>
            <a:xfrm>
              <a:off x="3852011" y="906934"/>
              <a:ext cx="4599922" cy="4555273"/>
              <a:chOff x="3852011" y="906934"/>
              <a:chExt cx="4599922" cy="4555273"/>
            </a:xfrm>
          </p:grpSpPr>
          <p:sp>
            <p:nvSpPr>
              <p:cNvPr id="38" name="Chord 37">
                <a:extLst>
                  <a:ext uri="{FF2B5EF4-FFF2-40B4-BE49-F238E27FC236}">
                    <a16:creationId xmlns:a16="http://schemas.microsoft.com/office/drawing/2014/main" id="{3942B25C-D4C5-424E-9B57-1839AF451B2F}"/>
                  </a:ext>
                </a:extLst>
              </p:cNvPr>
              <p:cNvSpPr/>
              <p:nvPr/>
            </p:nvSpPr>
            <p:spPr>
              <a:xfrm rot="18893071">
                <a:off x="3910408" y="920683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9" name="Isosceles Triangle 38">
                <a:extLst>
                  <a:ext uri="{FF2B5EF4-FFF2-40B4-BE49-F238E27FC236}">
                    <a16:creationId xmlns:a16="http://schemas.microsoft.com/office/drawing/2014/main" id="{F4C66E2C-0097-4C5F-A29F-9B929F0E4743}"/>
                  </a:ext>
                </a:extLst>
              </p:cNvPr>
              <p:cNvSpPr/>
              <p:nvPr/>
            </p:nvSpPr>
            <p:spPr>
              <a:xfrm rot="18230377">
                <a:off x="3226137" y="2443906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4CBF5AA-293C-442B-8935-1A3709B38C03}"/>
                </a:ext>
              </a:extLst>
            </p:cNvPr>
            <p:cNvGrpSpPr/>
            <p:nvPr/>
          </p:nvGrpSpPr>
          <p:grpSpPr>
            <a:xfrm>
              <a:off x="3950088" y="914044"/>
              <a:ext cx="4527776" cy="4555273"/>
              <a:chOff x="3950088" y="914044"/>
              <a:chExt cx="4527776" cy="4555273"/>
            </a:xfrm>
          </p:grpSpPr>
          <p:sp>
            <p:nvSpPr>
              <p:cNvPr id="41" name="Chord 40">
                <a:extLst>
                  <a:ext uri="{FF2B5EF4-FFF2-40B4-BE49-F238E27FC236}">
                    <a16:creationId xmlns:a16="http://schemas.microsoft.com/office/drawing/2014/main" id="{EFAC5FAC-2EED-4EFE-8D2B-C06D6B743CCA}"/>
                  </a:ext>
                </a:extLst>
              </p:cNvPr>
              <p:cNvSpPr/>
              <p:nvPr/>
            </p:nvSpPr>
            <p:spPr>
              <a:xfrm rot="16200000">
                <a:off x="3936339" y="927793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2" name="Isosceles Triangle 41">
                <a:extLst>
                  <a:ext uri="{FF2B5EF4-FFF2-40B4-BE49-F238E27FC236}">
                    <a16:creationId xmlns:a16="http://schemas.microsoft.com/office/drawing/2014/main" id="{53BFB661-7566-40A5-8371-5E36C8805716}"/>
                  </a:ext>
                </a:extLst>
              </p:cNvPr>
              <p:cNvSpPr/>
              <p:nvPr/>
            </p:nvSpPr>
            <p:spPr>
              <a:xfrm rot="15537306">
                <a:off x="3602127" y="3853540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rgbClr val="4BACC6"/>
              </a:solidFill>
              <a:ln>
                <a:solidFill>
                  <a:srgbClr val="4BACC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6B4269-2A61-4895-B40B-A7727CA0B1C8}"/>
                </a:ext>
              </a:extLst>
            </p:cNvPr>
            <p:cNvGrpSpPr/>
            <p:nvPr/>
          </p:nvGrpSpPr>
          <p:grpSpPr>
            <a:xfrm>
              <a:off x="3956518" y="914043"/>
              <a:ext cx="4527776" cy="4611615"/>
              <a:chOff x="3956518" y="914043"/>
              <a:chExt cx="4527776" cy="4611615"/>
            </a:xfrm>
          </p:grpSpPr>
          <p:sp>
            <p:nvSpPr>
              <p:cNvPr id="44" name="Chord 43">
                <a:extLst>
                  <a:ext uri="{FF2B5EF4-FFF2-40B4-BE49-F238E27FC236}">
                    <a16:creationId xmlns:a16="http://schemas.microsoft.com/office/drawing/2014/main" id="{1243E0A6-346C-45F0-81D8-1C21C99C4AE2}"/>
                  </a:ext>
                </a:extLst>
              </p:cNvPr>
              <p:cNvSpPr/>
              <p:nvPr/>
            </p:nvSpPr>
            <p:spPr>
              <a:xfrm rot="13517926">
                <a:off x="3942769" y="927792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5" name="Isosceles Triangle 44">
                <a:extLst>
                  <a:ext uri="{FF2B5EF4-FFF2-40B4-BE49-F238E27FC236}">
                    <a16:creationId xmlns:a16="http://schemas.microsoft.com/office/drawing/2014/main" id="{BA6B6815-FF1A-4781-B49A-F8FFD88E15E8}"/>
                  </a:ext>
                </a:extLst>
              </p:cNvPr>
              <p:cNvSpPr/>
              <p:nvPr/>
            </p:nvSpPr>
            <p:spPr>
              <a:xfrm rot="12855232">
                <a:off x="4840333" y="4599320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F932045-1D70-4670-B9F2-696A4E911979}"/>
                </a:ext>
              </a:extLst>
            </p:cNvPr>
            <p:cNvGrpSpPr/>
            <p:nvPr/>
          </p:nvGrpSpPr>
          <p:grpSpPr>
            <a:xfrm>
              <a:off x="3900868" y="946795"/>
              <a:ext cx="4555273" cy="4527776"/>
              <a:chOff x="3900868" y="946795"/>
              <a:chExt cx="4555273" cy="4527776"/>
            </a:xfrm>
          </p:grpSpPr>
          <p:sp>
            <p:nvSpPr>
              <p:cNvPr id="47" name="Chord 46">
                <a:extLst>
                  <a:ext uri="{FF2B5EF4-FFF2-40B4-BE49-F238E27FC236}">
                    <a16:creationId xmlns:a16="http://schemas.microsoft.com/office/drawing/2014/main" id="{94B9AFB7-6D7D-421D-8B3B-9E3AEBA92026}"/>
                  </a:ext>
                </a:extLst>
              </p:cNvPr>
              <p:cNvSpPr/>
              <p:nvPr/>
            </p:nvSpPr>
            <p:spPr>
              <a:xfrm rot="10800000">
                <a:off x="3900868" y="946795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8" name="Isosceles Triangle 47">
                <a:extLst>
                  <a:ext uri="{FF2B5EF4-FFF2-40B4-BE49-F238E27FC236}">
                    <a16:creationId xmlns:a16="http://schemas.microsoft.com/office/drawing/2014/main" id="{2723F1CD-8D7F-44FF-BBA8-A0AC5559A9C4}"/>
                  </a:ext>
                </a:extLst>
              </p:cNvPr>
              <p:cNvSpPr/>
              <p:nvPr/>
            </p:nvSpPr>
            <p:spPr>
              <a:xfrm rot="10137306">
                <a:off x="6214490" y="4270319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FD9005C-4EB3-4A3B-B4F2-F2ED97CE3996}"/>
                </a:ext>
              </a:extLst>
            </p:cNvPr>
            <p:cNvGrpSpPr/>
            <p:nvPr/>
          </p:nvGrpSpPr>
          <p:grpSpPr>
            <a:xfrm>
              <a:off x="3937772" y="895218"/>
              <a:ext cx="4607166" cy="4527776"/>
              <a:chOff x="3937772" y="895218"/>
              <a:chExt cx="4607166" cy="4527776"/>
            </a:xfrm>
          </p:grpSpPr>
          <p:sp>
            <p:nvSpPr>
              <p:cNvPr id="50" name="Chord 49">
                <a:extLst>
                  <a:ext uri="{FF2B5EF4-FFF2-40B4-BE49-F238E27FC236}">
                    <a16:creationId xmlns:a16="http://schemas.microsoft.com/office/drawing/2014/main" id="{37AD88C0-80B1-4992-8178-6F59F9116D82}"/>
                  </a:ext>
                </a:extLst>
              </p:cNvPr>
              <p:cNvSpPr/>
              <p:nvPr/>
            </p:nvSpPr>
            <p:spPr>
              <a:xfrm rot="8168123">
                <a:off x="3937772" y="895218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1" name="Isosceles Triangle 50">
                <a:extLst>
                  <a:ext uri="{FF2B5EF4-FFF2-40B4-BE49-F238E27FC236}">
                    <a16:creationId xmlns:a16="http://schemas.microsoft.com/office/drawing/2014/main" id="{3516151E-FFC8-487B-96B4-04A8DF749E4F}"/>
                  </a:ext>
                </a:extLst>
              </p:cNvPr>
              <p:cNvSpPr/>
              <p:nvPr/>
            </p:nvSpPr>
            <p:spPr>
              <a:xfrm rot="7505429">
                <a:off x="6992726" y="3014251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0E76B8F-0A43-445F-A9F7-621B971336F5}"/>
                </a:ext>
              </a:extLst>
            </p:cNvPr>
            <p:cNvGrpSpPr/>
            <p:nvPr/>
          </p:nvGrpSpPr>
          <p:grpSpPr>
            <a:xfrm>
              <a:off x="3956854" y="881212"/>
              <a:ext cx="4527776" cy="4555273"/>
              <a:chOff x="3956854" y="881212"/>
              <a:chExt cx="4527776" cy="4555273"/>
            </a:xfrm>
          </p:grpSpPr>
          <p:sp>
            <p:nvSpPr>
              <p:cNvPr id="54" name="Isosceles Triangle 53">
                <a:extLst>
                  <a:ext uri="{FF2B5EF4-FFF2-40B4-BE49-F238E27FC236}">
                    <a16:creationId xmlns:a16="http://schemas.microsoft.com/office/drawing/2014/main" id="{EC8CCB32-C374-4333-979F-00D9680D901C}"/>
                  </a:ext>
                </a:extLst>
              </p:cNvPr>
              <p:cNvSpPr/>
              <p:nvPr/>
            </p:nvSpPr>
            <p:spPr>
              <a:xfrm rot="4737306">
                <a:off x="6654504" y="1570651"/>
                <a:ext cx="2178086" cy="926338"/>
              </a:xfrm>
              <a:prstGeom prst="triangle">
                <a:avLst>
                  <a:gd name="adj" fmla="val 5755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3" name="Chord 52">
                <a:extLst>
                  <a:ext uri="{FF2B5EF4-FFF2-40B4-BE49-F238E27FC236}">
                    <a16:creationId xmlns:a16="http://schemas.microsoft.com/office/drawing/2014/main" id="{673CD3C3-59DC-4DC8-B252-F664053F8650}"/>
                  </a:ext>
                </a:extLst>
              </p:cNvPr>
              <p:cNvSpPr/>
              <p:nvPr/>
            </p:nvSpPr>
            <p:spPr>
              <a:xfrm rot="5400000">
                <a:off x="3943105" y="894961"/>
                <a:ext cx="4555273" cy="4527776"/>
              </a:xfrm>
              <a:prstGeom prst="chord">
                <a:avLst>
                  <a:gd name="adj1" fmla="val 12124096"/>
                  <a:gd name="adj2" fmla="val 14546994"/>
                </a:avLst>
              </a:prstGeom>
              <a:solidFill>
                <a:srgbClr val="4BACC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286433B-17B0-477D-859D-EC79D82704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1073" y="1022254"/>
              <a:ext cx="1414646" cy="45736"/>
            </a:xfrm>
            <a:prstGeom prst="line">
              <a:avLst/>
            </a:prstGeom>
            <a:ln w="38100">
              <a:solidFill>
                <a:srgbClr val="1F497D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421425E-45BE-4048-A232-57F3AFF2E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8005" y="5284891"/>
              <a:ext cx="1414646" cy="45736"/>
            </a:xfrm>
            <a:prstGeom prst="line">
              <a:avLst/>
            </a:prstGeom>
            <a:ln w="38100">
              <a:solidFill>
                <a:srgbClr val="44546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4CA4761-D5CA-4EC5-BCA3-B661292563B6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7230781" y="4091301"/>
              <a:ext cx="1018030" cy="1128298"/>
            </a:xfrm>
            <a:prstGeom prst="line">
              <a:avLst/>
            </a:prstGeom>
            <a:ln w="38100">
              <a:solidFill>
                <a:srgbClr val="4472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7737155-5B2A-4D6A-AAED-B3F2A099B8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8810" y="1315163"/>
              <a:ext cx="914831" cy="935266"/>
            </a:xfrm>
            <a:prstGeom prst="line">
              <a:avLst/>
            </a:prstGeom>
            <a:ln w="63500">
              <a:solidFill>
                <a:srgbClr val="4472C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1B15DE9-CEAD-48BA-8C4D-96FA6997C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73503" y="2702403"/>
              <a:ext cx="1" cy="1207748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979684B-DE04-4BB5-B011-208EA06A4B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79206" y="4238910"/>
              <a:ext cx="993482" cy="972806"/>
            </a:xfrm>
            <a:prstGeom prst="line">
              <a:avLst/>
            </a:prstGeom>
            <a:ln w="63500">
              <a:solidFill>
                <a:srgbClr val="4BACC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BC2849-22EC-46E5-A708-2B0015FF1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7462" y="2544733"/>
              <a:ext cx="59204" cy="1250023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A3D0C4B-442E-40B6-A899-BFD99E8D86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96767" y="1076000"/>
              <a:ext cx="1040697" cy="976645"/>
            </a:xfrm>
            <a:prstGeom prst="line">
              <a:avLst/>
            </a:prstGeom>
            <a:ln w="63500">
              <a:solidFill>
                <a:srgbClr val="4BACC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9F0CB10-4B3E-42D8-ABB9-0FC75B463B61}"/>
              </a:ext>
            </a:extLst>
          </p:cNvPr>
          <p:cNvGrpSpPr/>
          <p:nvPr/>
        </p:nvGrpSpPr>
        <p:grpSpPr>
          <a:xfrm>
            <a:off x="3924561" y="939692"/>
            <a:ext cx="4512517" cy="4491023"/>
            <a:chOff x="3924561" y="939692"/>
            <a:chExt cx="4512517" cy="4491023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3FF5044-69F6-4C0A-953E-C6CC3C3C2A11}"/>
                </a:ext>
              </a:extLst>
            </p:cNvPr>
            <p:cNvSpPr txBox="1"/>
            <p:nvPr/>
          </p:nvSpPr>
          <p:spPr>
            <a:xfrm>
              <a:off x="4556459" y="1401244"/>
              <a:ext cx="104855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Human </a:t>
              </a:r>
            </a:p>
            <a:p>
              <a:pPr algn="ctr"/>
              <a:r>
                <a:rPr lang="en-US" sz="1600" b="1" dirty="0"/>
                <a:t>Variability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01A4745-44DE-4E92-BCCD-A8A3EC8D3B47}"/>
                </a:ext>
              </a:extLst>
            </p:cNvPr>
            <p:cNvSpPr txBox="1"/>
            <p:nvPr/>
          </p:nvSpPr>
          <p:spPr>
            <a:xfrm>
              <a:off x="5158594" y="939692"/>
              <a:ext cx="17703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dirty="0">
                  <a:solidFill>
                    <a:schemeClr val="bg1"/>
                  </a:solidFill>
                </a:rPr>
                <a:t>In Vitro Chemical</a:t>
              </a:r>
            </a:p>
            <a:p>
              <a:pPr algn="r"/>
              <a:r>
                <a:rPr lang="en-US" sz="1400" b="1" dirty="0">
                  <a:solidFill>
                    <a:schemeClr val="bg1"/>
                  </a:solidFill>
                </a:rPr>
                <a:t>Measurement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92095C72-5036-433F-B692-C3603CD2336A}"/>
                </a:ext>
              </a:extLst>
            </p:cNvPr>
            <p:cNvSpPr txBox="1"/>
            <p:nvPr/>
          </p:nvSpPr>
          <p:spPr>
            <a:xfrm>
              <a:off x="6968436" y="3292102"/>
              <a:ext cx="146864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b="1" i="1" dirty="0">
                  <a:solidFill>
                    <a:schemeClr val="bg1"/>
                  </a:solidFill>
                </a:rPr>
                <a:t>In Vitro </a:t>
              </a:r>
              <a:r>
                <a:rPr lang="en-US" sz="1400" b="1" dirty="0">
                  <a:solidFill>
                    <a:schemeClr val="bg1"/>
                  </a:solidFill>
                </a:rPr>
                <a:t>Distribution</a:t>
              </a:r>
              <a:endParaRPr 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E6890F8-7104-4F2C-8763-0183609AA0A0}"/>
                </a:ext>
              </a:extLst>
            </p:cNvPr>
            <p:cNvSpPr txBox="1"/>
            <p:nvPr/>
          </p:nvSpPr>
          <p:spPr>
            <a:xfrm>
              <a:off x="3924561" y="2500419"/>
              <a:ext cx="112351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Key Routes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Inhalation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Dermal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Aerosol</a:t>
              </a:r>
            </a:p>
            <a:p>
              <a:r>
                <a:rPr lang="en-US" sz="1200" b="1" dirty="0">
                  <a:solidFill>
                    <a:schemeClr val="bg1"/>
                  </a:solidFill>
                </a:rPr>
                <a:t>Oral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ED6FDB3-6D73-4DBD-891E-8E689F7F2E50}"/>
                </a:ext>
              </a:extLst>
            </p:cNvPr>
            <p:cNvSpPr txBox="1"/>
            <p:nvPr/>
          </p:nvSpPr>
          <p:spPr>
            <a:xfrm>
              <a:off x="4250949" y="4083246"/>
              <a:ext cx="9543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CvTdb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D28CEFC-59B8-4B71-8CDB-79D83C7F0F52}"/>
                </a:ext>
              </a:extLst>
            </p:cNvPr>
            <p:cNvSpPr txBox="1"/>
            <p:nvPr/>
          </p:nvSpPr>
          <p:spPr>
            <a:xfrm>
              <a:off x="7220805" y="1683839"/>
              <a:ext cx="10071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Human</a:t>
              </a:r>
            </a:p>
            <a:p>
              <a:pPr algn="ctr"/>
              <a:r>
                <a:rPr lang="en-US" sz="1600" b="1" dirty="0"/>
                <a:t>Gestation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2FE55EA-6B52-4AB1-A99D-8A5EB0347C41}"/>
                </a:ext>
              </a:extLst>
            </p:cNvPr>
            <p:cNvSpPr txBox="1"/>
            <p:nvPr/>
          </p:nvSpPr>
          <p:spPr>
            <a:xfrm>
              <a:off x="5516965" y="4845940"/>
              <a:ext cx="12335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Uncertainty Analysis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2732C1F-C527-41BD-A018-A27CE800C70A}"/>
                </a:ext>
              </a:extLst>
            </p:cNvPr>
            <p:cNvSpPr txBox="1"/>
            <p:nvPr/>
          </p:nvSpPr>
          <p:spPr>
            <a:xfrm>
              <a:off x="6504112" y="4348282"/>
              <a:ext cx="155292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Structure-Based</a:t>
              </a:r>
            </a:p>
            <a:p>
              <a:pPr algn="ctr"/>
              <a:r>
                <a:rPr lang="en-US" sz="1600" b="1" dirty="0"/>
                <a:t>Predictions</a:t>
              </a:r>
            </a:p>
          </p:txBody>
        </p:sp>
      </p:grpSp>
      <p:pic>
        <p:nvPicPr>
          <p:cNvPr id="61" name="Picture 17" descr="EPA Logo 2955 RGB">
            <a:extLst>
              <a:ext uri="{FF2B5EF4-FFF2-40B4-BE49-F238E27FC236}">
                <a16:creationId xmlns:a16="http://schemas.microsoft.com/office/drawing/2014/main" id="{2737B15B-63D6-42C7-82AE-92ED0BDD9E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412" b="50235"/>
          <a:stretch/>
        </p:blipFill>
        <p:spPr bwMode="auto">
          <a:xfrm>
            <a:off x="4133173" y="289855"/>
            <a:ext cx="1704000" cy="52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yprotex - Crunchbase Company Profile &amp;amp; Funding">
            <a:extLst>
              <a:ext uri="{FF2B5EF4-FFF2-40B4-BE49-F238E27FC236}">
                <a16:creationId xmlns:a16="http://schemas.microsoft.com/office/drawing/2014/main" id="{7316CE49-B212-46CD-A60E-5111A6E23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02" b="37603"/>
          <a:stretch/>
        </p:blipFill>
        <p:spPr bwMode="auto">
          <a:xfrm>
            <a:off x="5915463" y="378879"/>
            <a:ext cx="1619250" cy="45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ir Force Research Laboratory">
            <a:extLst>
              <a:ext uri="{FF2B5EF4-FFF2-40B4-BE49-F238E27FC236}">
                <a16:creationId xmlns:a16="http://schemas.microsoft.com/office/drawing/2014/main" id="{37B4BC6B-B67A-46D5-91DC-EA8CDA078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72" y="922896"/>
            <a:ext cx="1180468" cy="26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LS Logo PNG Transparent &amp; SVG Vector - Freebie Supply">
            <a:extLst>
              <a:ext uri="{FF2B5EF4-FFF2-40B4-BE49-F238E27FC236}">
                <a16:creationId xmlns:a16="http://schemas.microsoft.com/office/drawing/2014/main" id="{E36A118B-3BF8-413E-B201-D89B68B6F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2" b="17322"/>
          <a:stretch/>
        </p:blipFill>
        <p:spPr bwMode="auto">
          <a:xfrm>
            <a:off x="3270315" y="1290150"/>
            <a:ext cx="901076" cy="61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logo | Unilever">
            <a:extLst>
              <a:ext uri="{FF2B5EF4-FFF2-40B4-BE49-F238E27FC236}">
                <a16:creationId xmlns:a16="http://schemas.microsoft.com/office/drawing/2014/main" id="{8E4E0330-CED5-498B-BDC3-03FC03902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24" y="1315097"/>
            <a:ext cx="961848" cy="726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D9E391F-FB21-4B9B-8D4A-4564080F9F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1758" y="790133"/>
            <a:ext cx="896112" cy="412415"/>
          </a:xfrm>
          <a:prstGeom prst="rect">
            <a:avLst/>
          </a:prstGeom>
        </p:spPr>
      </p:pic>
      <p:pic>
        <p:nvPicPr>
          <p:cNvPr id="1036" name="Picture 12" descr="NIEHS Awards Follow-on Prime Contract for Support to NTP">
            <a:extLst>
              <a:ext uri="{FF2B5EF4-FFF2-40B4-BE49-F238E27FC236}">
                <a16:creationId xmlns:a16="http://schemas.microsoft.com/office/drawing/2014/main" id="{261C4583-6F18-44CE-94A2-84EBC52CF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3" t="29244" r="4001" b="20071"/>
          <a:stretch/>
        </p:blipFill>
        <p:spPr bwMode="auto">
          <a:xfrm>
            <a:off x="8611363" y="2093534"/>
            <a:ext cx="1546960" cy="477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ORISE Virtual Research Career Fair – Career &amp; Internship Center |  University of Washington">
            <a:extLst>
              <a:ext uri="{FF2B5EF4-FFF2-40B4-BE49-F238E27FC236}">
                <a16:creationId xmlns:a16="http://schemas.microsoft.com/office/drawing/2014/main" id="{93BE6C82-C546-4D66-A255-654FD75C40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60" b="32812"/>
          <a:stretch/>
        </p:blipFill>
        <p:spPr bwMode="auto">
          <a:xfrm>
            <a:off x="2263479" y="2029655"/>
            <a:ext cx="1738790" cy="2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91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Gill Sans MT</vt:lpstr>
      <vt:lpstr>Office Theme</vt:lpstr>
      <vt:lpstr>HTTK High Throughput Toxicokinetics for In Vitro-In Vivo Extrapolation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6</cp:revision>
  <dcterms:created xsi:type="dcterms:W3CDTF">2022-02-25T17:16:48Z</dcterms:created>
  <dcterms:modified xsi:type="dcterms:W3CDTF">2022-02-25T17:44:47Z</dcterms:modified>
</cp:coreProperties>
</file>