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73" r:id="rId13"/>
    <p:sldId id="274" r:id="rId14"/>
    <p:sldId id="277" r:id="rId15"/>
    <p:sldId id="275" r:id="rId16"/>
    <p:sldId id="278" r:id="rId17"/>
    <p:sldId id="279" r:id="rId18"/>
    <p:sldId id="25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11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27DD-DD84-42E5-BBEB-BE4CA18D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226E9-425C-44AF-86F7-34267BC59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3FD7-CC3A-435F-8D67-8368393C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C22E-F5D8-4121-9F46-098839D0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247A-D8F2-4B2D-913A-93DB332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4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F71-A7E7-42DE-A079-08894353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954C-1729-4FC3-8077-54326B7F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05F9-D7EF-46EE-B263-F51B0C4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02AA-6C7C-4765-BE26-8F7366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ED5E-449F-4DD8-8265-E0C3AFB3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98F44-FAF7-46E9-8F0A-B6F1EB6B4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F23BC-53B9-45DA-8C3C-4685E271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2CAD-FB66-4883-8AF0-A487FDF8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729A-5D2B-4204-B643-4B79C9EF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07B2-C652-468F-8EF2-D3529574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F84-EAF1-4A34-9FE6-B80ED38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EC2E-A567-46CB-95E2-FB1855D8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AF91-28B5-4AB2-BFDC-91BA9F88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959F-4EEC-430D-A863-1E8A004C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8B08-7AF7-4624-9C29-4F1F3AD7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C467-D9B8-4C02-94DE-076B3D4F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54F7-E583-4CA2-AE59-CCA69EB7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EE43-9D5B-4896-99BC-42AD6F8A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2292-8690-4F1D-9C14-4501E0B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F883-D945-4A47-A665-EDAE033F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30FF-8D44-4F15-BC12-F68A4EC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0B5D-25C3-4B4E-A2F2-5EBC63DC1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F28A4-F08A-4524-97D7-BC3C11D5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2A60-E76D-491F-B1B1-92E4915B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90E6-90C3-4218-BBDF-29E3BC36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827B1-BFDD-4524-BD54-396A0FC1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DCB-A649-4A27-8D09-183AAA53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69632-0AE1-4337-8B04-3E78F9CD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24D93-E807-47D3-A78F-D0C112047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4B51D-F8FE-4A86-8B9B-A55F28D91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12A99-343A-4AB4-A4D0-22054B39C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29E11-C569-43B6-ABB9-7587C90C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087C4-2BBF-40B7-B5E4-1B463C78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57314-FBF4-4A25-857D-401853F9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E30E-394F-4E15-87E6-785AD7B1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F2333-F57C-40EF-9C23-6229217A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6662-E0B4-4514-B484-451E6B54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BCE71-2598-462B-A453-0DFF0BF1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F25D4-575B-46CD-884C-F9D883F2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1C62-1108-4348-B603-78050932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F2DBD-1728-417B-962F-C8228C80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C39A-51C0-4B68-AC52-0BDE22E4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F127-5230-489E-8097-79DAB4C2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F5E2-E31D-4861-909C-0611B00F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8AC8F-F142-4705-9DA6-E52E09AE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6A3A-A7FC-470A-A62D-D0B47A85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D9B1-ADEA-40E1-A445-BCDCDEA5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09FE-A3E9-43B0-AC7C-D473CFAF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17E1B-7273-4EAA-8D58-D9FB9E0FA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C49A3-6597-4C40-BE0D-4BFCE428E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9BD81-2364-4E97-8F2A-39CEA048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B3BCF-F89B-47E3-B378-940C756D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B1989-06A4-4BBD-A603-303BCED8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61B62-81F6-4EFF-BA43-D5C3B712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DBFD-AC0D-4405-A782-D1615C27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07ED-7594-426E-9FB8-F56859E79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6E04-1993-4F46-BD3E-8245ACB3EE6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AC97-DAFF-4E52-B265-324D3EA2F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B77D-355A-4708-8FC0-78BAF64CA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8E27-6386-4BB3-9698-07711D19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Pharmacokinetic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Pharmacokinetic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Pharmacokinetic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E290-5377-4E04-A425-58FB3F839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Package invivoPKfit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BFD8-FBAA-43DD-BAFC-E68A3D56F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AIC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57AAD6-F66F-461B-83A1-99AF1C32B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2052" y="1617078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the same data set we choose the model with the lowest Akaike Information Criterion (AIC) (Akaike, 1973)</a:t>
                </a:r>
              </a:p>
              <a:p>
                <a:r>
                  <a:rPr lang="en-US" sz="2000" dirty="0"/>
                  <a:t>AIC = 2k – 2ln(L) where k is the number of parameters (x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) and L is the likelihood</a:t>
                </a:r>
              </a:p>
              <a:p>
                <a:r>
                  <a:rPr lang="en-US" sz="2000" dirty="0"/>
                  <a:t>So if we can get the AIC for the 1 and 2 compartment models we select the model that is lower</a:t>
                </a:r>
              </a:p>
              <a:p>
                <a:r>
                  <a:rPr lang="en-US" sz="2000" dirty="0"/>
                  <a:t>Only the difference in AIC matters – the overall value depends on the data set</a:t>
                </a:r>
              </a:p>
              <a:p>
                <a:r>
                  <a:rPr lang="en-US" sz="2000" dirty="0"/>
                  <a:t>Probability of a model relative to another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𝐴𝐼𝐶</m:t>
                        </m:r>
                      </m:sup>
                    </m:sSup>
                  </m:oMath>
                </a14:m>
                <a:r>
                  <a:rPr lang="en-US" sz="2000" dirty="0"/>
                  <a:t>  (Burnham, 2004)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57AAD6-F66F-461B-83A1-99AF1C32B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052" y="1617078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87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 Function with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57AAD6-F66F-461B-83A1-99AF1C32B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2052" y="1617078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WE use the function </a:t>
                </a:r>
                <a:r>
                  <a:rPr lang="en-US" sz="2000" dirty="0" err="1"/>
                  <a:t>optimx</a:t>
                </a:r>
                <a:r>
                  <a:rPr lang="en-US" sz="2000" dirty="0"/>
                  <a:t> to try many different values for parameters x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until we achieve an optimized likelihood</a:t>
                </a:r>
              </a:p>
              <a:p>
                <a:r>
                  <a:rPr lang="en-US" sz="2000" dirty="0" err="1"/>
                  <a:t>Optimx</a:t>
                </a:r>
                <a:r>
                  <a:rPr lang="en-US" sz="2000" dirty="0"/>
                  <a:t> by default minimizes so we actually optimize –L</a:t>
                </a:r>
              </a:p>
              <a:p>
                <a:r>
                  <a:rPr lang="en-US" sz="2000" dirty="0"/>
                  <a:t>We can set bounds on the parameter values based on the meanings of the parameters, for example V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are never negative</a:t>
                </a:r>
              </a:p>
              <a:p>
                <a:r>
                  <a:rPr lang="en-US" sz="2000" dirty="0"/>
                  <a:t>We often transform the parameters that we optimize to enforce certain conditions, such as if there are two rates k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k</a:t>
                </a:r>
                <a:r>
                  <a:rPr lang="en-US" sz="2000" baseline="-25000" dirty="0"/>
                  <a:t>2 </a:t>
                </a:r>
                <a:r>
                  <a:rPr lang="en-US" sz="2000" dirty="0"/>
                  <a:t>and k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is supposed to be faster than k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we might estimate k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and </a:t>
                </a:r>
                <a:r>
                  <a:rPr lang="en-US" sz="2000" baseline="-25000" dirty="0"/>
                  <a:t>Rk2:k1</a:t>
                </a:r>
                <a:r>
                  <a:rPr lang="en-US" sz="2000" dirty="0"/>
                  <a:t> and set a bound such that R</a:t>
                </a:r>
                <a:r>
                  <a:rPr lang="en-US" sz="2000" baseline="-25000" dirty="0"/>
                  <a:t>k2:k1 </a:t>
                </a:r>
                <a:r>
                  <a:rPr lang="en-US" sz="2000" dirty="0"/>
                  <a:t>&gt; 1 and then k2 = R</a:t>
                </a:r>
                <a:r>
                  <a:rPr lang="en-US" sz="2000" baseline="-25000" dirty="0"/>
                  <a:t>k2:k1</a:t>
                </a:r>
                <a:r>
                  <a:rPr lang="en-US" sz="2000" dirty="0"/>
                  <a:t>*k1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57AAD6-F66F-461B-83A1-99AF1C32B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052" y="1617078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5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8D99-B320-4EE0-8CF0-A82AC25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Compartment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083117-FAA9-4906-A254-C59DDE2210D4}"/>
                  </a:ext>
                </a:extLst>
              </p:cNvPr>
              <p:cNvSpPr txBox="1"/>
              <p:nvPr/>
            </p:nvSpPr>
            <p:spPr>
              <a:xfrm>
                <a:off x="1304925" y="3048832"/>
                <a:ext cx="6534150" cy="146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𝑑𝑜𝑠𝑒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𝑒𝑙𝑖𝑚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𝑜𝑟𝑎𝑙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𝑏𝑖𝑜𝑎𝑣𝑎𝑖𝑙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𝑑𝑜𝑠𝑒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𝑒𝑙𝑖𝑚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𝑒𝑙𝑖𝑚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083117-FAA9-4906-A254-C59DDE221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25" y="3048832"/>
                <a:ext cx="6534150" cy="1468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B37C5B-D188-446B-9F30-B9E4CAC452BC}"/>
              </a:ext>
            </a:extLst>
          </p:cNvPr>
          <p:cNvSpPr txBox="1"/>
          <p:nvPr/>
        </p:nvSpPr>
        <p:spPr>
          <a:xfrm>
            <a:off x="838200" y="1392434"/>
            <a:ext cx="3257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are:</a:t>
            </a:r>
          </a:p>
          <a:p>
            <a:r>
              <a:rPr lang="en-US" dirty="0"/>
              <a:t>Vd – volume of distribution (L)</a:t>
            </a:r>
          </a:p>
          <a:p>
            <a:r>
              <a:rPr lang="en-US" dirty="0"/>
              <a:t>Kelim – elimination rate (1/h)</a:t>
            </a:r>
          </a:p>
          <a:p>
            <a:r>
              <a:rPr lang="en-US" dirty="0" err="1"/>
              <a:t>Kabs</a:t>
            </a:r>
            <a:r>
              <a:rPr lang="en-US" dirty="0"/>
              <a:t> – absorption rate (1/h)</a:t>
            </a:r>
          </a:p>
          <a:p>
            <a:r>
              <a:rPr lang="en-US" dirty="0" err="1"/>
              <a:t>Fbioavail</a:t>
            </a:r>
            <a:r>
              <a:rPr lang="en-US" dirty="0"/>
              <a:t> – fraction bioavailable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3A4EACC-3195-4F09-AD86-FB746A534610}"/>
              </a:ext>
            </a:extLst>
          </p:cNvPr>
          <p:cNvSpPr/>
          <p:nvPr/>
        </p:nvSpPr>
        <p:spPr>
          <a:xfrm>
            <a:off x="3909206" y="2308860"/>
            <a:ext cx="201857" cy="484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8FD4F-75AE-47BC-A84B-C5452E6EFC54}"/>
              </a:ext>
            </a:extLst>
          </p:cNvPr>
          <p:cNvSpPr txBox="1"/>
          <p:nvPr/>
        </p:nvSpPr>
        <p:spPr>
          <a:xfrm>
            <a:off x="4111063" y="2367199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needed for oral doses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3A444-F8F4-47D1-A7A3-70483688C5AC}"/>
              </a:ext>
            </a:extLst>
          </p:cNvPr>
          <p:cNvCxnSpPr>
            <a:cxnSpLocks/>
          </p:cNvCxnSpPr>
          <p:nvPr/>
        </p:nvCxnSpPr>
        <p:spPr>
          <a:xfrm flipV="1">
            <a:off x="8717280" y="4425194"/>
            <a:ext cx="0" cy="186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3A248-CAB3-4AD5-A226-21F8C6A6C751}"/>
              </a:ext>
            </a:extLst>
          </p:cNvPr>
          <p:cNvCxnSpPr>
            <a:cxnSpLocks/>
          </p:cNvCxnSpPr>
          <p:nvPr/>
        </p:nvCxnSpPr>
        <p:spPr>
          <a:xfrm>
            <a:off x="8488680" y="6058732"/>
            <a:ext cx="239268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4063A9-7D00-4DF4-9AE1-EA000514D996}"/>
              </a:ext>
            </a:extLst>
          </p:cNvPr>
          <p:cNvSpPr txBox="1"/>
          <p:nvPr/>
        </p:nvSpPr>
        <p:spPr>
          <a:xfrm>
            <a:off x="10675620" y="6058732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090DD-51BE-44AB-A5B7-7307F6B5B84A}"/>
              </a:ext>
            </a:extLst>
          </p:cNvPr>
          <p:cNvSpPr txBox="1"/>
          <p:nvPr/>
        </p:nvSpPr>
        <p:spPr>
          <a:xfrm rot="16200000">
            <a:off x="8000466" y="4392908"/>
            <a:ext cx="103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6B71A3-F5C0-4F5A-832A-5729BC34642E}"/>
              </a:ext>
            </a:extLst>
          </p:cNvPr>
          <p:cNvCxnSpPr>
            <a:cxnSpLocks/>
          </p:cNvCxnSpPr>
          <p:nvPr/>
        </p:nvCxnSpPr>
        <p:spPr>
          <a:xfrm>
            <a:off x="8732520" y="5167806"/>
            <a:ext cx="1623060" cy="519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1B1C9D64-9540-4486-A199-25A41452C98A}"/>
              </a:ext>
            </a:extLst>
          </p:cNvPr>
          <p:cNvSpPr/>
          <p:nvPr/>
        </p:nvSpPr>
        <p:spPr>
          <a:xfrm>
            <a:off x="8572500" y="5163858"/>
            <a:ext cx="109061" cy="879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ED556-474D-4683-A4FE-EE25AFF2A21A}"/>
              </a:ext>
            </a:extLst>
          </p:cNvPr>
          <p:cNvSpPr txBox="1"/>
          <p:nvPr/>
        </p:nvSpPr>
        <p:spPr>
          <a:xfrm>
            <a:off x="7647744" y="5414144"/>
            <a:ext cx="103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Dose/Vd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C57EE-EC6F-41F0-9290-81AA4E4D5975}"/>
              </a:ext>
            </a:extLst>
          </p:cNvPr>
          <p:cNvSpPr txBox="1"/>
          <p:nvPr/>
        </p:nvSpPr>
        <p:spPr>
          <a:xfrm>
            <a:off x="9685020" y="5580295"/>
            <a:ext cx="15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= -</a:t>
            </a:r>
            <a:r>
              <a:rPr lang="en-US" dirty="0" err="1"/>
              <a:t>kelim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6165D1-7B24-40B4-A247-49FEAE1277BD}"/>
              </a:ext>
            </a:extLst>
          </p:cNvPr>
          <p:cNvSpPr txBox="1"/>
          <p:nvPr/>
        </p:nvSpPr>
        <p:spPr>
          <a:xfrm>
            <a:off x="9168115" y="4391629"/>
            <a:ext cx="15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intravenous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F9DD0213-2998-4C90-B1D8-EBF77BFC0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481" y="964993"/>
            <a:ext cx="1105153" cy="95014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Gut Lumen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(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F</a:t>
            </a:r>
            <a:r>
              <a:rPr lang="en-US" sz="1200" b="1" kern="0" baseline="-25000" dirty="0" err="1">
                <a:solidFill>
                  <a:sysClr val="windowText" lastClr="000000"/>
                </a:solidFill>
              </a:rPr>
              <a:t>gutabs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)</a:t>
            </a:r>
            <a:endParaRPr lang="en-US" sz="1200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1B9C3369-F7F7-4F98-837B-04163FAA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759" y="964993"/>
            <a:ext cx="1168850" cy="97021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Compartment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(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V</a:t>
            </a:r>
            <a:r>
              <a:rPr lang="en-US" sz="1200" b="1" kern="0" baseline="-25000" dirty="0" err="1">
                <a:solidFill>
                  <a:sysClr val="windowText" lastClr="000000"/>
                </a:solidFill>
              </a:rPr>
              <a:t>dist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)</a:t>
            </a:r>
            <a:endParaRPr 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A4DAF3-F083-47CF-9F7A-88516CED8202}"/>
              </a:ext>
            </a:extLst>
          </p:cNvPr>
          <p:cNvCxnSpPr/>
          <p:nvPr/>
        </p:nvCxnSpPr>
        <p:spPr>
          <a:xfrm>
            <a:off x="9401917" y="1359389"/>
            <a:ext cx="525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0">
            <a:extLst>
              <a:ext uri="{FF2B5EF4-FFF2-40B4-BE49-F238E27FC236}">
                <a16:creationId xmlns:a16="http://schemas.microsoft.com/office/drawing/2014/main" id="{09362ED2-D903-4109-B17E-3623BA4CA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845" y="1359389"/>
            <a:ext cx="633894" cy="32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k</a:t>
            </a:r>
            <a:r>
              <a:rPr lang="en-US" sz="1200" kern="0" baseline="-25000" dirty="0" err="1">
                <a:solidFill>
                  <a:sysClr val="windowText" lastClr="000000"/>
                </a:solidFill>
                <a:latin typeface="+mn-lt"/>
                <a:ea typeface="+mn-ea"/>
              </a:rPr>
              <a:t>gutabs</a:t>
            </a:r>
            <a:endParaRPr lang="en-US" sz="1200" kern="0" baseline="-2500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04F4F5-6834-4B85-99FB-2AFE2C946F7B}"/>
              </a:ext>
            </a:extLst>
          </p:cNvPr>
          <p:cNvCxnSpPr/>
          <p:nvPr/>
        </p:nvCxnSpPr>
        <p:spPr>
          <a:xfrm>
            <a:off x="11205186" y="1359389"/>
            <a:ext cx="525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0">
            <a:extLst>
              <a:ext uri="{FF2B5EF4-FFF2-40B4-BE49-F238E27FC236}">
                <a16:creationId xmlns:a16="http://schemas.microsoft.com/office/drawing/2014/main" id="{D1C14F37-CC29-4557-891C-F92F72E10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1906" y="1359388"/>
            <a:ext cx="523883" cy="32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+mn-lt"/>
                <a:ea typeface="+mn-ea"/>
              </a:rPr>
              <a:t>k</a:t>
            </a:r>
            <a:r>
              <a:rPr lang="en-US" sz="1200" kern="0" baseline="-25000" dirty="0" err="1">
                <a:solidFill>
                  <a:sysClr val="windowText" lastClr="000000"/>
                </a:solidFill>
              </a:rPr>
              <a:t>elim</a:t>
            </a:r>
            <a:endParaRPr lang="en-US" sz="1200" kern="0" baseline="-2500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96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8D99-B320-4EE0-8CF0-A82AC25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Compartment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7A7F7-E51E-473A-8F60-52ED5AA8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460" y="740544"/>
            <a:ext cx="1105153" cy="950144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Gut Lumen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(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F</a:t>
            </a:r>
            <a:r>
              <a:rPr lang="en-US" sz="1200" b="1" kern="0" baseline="-25000" dirty="0" err="1">
                <a:solidFill>
                  <a:sysClr val="windowText" lastClr="000000"/>
                </a:solidFill>
              </a:rPr>
              <a:t>gutabs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)</a:t>
            </a:r>
            <a:endParaRPr lang="en-US" sz="1200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95DD6BC-FF4B-4630-BA28-553C0647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738" y="740544"/>
            <a:ext cx="1168850" cy="97021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Primary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Compartment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(V</a:t>
            </a:r>
            <a:r>
              <a:rPr lang="en-US" sz="1200" b="1" kern="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)</a:t>
            </a:r>
            <a:endParaRPr lang="en-US" sz="1200" b="1" kern="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251A38-2ED5-4791-A691-7460C3A5DDCE}"/>
              </a:ext>
            </a:extLst>
          </p:cNvPr>
          <p:cNvCxnSpPr/>
          <p:nvPr/>
        </p:nvCxnSpPr>
        <p:spPr>
          <a:xfrm>
            <a:off x="9433897" y="1134940"/>
            <a:ext cx="525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0">
            <a:extLst>
              <a:ext uri="{FF2B5EF4-FFF2-40B4-BE49-F238E27FC236}">
                <a16:creationId xmlns:a16="http://schemas.microsoft.com/office/drawing/2014/main" id="{41C1325B-B760-465A-A625-0FAA8B62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24" y="1134940"/>
            <a:ext cx="633894" cy="32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+mn-lt"/>
                <a:ea typeface="+mn-ea"/>
              </a:rPr>
              <a:t>k</a:t>
            </a:r>
            <a:r>
              <a:rPr lang="en-US" sz="1200" kern="0" baseline="-25000" dirty="0" err="1">
                <a:solidFill>
                  <a:sysClr val="windowText" lastClr="000000"/>
                </a:solidFill>
                <a:latin typeface="+mn-lt"/>
                <a:ea typeface="+mn-ea"/>
              </a:rPr>
              <a:t>gutabs</a:t>
            </a:r>
            <a:endParaRPr lang="en-US" sz="1200" kern="0" baseline="-2500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F68252-C23B-4F01-B2F7-B007549F6389}"/>
              </a:ext>
            </a:extLst>
          </p:cNvPr>
          <p:cNvCxnSpPr/>
          <p:nvPr/>
        </p:nvCxnSpPr>
        <p:spPr>
          <a:xfrm>
            <a:off x="11237165" y="1134940"/>
            <a:ext cx="525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0">
            <a:extLst>
              <a:ext uri="{FF2B5EF4-FFF2-40B4-BE49-F238E27FC236}">
                <a16:creationId xmlns:a16="http://schemas.microsoft.com/office/drawing/2014/main" id="{488486A9-D1CD-465C-AE27-9EEC8CDF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885" y="1134939"/>
            <a:ext cx="523883" cy="32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+mn-lt"/>
                <a:ea typeface="+mn-ea"/>
              </a:rPr>
              <a:t>k</a:t>
            </a:r>
            <a:r>
              <a:rPr lang="en-US" sz="1200" kern="0" baseline="-25000" dirty="0" err="1">
                <a:solidFill>
                  <a:sysClr val="windowText" lastClr="000000"/>
                </a:solidFill>
              </a:rPr>
              <a:t>elim</a:t>
            </a:r>
            <a:endParaRPr lang="en-US" sz="1200" kern="0" baseline="-2500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A5DF941-3263-4F40-AF61-700097F3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737" y="2453354"/>
            <a:ext cx="1168850" cy="97021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Deep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+mn-lt"/>
                <a:ea typeface="+mn-ea"/>
              </a:rPr>
              <a:t>Compartment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95E9C-02E9-40FB-AC17-E53E79754D1E}"/>
              </a:ext>
            </a:extLst>
          </p:cNvPr>
          <p:cNvCxnSpPr/>
          <p:nvPr/>
        </p:nvCxnSpPr>
        <p:spPr>
          <a:xfrm flipH="1">
            <a:off x="10468555" y="1822505"/>
            <a:ext cx="1700" cy="57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AA88B3-F620-4C0A-9DAD-0F35B06D24BE}"/>
              </a:ext>
            </a:extLst>
          </p:cNvPr>
          <p:cNvCxnSpPr/>
          <p:nvPr/>
        </p:nvCxnSpPr>
        <p:spPr>
          <a:xfrm flipH="1">
            <a:off x="10724126" y="1794435"/>
            <a:ext cx="1700" cy="575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0">
            <a:extLst>
              <a:ext uri="{FF2B5EF4-FFF2-40B4-BE49-F238E27FC236}">
                <a16:creationId xmlns:a16="http://schemas.microsoft.com/office/drawing/2014/main" id="{6B025F35-658F-401E-B6A8-9CC2D780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589" y="1889143"/>
            <a:ext cx="438528" cy="32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+mn-lt"/>
                <a:ea typeface="+mn-ea"/>
              </a:rPr>
              <a:t>k</a:t>
            </a:r>
            <a:r>
              <a:rPr lang="en-US" sz="1200" kern="0" baseline="-25000" dirty="0">
                <a:solidFill>
                  <a:sysClr val="windowText" lastClr="000000"/>
                </a:solidFill>
              </a:rPr>
              <a:t>21</a:t>
            </a:r>
            <a:endParaRPr lang="en-US" sz="1200" kern="0" baseline="-2500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39E9DE75-085B-44B6-935D-85CCE3717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3741" y="1890797"/>
            <a:ext cx="438528" cy="32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+mn-lt"/>
                <a:ea typeface="+mn-ea"/>
              </a:rPr>
              <a:t>k</a:t>
            </a:r>
            <a:r>
              <a:rPr lang="en-US" sz="1200" kern="0" baseline="-25000" dirty="0">
                <a:solidFill>
                  <a:sysClr val="windowText" lastClr="000000"/>
                </a:solidFill>
              </a:rPr>
              <a:t>12</a:t>
            </a:r>
            <a:endParaRPr lang="en-US" sz="1200" kern="0" baseline="-25000" dirty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E09153-BFC7-42C3-81D1-063811ED7BAD}"/>
              </a:ext>
            </a:extLst>
          </p:cNvPr>
          <p:cNvSpPr txBox="1"/>
          <p:nvPr/>
        </p:nvSpPr>
        <p:spPr>
          <a:xfrm>
            <a:off x="838200" y="1392434"/>
            <a:ext cx="5172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are:</a:t>
            </a:r>
          </a:p>
          <a:p>
            <a:r>
              <a:rPr lang="en-US" dirty="0"/>
              <a:t>V1 – volume of primary compartment (L)</a:t>
            </a:r>
          </a:p>
          <a:p>
            <a:r>
              <a:rPr lang="en-US" dirty="0"/>
              <a:t>Kelim – elimination rate (1/h)</a:t>
            </a:r>
          </a:p>
          <a:p>
            <a:r>
              <a:rPr lang="en-US" dirty="0"/>
              <a:t>K12 – distribution rate to deep compartment (1/h)</a:t>
            </a:r>
          </a:p>
          <a:p>
            <a:r>
              <a:rPr lang="en-US" dirty="0"/>
              <a:t>K21 – distribution rate from deep compartment (1/h)</a:t>
            </a:r>
          </a:p>
          <a:p>
            <a:r>
              <a:rPr lang="en-US" dirty="0" err="1"/>
              <a:t>Kabs</a:t>
            </a:r>
            <a:r>
              <a:rPr lang="en-US" dirty="0"/>
              <a:t> – absorption rate (1/h)</a:t>
            </a:r>
          </a:p>
          <a:p>
            <a:r>
              <a:rPr lang="en-US" dirty="0" err="1"/>
              <a:t>Fbioavail</a:t>
            </a:r>
            <a:r>
              <a:rPr lang="en-US" dirty="0"/>
              <a:t> – fraction bioavailable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2C4E78-537D-42C6-82A0-7F10B21E1C6F}"/>
              </a:ext>
            </a:extLst>
          </p:cNvPr>
          <p:cNvSpPr txBox="1"/>
          <p:nvPr/>
        </p:nvSpPr>
        <p:spPr>
          <a:xfrm>
            <a:off x="4111063" y="292917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needed for oral doses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BB712D8-38C8-415B-A423-E45BD791D2E8}"/>
              </a:ext>
            </a:extLst>
          </p:cNvPr>
          <p:cNvSpPr/>
          <p:nvPr/>
        </p:nvSpPr>
        <p:spPr>
          <a:xfrm>
            <a:off x="3909206" y="2870835"/>
            <a:ext cx="201857" cy="484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5511D8-6560-4BF1-A263-F230CBC63722}"/>
              </a:ext>
            </a:extLst>
          </p:cNvPr>
          <p:cNvSpPr txBox="1"/>
          <p:nvPr/>
        </p:nvSpPr>
        <p:spPr>
          <a:xfrm>
            <a:off x="9732771" y="3530814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V2 = k12/k21*V1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012E48-441C-45F6-AC8F-C2F20AC7ABD3}"/>
                  </a:ext>
                </a:extLst>
              </p:cNvPr>
              <p:cNvSpPr txBox="1"/>
              <p:nvPr/>
            </p:nvSpPr>
            <p:spPr>
              <a:xfrm>
                <a:off x="390525" y="3997361"/>
                <a:ext cx="6534150" cy="1671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𝑒𝑙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012E48-441C-45F6-AC8F-C2F20AC7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" y="3997361"/>
                <a:ext cx="6534150" cy="1671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58AC608-E6E6-4B9B-BBB3-1BA649F72201}"/>
              </a:ext>
            </a:extLst>
          </p:cNvPr>
          <p:cNvSpPr txBox="1"/>
          <p:nvPr/>
        </p:nvSpPr>
        <p:spPr>
          <a:xfrm>
            <a:off x="178124" y="5714101"/>
            <a:ext cx="5591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copy of Ellen O’Flaherty’s book is at the EPA and I haven’t found a good reference for oral two compartment yet on-line, but it’s out there – essentially we multiply the whole thing by an </a:t>
            </a:r>
            <a:r>
              <a:rPr lang="en-US" dirty="0" err="1"/>
              <a:t>e^ka</a:t>
            </a:r>
            <a:r>
              <a:rPr lang="en-US" dirty="0"/>
              <a:t>*t term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B51023-1EFF-4EF5-B035-0CF7947C12AD}"/>
              </a:ext>
            </a:extLst>
          </p:cNvPr>
          <p:cNvGrpSpPr/>
          <p:nvPr/>
        </p:nvGrpSpPr>
        <p:grpSpPr>
          <a:xfrm>
            <a:off x="7504289" y="3827540"/>
            <a:ext cx="3718018" cy="2367399"/>
            <a:chOff x="7504289" y="3827540"/>
            <a:chExt cx="3718018" cy="23673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AA24BD-B0E4-49BC-B92B-012509884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7280" y="4192069"/>
              <a:ext cx="0" cy="1868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2889179-18C9-4D06-A864-BC64E0F9D491}"/>
                </a:ext>
              </a:extLst>
            </p:cNvPr>
            <p:cNvCxnSpPr>
              <a:cxnSpLocks/>
            </p:cNvCxnSpPr>
            <p:nvPr/>
          </p:nvCxnSpPr>
          <p:spPr>
            <a:xfrm>
              <a:off x="8488680" y="5825607"/>
              <a:ext cx="2392680" cy="1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7C98BD-978D-42CE-B443-AE8CBA3090F7}"/>
                </a:ext>
              </a:extLst>
            </p:cNvPr>
            <p:cNvSpPr txBox="1"/>
            <p:nvPr/>
          </p:nvSpPr>
          <p:spPr>
            <a:xfrm>
              <a:off x="10675620" y="5825607"/>
              <a:ext cx="45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FBC168-06CD-4EAF-968A-CAC1F02C03A8}"/>
                </a:ext>
              </a:extLst>
            </p:cNvPr>
            <p:cNvCxnSpPr>
              <a:cxnSpLocks/>
            </p:cNvCxnSpPr>
            <p:nvPr/>
          </p:nvCxnSpPr>
          <p:spPr>
            <a:xfrm>
              <a:off x="8732520" y="4934681"/>
              <a:ext cx="701377" cy="3238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FEF488-89A4-4C76-A599-712C4785EC56}"/>
                </a:ext>
              </a:extLst>
            </p:cNvPr>
            <p:cNvSpPr txBox="1"/>
            <p:nvPr/>
          </p:nvSpPr>
          <p:spPr>
            <a:xfrm>
              <a:off x="7504289" y="5148672"/>
              <a:ext cx="103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Dose/V1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18E7997-588C-4CEB-9C0D-D5090923DF1D}"/>
                    </a:ext>
                  </a:extLst>
                </p:cNvPr>
                <p:cNvSpPr txBox="1"/>
                <p:nvPr/>
              </p:nvSpPr>
              <p:spPr>
                <a:xfrm>
                  <a:off x="8717280" y="4641626"/>
                  <a:ext cx="1507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Slope1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18E7997-588C-4CEB-9C0D-D5090923D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280" y="4641626"/>
                  <a:ext cx="150750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3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4B5541-0110-4BAD-9274-5E41DB6CA5C2}"/>
                </a:ext>
              </a:extLst>
            </p:cNvPr>
            <p:cNvSpPr txBox="1"/>
            <p:nvPr/>
          </p:nvSpPr>
          <p:spPr>
            <a:xfrm>
              <a:off x="9168115" y="4158504"/>
              <a:ext cx="150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intravenous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0F0B3C-CF35-4AA0-AA2A-C2C0C24CDDF5}"/>
                </a:ext>
              </a:extLst>
            </p:cNvPr>
            <p:cNvSpPr txBox="1"/>
            <p:nvPr/>
          </p:nvSpPr>
          <p:spPr>
            <a:xfrm rot="16200000">
              <a:off x="8000466" y="4159783"/>
              <a:ext cx="103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 C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A85A7A1-636B-4314-97DF-7E3967C77F61}"/>
                </a:ext>
              </a:extLst>
            </p:cNvPr>
            <p:cNvCxnSpPr>
              <a:cxnSpLocks/>
            </p:cNvCxnSpPr>
            <p:nvPr/>
          </p:nvCxnSpPr>
          <p:spPr>
            <a:xfrm>
              <a:off x="9407142" y="5271522"/>
              <a:ext cx="880754" cy="1353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FE0BB3-AA26-4FF3-935B-308A2FF57EAD}"/>
                    </a:ext>
                  </a:extLst>
                </p:cNvPr>
                <p:cNvSpPr txBox="1"/>
                <p:nvPr/>
              </p:nvSpPr>
              <p:spPr>
                <a:xfrm>
                  <a:off x="9714802" y="5022706"/>
                  <a:ext cx="1507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Slope2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FE0BB3-AA26-4FF3-935B-308A2FF57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4802" y="5022706"/>
                  <a:ext cx="15075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44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2CC66AC2-3ACF-43D3-B550-9F4F7BB19B10}"/>
                </a:ext>
              </a:extLst>
            </p:cNvPr>
            <p:cNvSpPr/>
            <p:nvPr/>
          </p:nvSpPr>
          <p:spPr>
            <a:xfrm>
              <a:off x="8572500" y="4930733"/>
              <a:ext cx="109061" cy="8796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4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CFA35-E51D-4A84-9B78-D6669BA25AE9}"/>
              </a:ext>
            </a:extLst>
          </p:cNvPr>
          <p:cNvSpPr txBox="1"/>
          <p:nvPr/>
        </p:nvSpPr>
        <p:spPr>
          <a:xfrm>
            <a:off x="209131" y="168427"/>
            <a:ext cx="36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Packages we Should Comment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3DD61-E9B6-401C-9090-7C218D07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59" y="96253"/>
            <a:ext cx="573405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3379C-28FD-4E5C-B6F2-C5EE56098DEB}"/>
              </a:ext>
            </a:extLst>
          </p:cNvPr>
          <p:cNvSpPr txBox="1"/>
          <p:nvPr/>
        </p:nvSpPr>
        <p:spPr>
          <a:xfrm>
            <a:off x="209131" y="1441365"/>
            <a:ext cx="4638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CRAN packages on PK are listed here: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https://cran.r-project.org/web/views/Pharmacokinetics.html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may want to check out this R package to see if it helps us with anything</a:t>
            </a:r>
          </a:p>
          <a:p>
            <a:endParaRPr lang="en-US" dirty="0"/>
          </a:p>
          <a:p>
            <a:r>
              <a:rPr lang="en-US" dirty="0"/>
              <a:t>We might explore replacing our own models with this tool or another similar one</a:t>
            </a:r>
          </a:p>
        </p:txBody>
      </p:sp>
    </p:spTree>
    <p:extLst>
      <p:ext uri="{BB962C8B-B14F-4D97-AF65-F5344CB8AC3E}">
        <p14:creationId xmlns:p14="http://schemas.microsoft.com/office/powerpoint/2010/main" val="147272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42E9D-92F4-4DB5-A88D-7306B399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06" y="537759"/>
            <a:ext cx="6001588" cy="5782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191AB0-28C0-4FF6-ADEF-3627F67E8D1F}"/>
              </a:ext>
            </a:extLst>
          </p:cNvPr>
          <p:cNvSpPr txBox="1"/>
          <p:nvPr/>
        </p:nvSpPr>
        <p:spPr>
          <a:xfrm>
            <a:off x="209131" y="1441365"/>
            <a:ext cx="4638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CRAN packages on PK are listed here: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https://cran.r-project.org/web/views/Pharmacokinetics.html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may want to check out this R package to see if it helps us with anything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CFA35-E51D-4A84-9B78-D6669BA25AE9}"/>
              </a:ext>
            </a:extLst>
          </p:cNvPr>
          <p:cNvSpPr txBox="1"/>
          <p:nvPr/>
        </p:nvSpPr>
        <p:spPr>
          <a:xfrm>
            <a:off x="209131" y="168427"/>
            <a:ext cx="36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Packages we Should Comment On</a:t>
            </a:r>
          </a:p>
        </p:txBody>
      </p:sp>
    </p:spTree>
    <p:extLst>
      <p:ext uri="{BB962C8B-B14F-4D97-AF65-F5344CB8AC3E}">
        <p14:creationId xmlns:p14="http://schemas.microsoft.com/office/powerpoint/2010/main" val="392649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CFA35-E51D-4A84-9B78-D6669BA25AE9}"/>
              </a:ext>
            </a:extLst>
          </p:cNvPr>
          <p:cNvSpPr txBox="1"/>
          <p:nvPr/>
        </p:nvSpPr>
        <p:spPr>
          <a:xfrm>
            <a:off x="209131" y="168427"/>
            <a:ext cx="36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Packages we Should Comment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5ADC-3972-461F-A43E-D9A5131F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70" y="1771418"/>
            <a:ext cx="5487166" cy="331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7FB95F-DD41-4B19-8181-4B92293F197A}"/>
              </a:ext>
            </a:extLst>
          </p:cNvPr>
          <p:cNvSpPr txBox="1"/>
          <p:nvPr/>
        </p:nvSpPr>
        <p:spPr>
          <a:xfrm>
            <a:off x="209131" y="1441365"/>
            <a:ext cx="463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CRAN packages on PK are listed here: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https://cran.r-project.org/web/views/Pharmacokinetics.html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1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CFA35-E51D-4A84-9B78-D6669BA25AE9}"/>
              </a:ext>
            </a:extLst>
          </p:cNvPr>
          <p:cNvSpPr txBox="1"/>
          <p:nvPr/>
        </p:nvSpPr>
        <p:spPr>
          <a:xfrm>
            <a:off x="209131" y="168427"/>
            <a:ext cx="36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Packages we Should Comment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D013D-B870-4FC5-B738-D731C296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704470"/>
            <a:ext cx="5363323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B02A-0EB4-43DD-BEC5-26C7454C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 of the Package and Coming Attractions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C7CD-E5A3-49D4-89E6-2A0578F4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689"/>
            <a:ext cx="10515600" cy="4351338"/>
          </a:xfrm>
        </p:spPr>
        <p:txBody>
          <a:bodyPr/>
          <a:lstStyle/>
          <a:p>
            <a:r>
              <a:rPr lang="en-US" dirty="0"/>
              <a:t>Log-likelihood = NA and AIC = INF indicates failure to fit the model</a:t>
            </a:r>
          </a:p>
          <a:p>
            <a:r>
              <a:rPr lang="en-US" dirty="0"/>
              <a:t>Only the derivatives are model specific – would like to eventually make the package work for any model in HTTK</a:t>
            </a:r>
          </a:p>
          <a:p>
            <a:pPr lvl="1"/>
            <a:r>
              <a:rPr lang="en-US" dirty="0"/>
              <a:t>We could consider doing numerical derivatives for </a:t>
            </a:r>
            <a:r>
              <a:rPr lang="en-US"/>
              <a:t>uncertainty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6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7AAD6-F66F-461B-83A1-99AF1C32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253331"/>
            <a:ext cx="114861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Anderson, D., and K. Burnham. "Model selection and multi-model inference." Second. NY: Springer-Verlag 63.2020 (2004): 10.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Akaike, H. "Maximum likelihood identification of Gaussian autoregressive moving average models." </a:t>
            </a:r>
            <a:r>
              <a:rPr lang="en-US" sz="1400" dirty="0" err="1"/>
              <a:t>Biometrika</a:t>
            </a:r>
            <a:r>
              <a:rPr lang="en-US" sz="1400" dirty="0"/>
              <a:t> 60.2 (1973): 255-265.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Boxenbaum</a:t>
            </a:r>
            <a:r>
              <a:rPr lang="en-US" sz="1400" dirty="0"/>
              <a:t>, Harold G., Sidney </a:t>
            </a:r>
            <a:r>
              <a:rPr lang="en-US" sz="1400" dirty="0" err="1"/>
              <a:t>Riegelman</a:t>
            </a:r>
            <a:r>
              <a:rPr lang="en-US" sz="1400" dirty="0"/>
              <a:t>, and Robert M. </a:t>
            </a:r>
            <a:r>
              <a:rPr lang="en-US" sz="1400" dirty="0" err="1"/>
              <a:t>Elashoff</a:t>
            </a:r>
            <a:r>
              <a:rPr lang="en-US" sz="1400" dirty="0"/>
              <a:t>. "Statistical estimations in pharmacokinetics." Journal of pharmacokinetics and biopharmaceutics 2.2 (1974): 123-148.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Charles, Sandrine, Aude </a:t>
            </a:r>
            <a:r>
              <a:rPr lang="en-US" sz="1400" dirty="0" err="1"/>
              <a:t>Ratier</a:t>
            </a:r>
            <a:r>
              <a:rPr lang="en-US" sz="1400" dirty="0"/>
              <a:t>, and Christelle Lopes. "Generic solving of one-compartment toxicokinetic models." </a:t>
            </a:r>
            <a:r>
              <a:rPr lang="en-US" sz="1400" dirty="0" err="1"/>
              <a:t>bioRxiv</a:t>
            </a:r>
            <a:r>
              <a:rPr lang="en-US" sz="1400" dirty="0"/>
              <a:t> (2021).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Colburn, Wayne A. "Controversy III: To model or not to model." The Journal of Clinical Pharmacology 28.10 (1988): 879-888.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Dovì</a:t>
            </a:r>
            <a:r>
              <a:rPr lang="en-US" sz="1400" dirty="0"/>
              <a:t>, V. G., O. Paladino, and A. P. </a:t>
            </a:r>
            <a:r>
              <a:rPr lang="en-US" sz="1400" dirty="0" err="1"/>
              <a:t>Reverberi</a:t>
            </a:r>
            <a:r>
              <a:rPr lang="en-US" sz="1400" dirty="0"/>
              <a:t>. "Some remarks on the use of the inverse hessian matrix of the likelihood function in the estimation of statistical properties of parameters." Applied Mathematics Letters 4.1 (1991): 87-90.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Sayre, Risa R., John F. Wambaugh, and Christopher M. Grulke. "Database of pharmacokinetic time-series data and parameters for 144 environmental chemicals." Scientific data 7.1 (2020): 1-10.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Sheiner</a:t>
            </a:r>
            <a:r>
              <a:rPr lang="en-US" sz="1400" dirty="0"/>
              <a:t>, Lewis B. "Analysis of pharmacokinetic data using parametric models—1: Regression models." Journal of pharmacokinetics and biopharmaceutics 12.1 (1984): 93-117.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Sheiner</a:t>
            </a:r>
            <a:r>
              <a:rPr lang="en-US" sz="1400" dirty="0"/>
              <a:t>, Lewis B. "Analysis of pharmacokinetic data using parametric models. II. Point estimates of an individual's parameters." Journal of pharmacokinetics and biopharmaceutics 13.5 (1985): 515-540.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Sheiner</a:t>
            </a:r>
            <a:r>
              <a:rPr lang="en-US" sz="1400" dirty="0"/>
              <a:t>, Lewis B. "Analysis of pharmacokinetic data using parametric models. III. Hypothesis tests and confidence intervals." Journal of pharmacokinetics and biopharmaceutics 14.5 (1986): 539-555.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Wambaugh, John F., et al. "Evaluating in vitro-in vivo extrapolation of toxicokinetics." Toxicological Sciences 163.1 (2018): 152-169.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Yamaoka, Kiyoshi, </a:t>
            </a:r>
            <a:r>
              <a:rPr lang="en-US" sz="1400" dirty="0" err="1"/>
              <a:t>Terumichi</a:t>
            </a:r>
            <a:r>
              <a:rPr lang="en-US" sz="1400" dirty="0"/>
              <a:t> Nakagawa, and Toyozo Uno. "Application of Akaike's information criterion (AIC) in the evaluation of linear pharmacokinetic equations." Journal of pharmacokinetics and biopharmaceutics 6.2 (1978): 165-175.</a:t>
            </a:r>
          </a:p>
        </p:txBody>
      </p:sp>
    </p:spTree>
    <p:extLst>
      <p:ext uri="{BB962C8B-B14F-4D97-AF65-F5344CB8AC3E}">
        <p14:creationId xmlns:p14="http://schemas.microsoft.com/office/powerpoint/2010/main" val="197748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invivoPKfit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7AAD6-F66F-461B-83A1-99AF1C32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invivoPKfit estimates the most likely parameter values for models describing the pharmacokinetics (PK, that is the absorption, distribution, metabolism, and elimination) of a compound given a set of </a:t>
            </a:r>
            <a:r>
              <a:rPr lang="en-US" sz="2400" i="1" dirty="0"/>
              <a:t>in vivo</a:t>
            </a:r>
            <a:r>
              <a:rPr lang="en-US" sz="2400" dirty="0"/>
              <a:t> concentration vs. time observations </a:t>
            </a:r>
            <a:r>
              <a:rPr lang="en-US" sz="2400" b="1" i="1" dirty="0"/>
              <a:t>C</a:t>
            </a:r>
            <a:r>
              <a:rPr lang="en-US" sz="2400" b="1" i="1" baseline="-25000" dirty="0"/>
              <a:t>obs</a:t>
            </a:r>
          </a:p>
          <a:p>
            <a:r>
              <a:rPr lang="en-US" sz="2400" dirty="0"/>
              <a:t>This is achieved by creating a function that calculates probability of </a:t>
            </a:r>
            <a:r>
              <a:rPr lang="en-US" sz="2400" b="1" i="1" dirty="0"/>
              <a:t>C</a:t>
            </a:r>
            <a:r>
              <a:rPr lang="en-US" sz="2400" b="1" i="1" baseline="-25000" dirty="0"/>
              <a:t>obs</a:t>
            </a:r>
            <a:r>
              <a:rPr lang="en-US" sz="2400" dirty="0"/>
              <a:t> given a PK model </a:t>
            </a:r>
            <a:r>
              <a:rPr lang="en-US" sz="2400" b="1" i="1" dirty="0"/>
              <a:t>M(</a:t>
            </a:r>
            <a:r>
              <a:rPr lang="en-US" sz="2400" b="1" i="1" dirty="0" err="1"/>
              <a:t>x,t</a:t>
            </a:r>
            <a:r>
              <a:rPr lang="en-US" sz="2400" b="1" i="1" dirty="0"/>
              <a:t>) </a:t>
            </a:r>
            <a:r>
              <a:rPr lang="en-US" sz="2400" dirty="0"/>
              <a:t>and a statistical model </a:t>
            </a:r>
            <a:r>
              <a:rPr lang="en-US" sz="2400" b="1" i="1" dirty="0"/>
              <a:t>S(</a:t>
            </a:r>
            <a:r>
              <a:rPr lang="el-GR" sz="2400" b="1" i="1" dirty="0"/>
              <a:t>σ</a:t>
            </a:r>
            <a:r>
              <a:rPr lang="en-US" sz="2400" b="1" i="1" dirty="0"/>
              <a:t>)</a:t>
            </a:r>
          </a:p>
          <a:p>
            <a:pPr lvl="1"/>
            <a:r>
              <a:rPr lang="en-US" dirty="0"/>
              <a:t>This probability is described by a likelihood function </a:t>
            </a:r>
            <a:r>
              <a:rPr lang="en-US" b="1" i="1" dirty="0"/>
              <a:t>L(C</a:t>
            </a:r>
            <a:r>
              <a:rPr lang="en-US" b="1" i="1" baseline="-25000" dirty="0"/>
              <a:t>obs</a:t>
            </a:r>
            <a:r>
              <a:rPr lang="en-US" b="1" i="1" dirty="0"/>
              <a:t>, M, S)</a:t>
            </a:r>
          </a:p>
          <a:p>
            <a:r>
              <a:rPr lang="en-US" sz="2400" dirty="0"/>
              <a:t>We then use an optimizer function to optimize the values of </a:t>
            </a:r>
            <a:r>
              <a:rPr lang="en-US" sz="2400" b="1" i="1" dirty="0"/>
              <a:t>x</a:t>
            </a:r>
            <a:r>
              <a:rPr lang="en-US" sz="2400" dirty="0"/>
              <a:t> and </a:t>
            </a:r>
            <a:r>
              <a:rPr lang="el-GR" sz="2400" b="1" i="1" dirty="0"/>
              <a:t>σ</a:t>
            </a:r>
            <a:r>
              <a:rPr lang="en-US" sz="2400" dirty="0"/>
              <a:t> such that </a:t>
            </a:r>
            <a:r>
              <a:rPr lang="en-US" sz="2400" b="1" i="1" dirty="0"/>
              <a:t>L(C</a:t>
            </a:r>
            <a:r>
              <a:rPr lang="en-US" sz="2400" b="1" i="1" baseline="-25000" dirty="0"/>
              <a:t>obs</a:t>
            </a:r>
            <a:r>
              <a:rPr lang="en-US" sz="2400" b="1" i="1" dirty="0"/>
              <a:t>, M(x), S(</a:t>
            </a:r>
            <a:r>
              <a:rPr lang="el-GR" sz="2400" b="1" i="1" dirty="0"/>
              <a:t>σ</a:t>
            </a:r>
            <a:r>
              <a:rPr lang="en-US" sz="2400" b="1" i="1" dirty="0"/>
              <a:t>))</a:t>
            </a:r>
          </a:p>
          <a:p>
            <a:r>
              <a:rPr lang="en-US" sz="2400" dirty="0"/>
              <a:t>We then use the method of quadrature to estimate uncertainty in the estimates of </a:t>
            </a:r>
            <a:r>
              <a:rPr lang="en-US" sz="2400" b="1" i="1" dirty="0"/>
              <a:t>x </a:t>
            </a:r>
            <a:r>
              <a:rPr lang="en-US" sz="2400" dirty="0"/>
              <a:t>and </a:t>
            </a:r>
            <a:r>
              <a:rPr lang="el-GR" sz="2400" b="1" i="1" dirty="0"/>
              <a:t>σ</a:t>
            </a:r>
            <a:r>
              <a:rPr lang="en-US" sz="2400" dirty="0"/>
              <a:t> as well as any functions of those parameters (for example, </a:t>
            </a:r>
            <a:r>
              <a:rPr lang="en-US" sz="2400" b="1" i="1" dirty="0"/>
              <a:t>C</a:t>
            </a:r>
            <a:r>
              <a:rPr lang="en-US" sz="2400" b="1" i="1" baseline="-25000" dirty="0"/>
              <a:t>max</a:t>
            </a:r>
            <a:r>
              <a:rPr lang="en-US" sz="2400" b="1" i="1" dirty="0"/>
              <a:t> and AUC</a:t>
            </a:r>
            <a:r>
              <a:rPr lang="en-US" sz="2400" dirty="0"/>
              <a:t>/area under the </a:t>
            </a:r>
            <a:r>
              <a:rPr lang="en-US" sz="2400" b="1" i="1" dirty="0"/>
              <a:t>C(t)</a:t>
            </a:r>
            <a:r>
              <a:rPr lang="en-US" sz="2400" dirty="0"/>
              <a:t> curve)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79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A974-3D0B-43FF-B4DD-A21A15FB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518D-A73F-41CD-BBA1-A821118E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we have a set of N observations </a:t>
            </a:r>
            <a:r>
              <a:rPr lang="en-US" b="1" i="1" dirty="0"/>
              <a:t>Obs</a:t>
            </a:r>
            <a:r>
              <a:rPr lang="en-US" b="1" i="1" baseline="-25000" dirty="0"/>
              <a:t>1…n </a:t>
            </a:r>
            <a:r>
              <a:rPr lang="en-US" dirty="0"/>
              <a:t>and the probability of each observation is </a:t>
            </a:r>
            <a:r>
              <a:rPr lang="en-US" b="1" i="1" dirty="0"/>
              <a:t>P(</a:t>
            </a:r>
            <a:r>
              <a:rPr lang="en-US" b="1" i="1" dirty="0" err="1"/>
              <a:t>Obs</a:t>
            </a:r>
            <a:r>
              <a:rPr lang="en-US" b="1" i="1" baseline="-25000" dirty="0" err="1"/>
              <a:t>i</a:t>
            </a:r>
            <a:r>
              <a:rPr lang="en-US" b="1" i="1" dirty="0"/>
              <a:t>) </a:t>
            </a:r>
            <a:r>
              <a:rPr lang="en-US" dirty="0"/>
              <a:t>then the probability of the first observation is:</a:t>
            </a:r>
          </a:p>
          <a:p>
            <a:pPr marL="457200" lvl="1" indent="0">
              <a:buNone/>
            </a:pPr>
            <a:r>
              <a:rPr lang="en-US" b="1" i="1" dirty="0"/>
              <a:t>P(Obs</a:t>
            </a:r>
            <a:r>
              <a:rPr lang="en-US" b="1" i="1" baseline="-25000" dirty="0"/>
              <a:t>1</a:t>
            </a:r>
            <a:r>
              <a:rPr lang="en-US" b="1" i="1" dirty="0"/>
              <a:t>)</a:t>
            </a:r>
          </a:p>
          <a:p>
            <a:r>
              <a:rPr lang="en-US" dirty="0"/>
              <a:t>The probability of the first two observations is</a:t>
            </a:r>
          </a:p>
          <a:p>
            <a:pPr marL="457200" lvl="1" indent="0">
              <a:buNone/>
            </a:pPr>
            <a:r>
              <a:rPr lang="en-US" b="1" i="1" dirty="0"/>
              <a:t>P(Obs</a:t>
            </a:r>
            <a:r>
              <a:rPr lang="en-US" b="1" i="1" baseline="-25000" dirty="0"/>
              <a:t>1</a:t>
            </a:r>
            <a:r>
              <a:rPr lang="en-US" b="1" i="1" dirty="0"/>
              <a:t>)*P(Obs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r>
              <a:rPr lang="en-US" dirty="0"/>
              <a:t>The likelihood function L is the probability of all the observations is </a:t>
            </a:r>
          </a:p>
          <a:p>
            <a:pPr marL="457200" lvl="1" indent="0">
              <a:buNone/>
            </a:pPr>
            <a:r>
              <a:rPr lang="en-US" b="1" i="1" dirty="0"/>
              <a:t>L = </a:t>
            </a:r>
            <a:r>
              <a:rPr lang="el-GR" b="1" i="1" dirty="0"/>
              <a:t>Π</a:t>
            </a:r>
            <a:r>
              <a:rPr lang="en-US" b="1" i="1" baseline="-25000" dirty="0"/>
              <a:t>i=1,n</a:t>
            </a:r>
            <a:r>
              <a:rPr lang="en-US" b="1" i="1" dirty="0"/>
              <a:t>P(</a:t>
            </a:r>
            <a:r>
              <a:rPr lang="en-US" b="1" i="1" dirty="0" err="1"/>
              <a:t>Obs</a:t>
            </a:r>
            <a:r>
              <a:rPr lang="en-US" b="1" i="1" baseline="-25000" dirty="0" err="1"/>
              <a:t>i</a:t>
            </a:r>
            <a:r>
              <a:rPr lang="en-US" b="1" i="1" dirty="0"/>
              <a:t>) = P(Obs</a:t>
            </a:r>
            <a:r>
              <a:rPr lang="en-US" b="1" i="1" baseline="-25000" dirty="0"/>
              <a:t>1</a:t>
            </a:r>
            <a:r>
              <a:rPr lang="en-US" b="1" i="1" dirty="0"/>
              <a:t>)*P(Obs</a:t>
            </a:r>
            <a:r>
              <a:rPr lang="en-US" b="1" i="1" baseline="-25000" dirty="0"/>
              <a:t>2</a:t>
            </a:r>
            <a:r>
              <a:rPr lang="en-US" b="1" i="1" dirty="0"/>
              <a:t>)*…*P(</a:t>
            </a:r>
            <a:r>
              <a:rPr lang="en-US" b="1" i="1" dirty="0" err="1"/>
              <a:t>Obs</a:t>
            </a:r>
            <a:r>
              <a:rPr lang="en-US" b="1" i="1" baseline="-25000" dirty="0" err="1"/>
              <a:t>n</a:t>
            </a:r>
            <a:r>
              <a:rPr lang="en-US" b="1" i="1" dirty="0"/>
              <a:t>)</a:t>
            </a:r>
          </a:p>
          <a:p>
            <a:r>
              <a:rPr lang="en-US" dirty="0"/>
              <a:t>Since log(A*B) = log(A) + log(B) we can write this as:</a:t>
            </a:r>
          </a:p>
          <a:p>
            <a:pPr marL="457200" lvl="1" indent="0">
              <a:buNone/>
            </a:pPr>
            <a:r>
              <a:rPr lang="en-US" b="1" i="1" dirty="0"/>
              <a:t>log(L) = </a:t>
            </a:r>
            <a:r>
              <a:rPr lang="el-GR" b="1" i="1" dirty="0"/>
              <a:t>Σ</a:t>
            </a:r>
            <a:r>
              <a:rPr lang="en-US" b="1" i="1" baseline="-25000" dirty="0"/>
              <a:t>i=1,nlog</a:t>
            </a:r>
            <a:r>
              <a:rPr lang="en-US" b="1" i="1" dirty="0"/>
              <a:t>(P(</a:t>
            </a:r>
            <a:r>
              <a:rPr lang="en-US" b="1" i="1" dirty="0" err="1"/>
              <a:t>Obs</a:t>
            </a:r>
            <a:r>
              <a:rPr lang="en-US" b="1" i="1" baseline="-25000" dirty="0" err="1"/>
              <a:t>i</a:t>
            </a:r>
            <a:r>
              <a:rPr lang="en-US" b="1" i="1" dirty="0"/>
              <a:t>)</a:t>
            </a:r>
          </a:p>
          <a:p>
            <a:r>
              <a:rPr lang="en-US" dirty="0"/>
              <a:t>Log-transforming is helpful because although the probabilities must sum to 1 when integrated over all parameter values, the density at any one precise set of values can be so low that a computer might round it down to zero </a:t>
            </a:r>
          </a:p>
        </p:txBody>
      </p:sp>
    </p:spTree>
    <p:extLst>
      <p:ext uri="{BB962C8B-B14F-4D97-AF65-F5344CB8AC3E}">
        <p14:creationId xmlns:p14="http://schemas.microsoft.com/office/powerpoint/2010/main" val="287060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79138-AF81-4A7C-87C5-5404BF02D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 distribution:</a:t>
                </a:r>
              </a:p>
              <a:p>
                <a:r>
                  <a:rPr lang="en-US" dirty="0"/>
                  <a:t>Mean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is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tend not to use normal distribution for PK data because they span  many orders of magnitude and if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 constant then we end up ignoring the small data points and only fitting the higher concentrations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79138-AF81-4A7C-87C5-5404BF02D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E0EE3-6035-401F-BE1F-E36942C687EE}"/>
                  </a:ext>
                </a:extLst>
              </p:cNvPr>
              <p:cNvSpPr txBox="1"/>
              <p:nvPr/>
            </p:nvSpPr>
            <p:spPr>
              <a:xfrm>
                <a:off x="4280313" y="1780540"/>
                <a:ext cx="2522165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P(x,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l-G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E0EE3-6035-401F-BE1F-E36942C68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313" y="1780540"/>
                <a:ext cx="2522165" cy="524567"/>
              </a:xfrm>
              <a:prstGeom prst="rect">
                <a:avLst/>
              </a:prstGeom>
              <a:blipFill>
                <a:blip r:embed="rId3"/>
                <a:stretch>
                  <a:fillRect l="-5556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79138-AF81-4A7C-87C5-5404BF02D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Log-Normal distribution:</a:t>
                </a:r>
              </a:p>
              <a:p>
                <a:r>
                  <a:rPr lang="en-US" sz="2000" dirty="0"/>
                  <a:t>Mean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and coefficient of variation is </a:t>
                </a:r>
                <a14:m>
                  <m:oMath xmlns:m="http://schemas.openxmlformats.org/officeDocument/2006/math">
                    <m:r>
                      <a:rPr lang="el-G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l-G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= 0.1 that means the “error” is 10% for each observations</a:t>
                </a:r>
              </a:p>
              <a:p>
                <a:r>
                  <a:rPr lang="en-US" sz="2000" dirty="0"/>
                  <a:t>The PK model gives a prediction for the mean m = </a:t>
                </a:r>
                <a:r>
                  <a:rPr lang="en-US" sz="2000" b="1" i="1" dirty="0"/>
                  <a:t>M(</a:t>
                </a:r>
                <a:r>
                  <a:rPr lang="en-US" sz="2000" b="1" i="1" dirty="0" err="1"/>
                  <a:t>x,t</a:t>
                </a:r>
                <a:r>
                  <a:rPr lang="en-US" sz="2000" b="1" i="1" dirty="0"/>
                  <a:t>)</a:t>
                </a:r>
                <a:r>
                  <a:rPr lang="en-US" sz="2000" dirty="0"/>
                  <a:t> as a function of time and the parameters </a:t>
                </a:r>
              </a:p>
              <a:p>
                <a:r>
                  <a:rPr lang="en-US" sz="2000" dirty="0"/>
                  <a:t>For n observations </a:t>
                </a:r>
                <a:r>
                  <a:rPr lang="en-US" sz="2000" b="1" i="1" dirty="0"/>
                  <a:t>C</a:t>
                </a:r>
                <a:r>
                  <a:rPr lang="en-US" sz="2000" b="1" i="1" baseline="-25000" dirty="0"/>
                  <a:t>obs, i</a:t>
                </a:r>
                <a:r>
                  <a:rPr lang="en-US" sz="2000" dirty="0"/>
                  <a:t> the likelihood is: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log likelihood is then: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79138-AF81-4A7C-87C5-5404BF02D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E0EE3-6035-401F-BE1F-E36942C687EE}"/>
                  </a:ext>
                </a:extLst>
              </p:cNvPr>
              <p:cNvSpPr txBox="1"/>
              <p:nvPr/>
            </p:nvSpPr>
            <p:spPr>
              <a:xfrm>
                <a:off x="4874673" y="1750060"/>
                <a:ext cx="2787751" cy="52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P(x,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l-G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E0EE3-6035-401F-BE1F-E36942C68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673" y="1750060"/>
                <a:ext cx="2787751" cy="529569"/>
              </a:xfrm>
              <a:prstGeom prst="rect">
                <a:avLst/>
              </a:prstGeom>
              <a:blipFill>
                <a:blip r:embed="rId3"/>
                <a:stretch>
                  <a:fillRect l="-5252"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F11BF1-4468-475F-8745-E8E22F90737D}"/>
                  </a:ext>
                </a:extLst>
              </p:cNvPr>
              <p:cNvSpPr txBox="1"/>
              <p:nvPr/>
            </p:nvSpPr>
            <p:spPr>
              <a:xfrm>
                <a:off x="5494810" y="3448072"/>
                <a:ext cx="4692247" cy="787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L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x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l-G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𝑜𝑏𝑠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l-GR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F11BF1-4468-475F-8745-E8E22F90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10" y="3448072"/>
                <a:ext cx="4692247" cy="787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78EC4E-8684-43E9-874D-E0D501128E0E}"/>
                  </a:ext>
                </a:extLst>
              </p:cNvPr>
              <p:cNvSpPr txBox="1"/>
              <p:nvPr/>
            </p:nvSpPr>
            <p:spPr>
              <a:xfrm>
                <a:off x="647943" y="4696474"/>
                <a:ext cx="8998682" cy="12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l-GR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𝑜𝑏𝑠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l-GR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𝑜𝑏𝑠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l-GR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func>
                      </m:e>
                    </m:nary>
                  </m:oMath>
                </a14:m>
                <a:r>
                  <a:rPr lang="en-US" dirty="0"/>
                  <a:t>=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l-GR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l-G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dirty="0"/>
                  <a:t> +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𝑜𝑏𝑠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𝑜𝑏𝑠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l-GR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fName>
                          <m:e/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78EC4E-8684-43E9-874D-E0D50112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3" y="4696474"/>
                <a:ext cx="8998682" cy="1236429"/>
              </a:xfrm>
              <a:prstGeom prst="rect">
                <a:avLst/>
              </a:prstGeom>
              <a:blipFill>
                <a:blip r:embed="rId5"/>
                <a:stretch>
                  <a:fillRect r="-678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9DCF85E-0EAC-4F51-8DF9-11BD1853417B}"/>
              </a:ext>
            </a:extLst>
          </p:cNvPr>
          <p:cNvSpPr txBox="1"/>
          <p:nvPr/>
        </p:nvSpPr>
        <p:spPr>
          <a:xfrm>
            <a:off x="8858250" y="865414"/>
            <a:ext cx="268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log(1/x) = -log(x)</a:t>
            </a:r>
          </a:p>
        </p:txBody>
      </p:sp>
    </p:spTree>
    <p:extLst>
      <p:ext uri="{BB962C8B-B14F-4D97-AF65-F5344CB8AC3E}">
        <p14:creationId xmlns:p14="http://schemas.microsoft.com/office/powerpoint/2010/main" val="357267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Interstudy Variability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79138-AF81-4A7C-87C5-5404BF02D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If there are j studies we allow each study to have its own </a:t>
                </a:r>
                <a14:m>
                  <m:oMath xmlns:m="http://schemas.openxmlformats.org/officeDocument/2006/math">
                    <m:r>
                      <a:rPr lang="el-G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baseline="-25000" dirty="0"/>
                  <a:t>j</a:t>
                </a:r>
              </a:p>
              <a:p>
                <a:endParaRPr lang="en-US" sz="2000" baseline="-25000" dirty="0"/>
              </a:p>
              <a:p>
                <a:endParaRPr lang="en-US" sz="2000" baseline="-25000" dirty="0"/>
              </a:p>
              <a:p>
                <a:endParaRPr lang="en-US" sz="2000" baseline="-25000" dirty="0"/>
              </a:p>
              <a:p>
                <a:endParaRPr lang="en-US" sz="2000" baseline="-25000" dirty="0"/>
              </a:p>
              <a:p>
                <a:endParaRPr lang="en-US" sz="2000" baseline="-25000" dirty="0"/>
              </a:p>
              <a:p>
                <a:r>
                  <a:rPr lang="en-US" sz="2000" dirty="0"/>
                  <a:t>Each </a:t>
                </a:r>
                <a:r>
                  <a:rPr lang="en-US" sz="2000" dirty="0" err="1"/>
                  <a:t>C</a:t>
                </a:r>
                <a:r>
                  <a:rPr lang="en-US" sz="2000" baseline="-25000" dirty="0" err="1"/>
                  <a:t>obs,i</a:t>
                </a:r>
                <a:r>
                  <a:rPr lang="en-US" sz="2000" dirty="0"/>
                  <a:t> has a time </a:t>
                </a:r>
                <a:r>
                  <a:rPr lang="en-US" sz="2000" dirty="0" err="1"/>
                  <a:t>t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and a coefficient of variation 𝜎</a:t>
                </a:r>
                <a:r>
                  <a:rPr lang="en-US" sz="2000" baseline="-25000" dirty="0"/>
                  <a:t>j(i)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79138-AF81-4A7C-87C5-5404BF02D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F11BF1-4468-475F-8745-E8E22F90737D}"/>
                  </a:ext>
                </a:extLst>
              </p:cNvPr>
              <p:cNvSpPr txBox="1"/>
              <p:nvPr/>
            </p:nvSpPr>
            <p:spPr>
              <a:xfrm>
                <a:off x="2402360" y="2433409"/>
                <a:ext cx="4916218" cy="855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L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x</m:t>
                      </m:r>
                      <m:r>
                        <m:rPr>
                          <m:nor/>
                        </m:rPr>
                        <a:rPr lang="en-US" dirty="0" smtClean="0"/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l-GR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l-G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𝑜𝑏𝑠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l-GR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l-GR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F11BF1-4468-475F-8745-E8E22F90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60" y="2433409"/>
                <a:ext cx="4916218" cy="855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7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9E624733-3A1D-404D-92CF-862A87A21629}"/>
              </a:ext>
            </a:extLst>
          </p:cNvPr>
          <p:cNvSpPr/>
          <p:nvPr/>
        </p:nvSpPr>
        <p:spPr>
          <a:xfrm rot="5400000">
            <a:off x="5879231" y="-71988"/>
            <a:ext cx="261087" cy="5658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9B75B-A140-4718-B0FF-1CE4F29D1EC6}"/>
              </a:ext>
            </a:extLst>
          </p:cNvPr>
          <p:cNvSpPr txBox="1"/>
          <p:nvPr/>
        </p:nvSpPr>
        <p:spPr>
          <a:xfrm>
            <a:off x="3580596" y="584871"/>
            <a:ext cx="6104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PK Parameter Estimates </a:t>
            </a:r>
          </a:p>
          <a:p>
            <a:r>
              <a:rPr lang="en-US" dirty="0"/>
              <a:t>All papers</a:t>
            </a:r>
          </a:p>
          <a:p>
            <a:r>
              <a:rPr lang="en-US" dirty="0"/>
              <a:t>Same Chemical, three different </a:t>
            </a:r>
            <a:r>
              <a:rPr lang="el-GR" sz="1800" dirty="0">
                <a:latin typeface="Calibri" panose="020F0502020204030204" pitchFamily="34" charset="0"/>
              </a:rPr>
              <a:t>σ</a:t>
            </a:r>
            <a:r>
              <a:rPr lang="en-US" dirty="0"/>
              <a:t>s</a:t>
            </a:r>
          </a:p>
          <a:p>
            <a:r>
              <a:rPr lang="en-US" dirty="0"/>
              <a:t>S represents the accuracy of the analytical chemistry</a:t>
            </a:r>
          </a:p>
          <a:p>
            <a:r>
              <a:rPr lang="en-US" dirty="0"/>
              <a:t>All series, doses, routes from all papers used to get a single set of PK parameters.</a:t>
            </a:r>
          </a:p>
          <a:p>
            <a:r>
              <a:rPr lang="en-US" dirty="0"/>
              <a:t>Use these parameters to make predictions (plots) for all papers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0A86A-345C-4160-8FF7-A7C812DB03C7}"/>
              </a:ext>
            </a:extLst>
          </p:cNvPr>
          <p:cNvSpPr txBox="1"/>
          <p:nvPr/>
        </p:nvSpPr>
        <p:spPr>
          <a:xfrm>
            <a:off x="1630680" y="2887464"/>
            <a:ext cx="2849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PK Parameter Estimates For Paper 1</a:t>
            </a:r>
          </a:p>
          <a:p>
            <a:r>
              <a:rPr lang="en-US" dirty="0"/>
              <a:t>(for example, Jones 2005)</a:t>
            </a:r>
          </a:p>
          <a:p>
            <a:r>
              <a:rPr lang="en-US" dirty="0"/>
              <a:t>Same Chemical, Unique </a:t>
            </a:r>
            <a:r>
              <a:rPr lang="el-GR" sz="1800" dirty="0">
                <a:latin typeface="Calibri" panose="020F0502020204030204" pitchFamily="34" charset="0"/>
              </a:rPr>
              <a:t>σ</a:t>
            </a:r>
            <a:r>
              <a:rPr lang="en-US" dirty="0"/>
              <a:t>1</a:t>
            </a:r>
          </a:p>
          <a:p>
            <a:r>
              <a:rPr lang="en-US" dirty="0"/>
              <a:t>All series, doses, routes used to get a single set of PK parameters</a:t>
            </a:r>
          </a:p>
          <a:p>
            <a:r>
              <a:rPr lang="en-US" dirty="0"/>
              <a:t>Use these parameters to make predictions (plots) just for scenarios in Paper 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F16D1-401D-4093-A55E-F88619AC22D2}"/>
              </a:ext>
            </a:extLst>
          </p:cNvPr>
          <p:cNvSpPr txBox="1"/>
          <p:nvPr/>
        </p:nvSpPr>
        <p:spPr>
          <a:xfrm>
            <a:off x="4921717" y="2887464"/>
            <a:ext cx="2849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PK Parameter Estimates For Paper 2</a:t>
            </a:r>
          </a:p>
          <a:p>
            <a:r>
              <a:rPr lang="en-US" dirty="0"/>
              <a:t>(for example, Smith 2009)</a:t>
            </a:r>
          </a:p>
          <a:p>
            <a:r>
              <a:rPr lang="en-US" dirty="0"/>
              <a:t>Same Chemical, Unique </a:t>
            </a:r>
            <a:r>
              <a:rPr lang="el-GR" sz="1800" dirty="0">
                <a:latin typeface="Calibri" panose="020F0502020204030204" pitchFamily="34" charset="0"/>
              </a:rPr>
              <a:t>σ</a:t>
            </a:r>
            <a:r>
              <a:rPr lang="en-US" dirty="0"/>
              <a:t>2</a:t>
            </a:r>
          </a:p>
          <a:p>
            <a:r>
              <a:rPr lang="en-US" dirty="0"/>
              <a:t>All series, doses, routes used to get a single set of PK parameters.</a:t>
            </a:r>
          </a:p>
          <a:p>
            <a:r>
              <a:rPr lang="en-US" dirty="0"/>
              <a:t>Use these parameters to make predictions (plots) just for scenarios in Paper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09019-01B3-4C29-9C26-1A0C7E338787}"/>
              </a:ext>
            </a:extLst>
          </p:cNvPr>
          <p:cNvSpPr txBox="1"/>
          <p:nvPr/>
        </p:nvSpPr>
        <p:spPr>
          <a:xfrm>
            <a:off x="8170342" y="2929180"/>
            <a:ext cx="2849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PK Parameter Estimates For Paper 3</a:t>
            </a:r>
          </a:p>
          <a:p>
            <a:r>
              <a:rPr lang="en-US" dirty="0"/>
              <a:t>(for example, Xi 2015)</a:t>
            </a:r>
          </a:p>
          <a:p>
            <a:r>
              <a:rPr lang="en-US" dirty="0"/>
              <a:t>Same Chemical, Unique </a:t>
            </a:r>
            <a:r>
              <a:rPr lang="el-GR" sz="1800" dirty="0">
                <a:latin typeface="Calibri" panose="020F0502020204030204" pitchFamily="34" charset="0"/>
              </a:rPr>
              <a:t>σ</a:t>
            </a:r>
            <a:r>
              <a:rPr lang="en-US" dirty="0"/>
              <a:t>3</a:t>
            </a:r>
          </a:p>
          <a:p>
            <a:r>
              <a:rPr lang="en-US" dirty="0"/>
              <a:t>All series, doses, routes used to get a single set of PK parameters.</a:t>
            </a:r>
          </a:p>
          <a:p>
            <a:r>
              <a:rPr lang="en-US" dirty="0"/>
              <a:t>Use these parameters to make predictions (plots) just for scenarios in Paper 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98BC8-8D7B-4204-95ED-9758098AE9A5}"/>
              </a:ext>
            </a:extLst>
          </p:cNvPr>
          <p:cNvSpPr txBox="1"/>
          <p:nvPr/>
        </p:nvSpPr>
        <p:spPr>
          <a:xfrm>
            <a:off x="123927" y="5825688"/>
            <a:ext cx="1167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we would estimate four sets of parameters for the chemical, one per paper and one joint set.</a:t>
            </a:r>
          </a:p>
          <a:p>
            <a:r>
              <a:rPr lang="en-US" dirty="0"/>
              <a:t>Make one plot per route and per paper (one line per dose in the plot) (we ignore differences between animals, vehicle, etc. right now)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9A284F-3929-4A86-AD07-7D5C7C802551}"/>
              </a:ext>
            </a:extLst>
          </p:cNvPr>
          <p:cNvSpPr txBox="1">
            <a:spLocks/>
          </p:cNvSpPr>
          <p:nvPr/>
        </p:nvSpPr>
        <p:spPr>
          <a:xfrm>
            <a:off x="312896" y="188662"/>
            <a:ext cx="2742396" cy="1455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Interstudy Variability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88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9138-AF81-4A7C-87C5-5404BF02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the observation is that the concentration was below a limit of quantitation (LOQ) we call the observation “censored”</a:t>
            </a:r>
          </a:p>
          <a:p>
            <a:r>
              <a:rPr lang="en-US" sz="2000" dirty="0"/>
              <a:t>In this case we add to the likelihood all the probability from zero to the limit of quantitation</a:t>
            </a:r>
          </a:p>
          <a:p>
            <a:r>
              <a:rPr lang="en-US" sz="2000" dirty="0"/>
              <a:t>We use the cumulative distribution function of the log-normal distribution for this: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separate the observations into those above the LOQ and below the LOQ, above the LOQ we use the log-normal density, below the LOQ we use the CDF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E0EE3-6035-401F-BE1F-E36942C687EE}"/>
                  </a:ext>
                </a:extLst>
              </p:cNvPr>
              <p:cNvSpPr txBox="1"/>
              <p:nvPr/>
            </p:nvSpPr>
            <p:spPr>
              <a:xfrm>
                <a:off x="3933203" y="3429000"/>
                <a:ext cx="3602974" cy="423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CDF(LOQ,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𝐿𝑂𝑄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l-G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9E0EE3-6035-401F-BE1F-E36942C68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203" y="3429000"/>
                <a:ext cx="3602974" cy="423129"/>
              </a:xfrm>
              <a:prstGeom prst="rect">
                <a:avLst/>
              </a:prstGeom>
              <a:blipFill>
                <a:blip r:embed="rId2"/>
                <a:stretch>
                  <a:fillRect l="-3892"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1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6304-9B09-4799-BC3D-020991B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for Uncertainty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57AAD6-F66F-461B-83A1-99AF1C32B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2052" y="1617078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 smtClean="0"/>
                          <m:t>Dovi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 (1991)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/>
                    </m:sSub>
                  </m:oMath>
                </a14:m>
                <a:r>
                  <a:rPr lang="en-US" sz="2000" dirty="0"/>
                  <a:t> is the estimated variance-covariance matrix </a:t>
                </a:r>
              </a:p>
              <a:p>
                <a:r>
                  <a:rPr lang="en-US" sz="2000" i="1" dirty="0"/>
                  <a:t>H</a:t>
                </a:r>
                <a:r>
                  <a:rPr lang="en-US" sz="2000" dirty="0"/>
                  <a:t> is the Hessian matrix of the likelihood function L at a maximum. </a:t>
                </a:r>
              </a:p>
              <a:p>
                <a:pPr lvl="1"/>
                <a:r>
                  <a:rPr lang="en-US" sz="2000" dirty="0"/>
                  <a:t>The Hessian is the second derivative with respect to the parameters x and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We have to estimate it numerically</a:t>
                </a:r>
              </a:p>
              <a:p>
                <a:pPr lvl="1"/>
                <a:r>
                  <a:rPr lang="en-US" sz="2000" dirty="0"/>
                  <a:t>The larger the number the “peakier” the likelihood is with respect to that parameter – so that the inverse is smaller corresponding to the value being more certain</a:t>
                </a:r>
              </a:p>
              <a:p>
                <a:pPr lvl="1"/>
                <a:r>
                  <a:rPr lang="en-US" sz="2000" dirty="0"/>
                  <a:t>If L isn’t really at a maximum then H will have crazy values</a:t>
                </a:r>
              </a:p>
              <a:p>
                <a:r>
                  <a:rPr lang="en-US" sz="2000" dirty="0"/>
                  <a:t>The diagonal values of V are the variances (squared standard deviations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for each parameter</a:t>
                </a:r>
              </a:p>
              <a:p>
                <a:r>
                  <a:rPr lang="en-US" sz="2000" dirty="0"/>
                  <a:t>For other functions q(x), like Cmax or AUC, we use: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 have calculated these derivatives for the 1 compartment model but not the 2 compartment model</a:t>
                </a:r>
              </a:p>
              <a:p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57AAD6-F66F-461B-83A1-99AF1C32B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052" y="1617078"/>
                <a:ext cx="10515600" cy="4351338"/>
              </a:xfrm>
              <a:blipFill>
                <a:blip r:embed="rId2"/>
                <a:stretch>
                  <a:fillRect l="-522" t="-1120" b="-10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25BCD1-B8B2-4A1A-B881-5FDE1A3479D8}"/>
                  </a:ext>
                </a:extLst>
              </p:cNvPr>
              <p:cNvSpPr/>
              <p:nvPr/>
            </p:nvSpPr>
            <p:spPr>
              <a:xfrm>
                <a:off x="2010237" y="4785572"/>
                <a:ext cx="579729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25BCD1-B8B2-4A1A-B881-5FDE1A347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237" y="4785572"/>
                <a:ext cx="5797293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11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2083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R Package invivoPKfit</vt:lpstr>
      <vt:lpstr>invivoPKfit</vt:lpstr>
      <vt:lpstr>Likelihood</vt:lpstr>
      <vt:lpstr>Normal Distribution</vt:lpstr>
      <vt:lpstr>Log-Normal Distribution</vt:lpstr>
      <vt:lpstr>Interstudy Variability Model</vt:lpstr>
      <vt:lpstr>PowerPoint Presentation</vt:lpstr>
      <vt:lpstr>Censored Data</vt:lpstr>
      <vt:lpstr>Quadrature for Uncertainty Analysis</vt:lpstr>
      <vt:lpstr>Model Selection with AIC</vt:lpstr>
      <vt:lpstr>Optimizing a Function with R</vt:lpstr>
      <vt:lpstr>One Compartment Model</vt:lpstr>
      <vt:lpstr>Two Compartment Model</vt:lpstr>
      <vt:lpstr>PowerPoint Presentation</vt:lpstr>
      <vt:lpstr>PowerPoint Presentation</vt:lpstr>
      <vt:lpstr>PowerPoint Presentation</vt:lpstr>
      <vt:lpstr>PowerPoint Presentation</vt:lpstr>
      <vt:lpstr>Peculiarities of the Package and Coming Attractions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invivoPKfit</dc:title>
  <dc:creator>Wambaugh, John</dc:creator>
  <cp:lastModifiedBy>Wambaugh, John</cp:lastModifiedBy>
  <cp:revision>27</cp:revision>
  <dcterms:created xsi:type="dcterms:W3CDTF">2021-07-22T18:42:31Z</dcterms:created>
  <dcterms:modified xsi:type="dcterms:W3CDTF">2021-11-05T16:57:42Z</dcterms:modified>
</cp:coreProperties>
</file>