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63" r:id="rId6"/>
    <p:sldId id="259" r:id="rId7"/>
    <p:sldId id="260" r:id="rId8"/>
    <p:sldId id="258" r:id="rId9"/>
    <p:sldId id="264" r:id="rId10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4AE"/>
    <a:srgbClr val="CCEBC5"/>
    <a:srgbClr val="B3C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38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stens, Kelly" userId="86534f8d-8dfb-44d9-b5b8-0c8874d45095" providerId="ADAL" clId="{B6D99B31-E434-43E5-9D96-B6F1F5E3991C}"/>
    <pc:docChg chg="custSel modSld">
      <pc:chgData name="Carstens, Kelly" userId="86534f8d-8dfb-44d9-b5b8-0c8874d45095" providerId="ADAL" clId="{B6D99B31-E434-43E5-9D96-B6F1F5E3991C}" dt="2022-09-05T17:54:58.195" v="40" actId="1076"/>
      <pc:docMkLst>
        <pc:docMk/>
      </pc:docMkLst>
      <pc:sldChg chg="addSp modSp mod">
        <pc:chgData name="Carstens, Kelly" userId="86534f8d-8dfb-44d9-b5b8-0c8874d45095" providerId="ADAL" clId="{B6D99B31-E434-43E5-9D96-B6F1F5E3991C}" dt="2022-09-05T17:51:55.217" v="17" actId="1076"/>
        <pc:sldMkLst>
          <pc:docMk/>
          <pc:sldMk cId="3524083414" sldId="259"/>
        </pc:sldMkLst>
        <pc:spChg chg="add mod ord">
          <ac:chgData name="Carstens, Kelly" userId="86534f8d-8dfb-44d9-b5b8-0c8874d45095" providerId="ADAL" clId="{B6D99B31-E434-43E5-9D96-B6F1F5E3991C}" dt="2022-09-05T17:51:55.217" v="17" actId="1076"/>
          <ac:spMkLst>
            <pc:docMk/>
            <pc:sldMk cId="3524083414" sldId="259"/>
            <ac:spMk id="2" creationId="{15A5D775-1FAD-441E-8C88-3CFF74C0131E}"/>
          </ac:spMkLst>
        </pc:spChg>
        <pc:spChg chg="add mod">
          <ac:chgData name="Carstens, Kelly" userId="86534f8d-8dfb-44d9-b5b8-0c8874d45095" providerId="ADAL" clId="{B6D99B31-E434-43E5-9D96-B6F1F5E3991C}" dt="2022-09-05T17:51:30.121" v="12" actId="2085"/>
          <ac:spMkLst>
            <pc:docMk/>
            <pc:sldMk cId="3524083414" sldId="259"/>
            <ac:spMk id="4" creationId="{833BBF02-CF20-4302-A955-196BF75C76EC}"/>
          </ac:spMkLst>
        </pc:spChg>
        <pc:spChg chg="mod">
          <ac:chgData name="Carstens, Kelly" userId="86534f8d-8dfb-44d9-b5b8-0c8874d45095" providerId="ADAL" clId="{B6D99B31-E434-43E5-9D96-B6F1F5E3991C}" dt="2022-09-05T17:50:58.988" v="1" actId="1076"/>
          <ac:spMkLst>
            <pc:docMk/>
            <pc:sldMk cId="3524083414" sldId="259"/>
            <ac:spMk id="6" creationId="{68284F59-3287-4C28-BF8A-0D0762B828D5}"/>
          </ac:spMkLst>
        </pc:spChg>
      </pc:sldChg>
      <pc:sldChg chg="modSp mod">
        <pc:chgData name="Carstens, Kelly" userId="86534f8d-8dfb-44d9-b5b8-0c8874d45095" providerId="ADAL" clId="{B6D99B31-E434-43E5-9D96-B6F1F5E3991C}" dt="2022-09-05T17:50:47.603" v="0" actId="552"/>
        <pc:sldMkLst>
          <pc:docMk/>
          <pc:sldMk cId="2455006513" sldId="263"/>
        </pc:sldMkLst>
        <pc:spChg chg="mod">
          <ac:chgData name="Carstens, Kelly" userId="86534f8d-8dfb-44d9-b5b8-0c8874d45095" providerId="ADAL" clId="{B6D99B31-E434-43E5-9D96-B6F1F5E3991C}" dt="2022-09-05T17:50:47.603" v="0" actId="552"/>
          <ac:spMkLst>
            <pc:docMk/>
            <pc:sldMk cId="2455006513" sldId="263"/>
            <ac:spMk id="29" creationId="{672271AD-67A9-475A-BBC9-38061C11628F}"/>
          </ac:spMkLst>
        </pc:spChg>
        <pc:spChg chg="mod">
          <ac:chgData name="Carstens, Kelly" userId="86534f8d-8dfb-44d9-b5b8-0c8874d45095" providerId="ADAL" clId="{B6D99B31-E434-43E5-9D96-B6F1F5E3991C}" dt="2022-09-05T17:50:47.603" v="0" actId="552"/>
          <ac:spMkLst>
            <pc:docMk/>
            <pc:sldMk cId="2455006513" sldId="263"/>
            <ac:spMk id="30" creationId="{A1909441-7690-4810-B460-6ABA404A9686}"/>
          </ac:spMkLst>
        </pc:spChg>
      </pc:sldChg>
      <pc:sldChg chg="addSp delSp modSp mod">
        <pc:chgData name="Carstens, Kelly" userId="86534f8d-8dfb-44d9-b5b8-0c8874d45095" providerId="ADAL" clId="{B6D99B31-E434-43E5-9D96-B6F1F5E3991C}" dt="2022-09-05T17:54:58.195" v="40" actId="1076"/>
        <pc:sldMkLst>
          <pc:docMk/>
          <pc:sldMk cId="220159571" sldId="264"/>
        </pc:sldMkLst>
        <pc:spChg chg="add del mod">
          <ac:chgData name="Carstens, Kelly" userId="86534f8d-8dfb-44d9-b5b8-0c8874d45095" providerId="ADAL" clId="{B6D99B31-E434-43E5-9D96-B6F1F5E3991C}" dt="2022-09-05T17:53:18.492" v="34" actId="478"/>
          <ac:spMkLst>
            <pc:docMk/>
            <pc:sldMk cId="220159571" sldId="264"/>
            <ac:spMk id="2" creationId="{1EBEDD7A-61BA-4F8E-9149-94F1BD6E0D78}"/>
          </ac:spMkLst>
        </pc:spChg>
        <pc:picChg chg="del">
          <ac:chgData name="Carstens, Kelly" userId="86534f8d-8dfb-44d9-b5b8-0c8874d45095" providerId="ADAL" clId="{B6D99B31-E434-43E5-9D96-B6F1F5E3991C}" dt="2022-09-05T17:53:21.742" v="35" actId="478"/>
          <ac:picMkLst>
            <pc:docMk/>
            <pc:sldMk cId="220159571" sldId="264"/>
            <ac:picMk id="4" creationId="{33D504F6-06EB-4713-A2AB-4306F07053E4}"/>
          </ac:picMkLst>
        </pc:picChg>
        <pc:picChg chg="add mod">
          <ac:chgData name="Carstens, Kelly" userId="86534f8d-8dfb-44d9-b5b8-0c8874d45095" providerId="ADAL" clId="{B6D99B31-E434-43E5-9D96-B6F1F5E3991C}" dt="2022-09-05T17:54:58.195" v="40" actId="1076"/>
          <ac:picMkLst>
            <pc:docMk/>
            <pc:sldMk cId="220159571" sldId="264"/>
            <ac:picMk id="5" creationId="{E8ADD623-7122-4C62-BB67-B233077630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6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3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6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3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3362326"/>
            <a:ext cx="51831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6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3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5010150"/>
            <a:ext cx="51831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974853"/>
            <a:ext cx="6172201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6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3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9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1974853"/>
            <a:ext cx="6172201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6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3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9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6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3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9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1D5D-A3B5-4103-B32A-4A0CCAB5147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5E08-C6BE-48D6-AB82-7B1AC89D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86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6" indent="-304796" algn="l" defTabSz="1219186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6" algn="l" defTabSz="121918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1" indent="-304796" algn="l" defTabSz="121918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6" algn="l" defTabSz="121918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6" algn="l" defTabSz="121918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7" indent="-304796" algn="l" defTabSz="121918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6" algn="l" defTabSz="121918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6" algn="l" defTabSz="121918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4" indent="-304796" algn="l" defTabSz="121918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6" algn="l" defTabSz="121918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3" algn="l" defTabSz="121918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BAB6EF3-7A40-4B6C-B3DB-D71CBE4A2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/>
          <a:stretch/>
        </p:blipFill>
        <p:spPr>
          <a:xfrm>
            <a:off x="446570" y="1021358"/>
            <a:ext cx="8194511" cy="46255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020411-977B-4DBE-B7E7-CCE012D18248}"/>
              </a:ext>
            </a:extLst>
          </p:cNvPr>
          <p:cNvSpPr txBox="1"/>
          <p:nvPr/>
        </p:nvSpPr>
        <p:spPr>
          <a:xfrm>
            <a:off x="170198" y="131226"/>
            <a:ext cx="862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2271AD-67A9-475A-BBC9-38061C11628F}"/>
              </a:ext>
            </a:extLst>
          </p:cNvPr>
          <p:cNvSpPr txBox="1"/>
          <p:nvPr/>
        </p:nvSpPr>
        <p:spPr>
          <a:xfrm>
            <a:off x="328864" y="433182"/>
            <a:ext cx="661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A) Percent of PFAS that were hits in each assay: multi-concentration (mc) + single-concentration (</a:t>
            </a:r>
            <a:r>
              <a:rPr lang="en-US" sz="1600" b="1" dirty="0" err="1"/>
              <a:t>sc</a:t>
            </a:r>
            <a:r>
              <a:rPr lang="en-US" sz="1600" b="1" dirty="0"/>
              <a:t>) screening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909441-7690-4810-B460-6ABA404A9686}"/>
              </a:ext>
            </a:extLst>
          </p:cNvPr>
          <p:cNvSpPr txBox="1"/>
          <p:nvPr/>
        </p:nvSpPr>
        <p:spPr>
          <a:xfrm>
            <a:off x="328864" y="5583441"/>
            <a:ext cx="6458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B) Potency range of active PFAS by activity type (mc screening only)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ADCB72-924F-4FE2-AAD4-7E55A4308BBD}"/>
              </a:ext>
            </a:extLst>
          </p:cNvPr>
          <p:cNvSpPr/>
          <p:nvPr/>
        </p:nvSpPr>
        <p:spPr>
          <a:xfrm>
            <a:off x="5671161" y="2078133"/>
            <a:ext cx="831924" cy="223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86C757-2740-44FC-B3DE-DBD76867E54F}"/>
              </a:ext>
            </a:extLst>
          </p:cNvPr>
          <p:cNvGrpSpPr/>
          <p:nvPr/>
        </p:nvGrpSpPr>
        <p:grpSpPr>
          <a:xfrm>
            <a:off x="715786" y="9704372"/>
            <a:ext cx="4060455" cy="1039489"/>
            <a:chOff x="1459254" y="8052744"/>
            <a:chExt cx="3493852" cy="894437"/>
          </a:xfrm>
        </p:grpSpPr>
        <p:pic>
          <p:nvPicPr>
            <p:cNvPr id="31" name="Picture 30" descr="Chart&#10;&#10;Description automatically generated">
              <a:extLst>
                <a:ext uri="{FF2B5EF4-FFF2-40B4-BE49-F238E27FC236}">
                  <a16:creationId xmlns:a16="http://schemas.microsoft.com/office/drawing/2014/main" id="{C9553350-BAD1-4F18-9FE1-5315EC5DC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89744" r="31896"/>
            <a:stretch/>
          </p:blipFill>
          <p:spPr>
            <a:xfrm>
              <a:off x="2327434" y="8230364"/>
              <a:ext cx="2625672" cy="50663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46421C-4FF0-47F7-8DBF-291B623C9DED}"/>
                </a:ext>
              </a:extLst>
            </p:cNvPr>
            <p:cNvSpPr txBox="1"/>
            <p:nvPr/>
          </p:nvSpPr>
          <p:spPr>
            <a:xfrm>
              <a:off x="1459254" y="8093671"/>
              <a:ext cx="755204" cy="25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1" b="1"/>
                <a:t>QC score: </a:t>
              </a:r>
            </a:p>
          </p:txBody>
        </p:sp>
        <p:pic>
          <p:nvPicPr>
            <p:cNvPr id="32" name="Picture 31" descr="Chart&#10;&#10;Description automatically generated">
              <a:extLst>
                <a:ext uri="{FF2B5EF4-FFF2-40B4-BE49-F238E27FC236}">
                  <a16:creationId xmlns:a16="http://schemas.microsoft.com/office/drawing/2014/main" id="{D635D190-92CD-4F96-A607-1EBF51CD0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55" t="89744" r="74762" b="3250"/>
            <a:stretch/>
          </p:blipFill>
          <p:spPr>
            <a:xfrm>
              <a:off x="2366933" y="8052745"/>
              <a:ext cx="145976" cy="263545"/>
            </a:xfrm>
            <a:prstGeom prst="rect">
              <a:avLst/>
            </a:prstGeom>
          </p:spPr>
        </p:pic>
        <p:pic>
          <p:nvPicPr>
            <p:cNvPr id="33" name="Picture 32" descr="Chart&#10;&#10;Description automatically generated">
              <a:extLst>
                <a:ext uri="{FF2B5EF4-FFF2-40B4-BE49-F238E27FC236}">
                  <a16:creationId xmlns:a16="http://schemas.microsoft.com/office/drawing/2014/main" id="{F6D68051-B4BB-4904-AC9C-7B5CC9930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80" t="89744" r="68319" b="2542"/>
            <a:stretch/>
          </p:blipFill>
          <p:spPr>
            <a:xfrm>
              <a:off x="3034220" y="8052744"/>
              <a:ext cx="223837" cy="29013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2F32BB-12C4-41CD-AF7C-75E2E19016F1}"/>
                </a:ext>
              </a:extLst>
            </p:cNvPr>
            <p:cNvSpPr txBox="1"/>
            <p:nvPr/>
          </p:nvSpPr>
          <p:spPr>
            <a:xfrm>
              <a:off x="2443925" y="8093671"/>
              <a:ext cx="412361" cy="25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1"/>
                <a:t>Pass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7EFB9B-2702-4D11-B0C0-82E81B0D3D1F}"/>
                </a:ext>
              </a:extLst>
            </p:cNvPr>
            <p:cNvSpPr txBox="1"/>
            <p:nvPr/>
          </p:nvSpPr>
          <p:spPr>
            <a:xfrm>
              <a:off x="3127268" y="8093671"/>
              <a:ext cx="356416" cy="25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1"/>
                <a:t>Fail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3EC303-07C4-46CB-B4C3-40CDCCC0B5BD}"/>
                </a:ext>
              </a:extLst>
            </p:cNvPr>
            <p:cNvSpPr txBox="1"/>
            <p:nvPr/>
          </p:nvSpPr>
          <p:spPr>
            <a:xfrm>
              <a:off x="1459254" y="8345181"/>
              <a:ext cx="536997" cy="25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1" b="1"/>
                <a:t>Assay: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AAB110-AEE1-4887-99E8-1A8CBA104F45}"/>
                </a:ext>
              </a:extLst>
            </p:cNvPr>
            <p:cNvSpPr txBox="1"/>
            <p:nvPr/>
          </p:nvSpPr>
          <p:spPr>
            <a:xfrm>
              <a:off x="1467904" y="8596691"/>
              <a:ext cx="829245" cy="25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1" b="1"/>
                <a:t>Bioactivity:</a:t>
              </a:r>
            </a:p>
          </p:txBody>
        </p:sp>
        <p:pic>
          <p:nvPicPr>
            <p:cNvPr id="38" name="Picture 37" descr="Chart&#10;&#10;Description automatically generated">
              <a:extLst>
                <a:ext uri="{FF2B5EF4-FFF2-40B4-BE49-F238E27FC236}">
                  <a16:creationId xmlns:a16="http://schemas.microsoft.com/office/drawing/2014/main" id="{D2A74EE5-C9E3-434E-ACA8-284A05082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457" t="92961" r="5669" b="2173"/>
            <a:stretch/>
          </p:blipFill>
          <p:spPr>
            <a:xfrm>
              <a:off x="3030038" y="8683578"/>
              <a:ext cx="183747" cy="18301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2E4DB5-2416-486A-B182-FAE91BD1B684}"/>
                </a:ext>
              </a:extLst>
            </p:cNvPr>
            <p:cNvSpPr txBox="1"/>
            <p:nvPr/>
          </p:nvSpPr>
          <p:spPr>
            <a:xfrm>
              <a:off x="2455744" y="8596691"/>
              <a:ext cx="518899" cy="25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1"/>
                <a:t>Active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E66E7D-00A3-4E00-86E7-E984AAFA4547}"/>
                </a:ext>
              </a:extLst>
            </p:cNvPr>
            <p:cNvSpPr txBox="1"/>
            <p:nvPr/>
          </p:nvSpPr>
          <p:spPr>
            <a:xfrm>
              <a:off x="3133404" y="8596691"/>
              <a:ext cx="712887" cy="25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1"/>
                <a:t>Equivocal</a:t>
              </a:r>
            </a:p>
          </p:txBody>
        </p:sp>
        <p:pic>
          <p:nvPicPr>
            <p:cNvPr id="28" name="Picture 27" descr="Chart&#10;&#10;Description automatically generated">
              <a:extLst>
                <a:ext uri="{FF2B5EF4-FFF2-40B4-BE49-F238E27FC236}">
                  <a16:creationId xmlns:a16="http://schemas.microsoft.com/office/drawing/2014/main" id="{21C20B78-7754-4E0D-9E65-66C6202D9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71" t="92937" r="14591" b="55"/>
            <a:stretch/>
          </p:blipFill>
          <p:spPr>
            <a:xfrm>
              <a:off x="2366933" y="8683578"/>
              <a:ext cx="98347" cy="263603"/>
            </a:xfrm>
            <a:prstGeom prst="rect">
              <a:avLst/>
            </a:prstGeom>
          </p:spPr>
        </p:pic>
      </p:grpSp>
      <p:pic>
        <p:nvPicPr>
          <p:cNvPr id="46" name="Picture 45" descr="Chart&#10;&#10;Description automatically generated">
            <a:extLst>
              <a:ext uri="{FF2B5EF4-FFF2-40B4-BE49-F238E27FC236}">
                <a16:creationId xmlns:a16="http://schemas.microsoft.com/office/drawing/2014/main" id="{65D64F6E-12DB-467B-A4B1-E387542E0F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9"/>
          <a:stretch/>
        </p:blipFill>
        <p:spPr>
          <a:xfrm>
            <a:off x="192393" y="5923062"/>
            <a:ext cx="7391721" cy="39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DE952FF-1277-44C1-AADD-E0FA9C9AA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" y="749843"/>
            <a:ext cx="10539375" cy="9299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84F59-3287-4C28-BF8A-0D0762B828D5}"/>
              </a:ext>
            </a:extLst>
          </p:cNvPr>
          <p:cNvSpPr txBox="1"/>
          <p:nvPr/>
        </p:nvSpPr>
        <p:spPr>
          <a:xfrm>
            <a:off x="160376" y="189143"/>
            <a:ext cx="5079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2. AUC heatmap for PFAS screened in the MEA NFA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E7B660-3A41-4816-9CFA-EF24AAC616B0}"/>
              </a:ext>
            </a:extLst>
          </p:cNvPr>
          <p:cNvSpPr txBox="1"/>
          <p:nvPr/>
        </p:nvSpPr>
        <p:spPr>
          <a:xfrm>
            <a:off x="1492853" y="2881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301523-6B2F-40FD-8367-D303C020D828}"/>
              </a:ext>
            </a:extLst>
          </p:cNvPr>
          <p:cNvSpPr txBox="1"/>
          <p:nvPr/>
        </p:nvSpPr>
        <p:spPr>
          <a:xfrm>
            <a:off x="1492853" y="382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B91829-F8B6-4518-92A8-D4C2DDD74417}"/>
              </a:ext>
            </a:extLst>
          </p:cNvPr>
          <p:cNvSpPr txBox="1"/>
          <p:nvPr/>
        </p:nvSpPr>
        <p:spPr>
          <a:xfrm>
            <a:off x="149285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1B540-806D-4EAD-8749-D9C186C6146F}"/>
              </a:ext>
            </a:extLst>
          </p:cNvPr>
          <p:cNvSpPr txBox="1"/>
          <p:nvPr/>
        </p:nvSpPr>
        <p:spPr>
          <a:xfrm>
            <a:off x="1492853" y="741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E6A4DA-763B-4375-9653-81B166FF67FC}"/>
              </a:ext>
            </a:extLst>
          </p:cNvPr>
          <p:cNvCxnSpPr>
            <a:cxnSpLocks/>
          </p:cNvCxnSpPr>
          <p:nvPr/>
        </p:nvCxnSpPr>
        <p:spPr>
          <a:xfrm>
            <a:off x="2587929" y="3399479"/>
            <a:ext cx="499102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29DAE8-0773-4951-BCDC-9118CAF4F760}"/>
              </a:ext>
            </a:extLst>
          </p:cNvPr>
          <p:cNvCxnSpPr>
            <a:cxnSpLocks/>
          </p:cNvCxnSpPr>
          <p:nvPr/>
        </p:nvCxnSpPr>
        <p:spPr>
          <a:xfrm>
            <a:off x="2593106" y="6772718"/>
            <a:ext cx="501996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CD8F18-DC45-45B2-AF5A-4030C9AC413E}"/>
              </a:ext>
            </a:extLst>
          </p:cNvPr>
          <p:cNvCxnSpPr>
            <a:cxnSpLocks/>
          </p:cNvCxnSpPr>
          <p:nvPr/>
        </p:nvCxnSpPr>
        <p:spPr>
          <a:xfrm>
            <a:off x="2587929" y="7418700"/>
            <a:ext cx="499102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5ADBE8-EE2A-4A34-877E-5ADCF1F37EA7}"/>
              </a:ext>
            </a:extLst>
          </p:cNvPr>
          <p:cNvCxnSpPr>
            <a:cxnSpLocks/>
          </p:cNvCxnSpPr>
          <p:nvPr/>
        </p:nvCxnSpPr>
        <p:spPr>
          <a:xfrm>
            <a:off x="2587929" y="4357038"/>
            <a:ext cx="499102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7DA51E2E-DBCB-4F9C-AFF1-9979040AF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4" t="18324" r="14866" b="79414"/>
          <a:stretch/>
        </p:blipFill>
        <p:spPr>
          <a:xfrm>
            <a:off x="8100225" y="2282825"/>
            <a:ext cx="1270001" cy="2103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BAB1C5E-092B-4E88-A1AD-BABAE0D2D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6" t="16568" r="16507" b="81372"/>
          <a:stretch/>
        </p:blipFill>
        <p:spPr>
          <a:xfrm>
            <a:off x="8207214" y="2434187"/>
            <a:ext cx="914401" cy="1905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3BBF02-CF20-4302-A955-196BF75C76EC}"/>
              </a:ext>
            </a:extLst>
          </p:cNvPr>
          <p:cNvSpPr/>
          <p:nvPr/>
        </p:nvSpPr>
        <p:spPr>
          <a:xfrm>
            <a:off x="983848" y="749843"/>
            <a:ext cx="10880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5D775-1FAD-441E-8C88-3CFF74C0131E}"/>
              </a:ext>
            </a:extLst>
          </p:cNvPr>
          <p:cNvSpPr txBox="1"/>
          <p:nvPr/>
        </p:nvSpPr>
        <p:spPr>
          <a:xfrm>
            <a:off x="1244708" y="763837"/>
            <a:ext cx="5498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352408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Chart&#10;&#10;Description automatically generated">
            <a:extLst>
              <a:ext uri="{FF2B5EF4-FFF2-40B4-BE49-F238E27FC236}">
                <a16:creationId xmlns:a16="http://schemas.microsoft.com/office/drawing/2014/main" id="{F0771516-3888-4A90-AC97-B674D2EC4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06" y="5148876"/>
            <a:ext cx="4665994" cy="3499496"/>
          </a:xfrm>
          <a:prstGeom prst="rect">
            <a:avLst/>
          </a:prstGeom>
        </p:spPr>
      </p:pic>
      <p:pic>
        <p:nvPicPr>
          <p:cNvPr id="83" name="Picture 82" descr="Chart, scatter chart&#10;&#10;Description automatically generated">
            <a:extLst>
              <a:ext uri="{FF2B5EF4-FFF2-40B4-BE49-F238E27FC236}">
                <a16:creationId xmlns:a16="http://schemas.microsoft.com/office/drawing/2014/main" id="{34882E60-1E96-459A-98B1-4E1CE247A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9" y="8398958"/>
            <a:ext cx="8229617" cy="3657607"/>
          </a:xfrm>
          <a:prstGeom prst="rect">
            <a:avLst/>
          </a:prstGeom>
        </p:spPr>
      </p:pic>
      <p:pic>
        <p:nvPicPr>
          <p:cNvPr id="73" name="Picture 7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FD06E9A-8B56-406E-8D6F-5DE3EF25D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2" y="5040822"/>
            <a:ext cx="3179253" cy="3179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84F59-3287-4C28-BF8A-0D0762B828D5}"/>
              </a:ext>
            </a:extLst>
          </p:cNvPr>
          <p:cNvSpPr txBox="1"/>
          <p:nvPr/>
        </p:nvSpPr>
        <p:spPr>
          <a:xfrm>
            <a:off x="169404" y="128081"/>
            <a:ext cx="899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52B029-644C-45A8-88BB-BC05FC4861FC}"/>
              </a:ext>
            </a:extLst>
          </p:cNvPr>
          <p:cNvSpPr txBox="1"/>
          <p:nvPr/>
        </p:nvSpPr>
        <p:spPr>
          <a:xfrm>
            <a:off x="181047" y="1244143"/>
            <a:ext cx="500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A. Structure feature descriptors and DNT NAM activity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AC58A7-06F2-47CC-9D87-747E09B656A4}"/>
              </a:ext>
            </a:extLst>
          </p:cNvPr>
          <p:cNvSpPr txBox="1"/>
          <p:nvPr/>
        </p:nvSpPr>
        <p:spPr>
          <a:xfrm>
            <a:off x="181048" y="5084229"/>
            <a:ext cx="491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B. CF chain length and DNT NAM activity</a:t>
            </a:r>
          </a:p>
          <a:p>
            <a:endParaRPr lang="en-US" sz="16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48DD0E-61CA-41C4-8883-F294CBFF1AB0}"/>
              </a:ext>
            </a:extLst>
          </p:cNvPr>
          <p:cNvGrpSpPr/>
          <p:nvPr/>
        </p:nvGrpSpPr>
        <p:grpSpPr>
          <a:xfrm>
            <a:off x="400123" y="608577"/>
            <a:ext cx="4102547" cy="528512"/>
            <a:chOff x="387894" y="5444599"/>
            <a:chExt cx="4102547" cy="5285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5AC9F4-7E3A-4FE2-BC15-08934B338966}"/>
                </a:ext>
              </a:extLst>
            </p:cNvPr>
            <p:cNvGrpSpPr/>
            <p:nvPr/>
          </p:nvGrpSpPr>
          <p:grpSpPr>
            <a:xfrm>
              <a:off x="2004217" y="5649942"/>
              <a:ext cx="1139107" cy="296423"/>
              <a:chOff x="7331510" y="5079287"/>
              <a:chExt cx="1139107" cy="296423"/>
            </a:xfrm>
          </p:grpSpPr>
          <p:pic>
            <p:nvPicPr>
              <p:cNvPr id="24" name="Picture 23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44C7AA94-5BF0-4EE4-97CE-FCEAA5A445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01" t="4883" r="6252" b="91787"/>
              <a:stretch/>
            </p:blipFill>
            <p:spPr>
              <a:xfrm>
                <a:off x="7331510" y="5079287"/>
                <a:ext cx="1126407" cy="296423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12FE46-5DA6-4ED8-8DE3-60F1483FD8D5}"/>
                  </a:ext>
                </a:extLst>
              </p:cNvPr>
              <p:cNvSpPr/>
              <p:nvPr/>
            </p:nvSpPr>
            <p:spPr>
              <a:xfrm>
                <a:off x="7684507" y="5123737"/>
                <a:ext cx="149247" cy="194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1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9884A5-B4F7-4819-92C9-107CBD7DF600}"/>
                  </a:ext>
                </a:extLst>
              </p:cNvPr>
              <p:cNvSpPr/>
              <p:nvPr/>
            </p:nvSpPr>
            <p:spPr>
              <a:xfrm>
                <a:off x="8138686" y="5168077"/>
                <a:ext cx="149247" cy="194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1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766D21-94D2-43FE-AEDF-C9DA2989582B}"/>
                  </a:ext>
                </a:extLst>
              </p:cNvPr>
              <p:cNvSpPr txBox="1"/>
              <p:nvPr/>
            </p:nvSpPr>
            <p:spPr>
              <a:xfrm>
                <a:off x="7474437" y="5091988"/>
                <a:ext cx="471488" cy="26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1"/>
                  <a:t>Pass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C62E00-A428-466C-B777-45D9BF642F78}"/>
                  </a:ext>
                </a:extLst>
              </p:cNvPr>
              <p:cNvSpPr txBox="1"/>
              <p:nvPr/>
            </p:nvSpPr>
            <p:spPr>
              <a:xfrm>
                <a:off x="7999129" y="5091986"/>
                <a:ext cx="471488" cy="26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1"/>
                  <a:t>Fail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B7D8D0-D998-48B6-A025-B40D289802C1}"/>
                </a:ext>
              </a:extLst>
            </p:cNvPr>
            <p:cNvSpPr txBox="1"/>
            <p:nvPr/>
          </p:nvSpPr>
          <p:spPr>
            <a:xfrm>
              <a:off x="387895" y="5444599"/>
              <a:ext cx="1698402" cy="26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1" b="1"/>
                <a:t>DNT NAM bioactivity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EB4B03-EE0C-4DB1-9261-82155EE514E2}"/>
                </a:ext>
              </a:extLst>
            </p:cNvPr>
            <p:cNvSpPr txBox="1"/>
            <p:nvPr/>
          </p:nvSpPr>
          <p:spPr>
            <a:xfrm>
              <a:off x="2004672" y="5444599"/>
              <a:ext cx="1298293" cy="26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1" b="1"/>
                <a:t>QC score</a:t>
              </a:r>
            </a:p>
          </p:txBody>
        </p:sp>
        <p:pic>
          <p:nvPicPr>
            <p:cNvPr id="45" name="Picture 4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B906451-375F-4DE4-AA69-A14DE153B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9" t="92872" r="60524" b="2058"/>
            <a:stretch/>
          </p:blipFill>
          <p:spPr>
            <a:xfrm>
              <a:off x="414307" y="5652101"/>
              <a:ext cx="1589910" cy="231736"/>
            </a:xfrm>
            <a:prstGeom prst="rect">
              <a:avLst/>
            </a:prstGeom>
          </p:spPr>
        </p:pic>
        <p:pic>
          <p:nvPicPr>
            <p:cNvPr id="20" name="Picture 19" descr="Diagram, schematic&#10;&#10;Description automatically generated">
              <a:extLst>
                <a:ext uri="{FF2B5EF4-FFF2-40B4-BE49-F238E27FC236}">
                  <a16:creationId xmlns:a16="http://schemas.microsoft.com/office/drawing/2014/main" id="{297EE0C3-0AEB-4E58-8747-01A94D700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0" t="4716" r="20664" b="91614"/>
            <a:stretch/>
          </p:blipFill>
          <p:spPr>
            <a:xfrm>
              <a:off x="3081146" y="5649942"/>
              <a:ext cx="1232081" cy="32316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4D56A7-5DC3-47E8-A20F-B1B083AD4AD9}"/>
                </a:ext>
              </a:extLst>
            </p:cNvPr>
            <p:cNvSpPr txBox="1"/>
            <p:nvPr/>
          </p:nvSpPr>
          <p:spPr>
            <a:xfrm>
              <a:off x="3097014" y="5444599"/>
              <a:ext cx="1393427" cy="26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1" b="1"/>
                <a:t>Sc or mc screening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DE78AB-3C3C-43B2-B8DD-278784383AF9}"/>
                </a:ext>
              </a:extLst>
            </p:cNvPr>
            <p:cNvSpPr/>
            <p:nvPr/>
          </p:nvSpPr>
          <p:spPr>
            <a:xfrm>
              <a:off x="387894" y="5444599"/>
              <a:ext cx="3925333" cy="4796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86F5BE9-8708-4BBF-B452-8864CA7B3137}"/>
              </a:ext>
            </a:extLst>
          </p:cNvPr>
          <p:cNvSpPr txBox="1"/>
          <p:nvPr/>
        </p:nvSpPr>
        <p:spPr>
          <a:xfrm>
            <a:off x="3958094" y="5067192"/>
            <a:ext cx="491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C. PFAS-Map OECD categories and DNT NAM activity</a:t>
            </a:r>
          </a:p>
          <a:p>
            <a:endParaRPr lang="en-US" sz="1600" b="1" dirty="0"/>
          </a:p>
        </p:txBody>
      </p:sp>
      <p:pic>
        <p:nvPicPr>
          <p:cNvPr id="11" name="Picture 10" descr="Chart, diagram, schematic, box and whisker chart&#10;&#10;Description automatically generated">
            <a:extLst>
              <a:ext uri="{FF2B5EF4-FFF2-40B4-BE49-F238E27FC236}">
                <a16:creationId xmlns:a16="http://schemas.microsoft.com/office/drawing/2014/main" id="{92173348-5A79-40BE-826D-FFD02DCD8D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/>
          <a:stretch/>
        </p:blipFill>
        <p:spPr>
          <a:xfrm>
            <a:off x="169404" y="1634371"/>
            <a:ext cx="8276438" cy="349949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2ED5870-A0AA-46F8-81B5-8218FFB99CB3}"/>
              </a:ext>
            </a:extLst>
          </p:cNvPr>
          <p:cNvSpPr txBox="1"/>
          <p:nvPr/>
        </p:nvSpPr>
        <p:spPr>
          <a:xfrm>
            <a:off x="181048" y="8296685"/>
            <a:ext cx="491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D. PFAS </a:t>
            </a:r>
            <a:r>
              <a:rPr lang="en-US" sz="1600" b="1" dirty="0" err="1"/>
              <a:t>ToxPrints</a:t>
            </a:r>
            <a:r>
              <a:rPr lang="en-US" sz="1600" b="1" dirty="0"/>
              <a:t> and DNT NAM activity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6961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FB11D27B-8B80-4D36-9F53-323815268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5" y="900655"/>
            <a:ext cx="5737622" cy="3375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84F59-3287-4C28-BF8A-0D0762B828D5}"/>
              </a:ext>
            </a:extLst>
          </p:cNvPr>
          <p:cNvSpPr txBox="1"/>
          <p:nvPr/>
        </p:nvSpPr>
        <p:spPr>
          <a:xfrm>
            <a:off x="119077" y="376950"/>
            <a:ext cx="963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4.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9DB5B-9C66-4FBD-B3B9-63ED4AA150D2}"/>
              </a:ext>
            </a:extLst>
          </p:cNvPr>
          <p:cNvSpPr txBox="1"/>
          <p:nvPr/>
        </p:nvSpPr>
        <p:spPr>
          <a:xfrm>
            <a:off x="180795" y="763324"/>
            <a:ext cx="5533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A. Cumulative density distribution of DNT NAM potency (AC</a:t>
            </a:r>
            <a:r>
              <a:rPr lang="en-US" sz="1600" b="1" baseline="-25000" dirty="0"/>
              <a:t>50</a:t>
            </a:r>
            <a:r>
              <a:rPr lang="en-US" sz="1600" b="1" dirty="0"/>
              <a:t>) </a:t>
            </a: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B12737AB-DB51-44F6-9DBA-E8A49EA0A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47" y="1120370"/>
            <a:ext cx="3956103" cy="31648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939DD0-0A3D-4933-A38F-8E6E614F6B60}"/>
              </a:ext>
            </a:extLst>
          </p:cNvPr>
          <p:cNvSpPr txBox="1"/>
          <p:nvPr/>
        </p:nvSpPr>
        <p:spPr>
          <a:xfrm>
            <a:off x="5925353" y="767625"/>
            <a:ext cx="3874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B. Density Plot of DNT NAM potency (AC</a:t>
            </a:r>
            <a:r>
              <a:rPr lang="en-US" sz="1600" b="1" baseline="-25000" dirty="0"/>
              <a:t>50</a:t>
            </a:r>
            <a:r>
              <a:rPr lang="en-US" sz="16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7840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284F59-3287-4C28-BF8A-0D0762B828D5}"/>
              </a:ext>
            </a:extLst>
          </p:cNvPr>
          <p:cNvSpPr txBox="1"/>
          <p:nvPr/>
        </p:nvSpPr>
        <p:spPr>
          <a:xfrm>
            <a:off x="204802" y="79190"/>
            <a:ext cx="862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Figure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15201-B939-431F-87D0-975FD94720A7}"/>
              </a:ext>
            </a:extLst>
          </p:cNvPr>
          <p:cNvSpPr txBox="1"/>
          <p:nvPr/>
        </p:nvSpPr>
        <p:spPr>
          <a:xfrm>
            <a:off x="204804" y="495300"/>
            <a:ext cx="462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PFAS in DNT NAMs versus </a:t>
            </a:r>
            <a:r>
              <a:rPr lang="en-US" sz="1600" b="1" err="1"/>
              <a:t>BioMap</a:t>
            </a:r>
            <a:r>
              <a:rPr lang="en-US" sz="1600" b="1"/>
              <a:t>/ </a:t>
            </a:r>
            <a:r>
              <a:rPr lang="en-US" sz="1600" b="1" err="1"/>
              <a:t>Attagene</a:t>
            </a:r>
            <a:r>
              <a:rPr lang="en-US" sz="1600" b="1"/>
              <a:t> assays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8ADD623-7122-4C62-BB67-B2330776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9" y="911410"/>
            <a:ext cx="8453385" cy="52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9f62856-1543-49d4-a736-4569d363f533" ContentTypeId="0x01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608C85BCDD0643ABB644E9610E3CBC" ma:contentTypeVersion="12" ma:contentTypeDescription="Create a new document." ma:contentTypeScope="" ma:versionID="5f3c596fcf03ba4d0a5247ef104b54eb">
  <xsd:schema xmlns:xsd="http://www.w3.org/2001/XMLSchema" xmlns:xs="http://www.w3.org/2001/XMLSchema" xmlns:p="http://schemas.microsoft.com/office/2006/metadata/properties" xmlns:ns1="http://schemas.microsoft.com/sharepoint/v3" xmlns:ns2="4ffa91fb-a0ff-4ac5-b2db-65c790d184a4" xmlns:ns3="http://schemas.microsoft.com/sharepoint.v3" xmlns:ns4="http://schemas.microsoft.com/sharepoint/v3/fields" xmlns:ns5="187ca152-c7c3-4532-9bbc-e6e1739b40ed" xmlns:ns6="28ae946a-d306-49d9-be32-0a67abe7d01a" targetNamespace="http://schemas.microsoft.com/office/2006/metadata/properties" ma:root="true" ma:fieldsID="6e91c4b50268ce37bab599973593d343" ns1:_="" ns2:_="" ns3:_="" ns4:_="" ns5:_="" ns6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187ca152-c7c3-4532-9bbc-e6e1739b40ed"/>
    <xsd:import namespace="28ae946a-d306-49d9-be32-0a67abe7d01a"/>
    <xsd:element name="properties">
      <xsd:complexType>
        <xsd:sequence>
          <xsd:element name="documentManagement">
            <xsd:complexType>
              <xsd:all>
                <xsd:element ref="ns2:Document_x0020_Creation_x0020_Date" minOccurs="0"/>
                <xsd:element ref="ns2:Creator" minOccurs="0"/>
                <xsd:element ref="ns2:EPA_x0020_Office" minOccurs="0"/>
                <xsd:element ref="ns2:Record" minOccurs="0"/>
                <xsd:element ref="ns3:CategoryDescription" minOccurs="0"/>
                <xsd:element ref="ns2:Identifier" minOccurs="0"/>
                <xsd:element ref="ns2:EPA_x0020_Contributor" minOccurs="0"/>
                <xsd:element ref="ns2:External_x0020_Contributor" minOccurs="0"/>
                <xsd:element ref="ns4:_Coverage" minOccurs="0"/>
                <xsd:element ref="ns2:EPA_x0020_Related_x0020_Documents" minOccurs="0"/>
                <xsd:element ref="ns4:_Source" minOccurs="0"/>
                <xsd:element ref="ns2:Rights" minOccurs="0"/>
                <xsd:element ref="ns1:Language" minOccurs="0"/>
                <xsd:element ref="ns2:j747ac98061d40f0aa7bd47e1db5675d" minOccurs="0"/>
                <xsd:element ref="ns2:TaxKeywordTaxHTField" minOccurs="0"/>
                <xsd:element ref="ns2:TaxCatchAllLabel" minOccurs="0"/>
                <xsd:element ref="ns2:TaxCatchAll" minOccurs="0"/>
                <xsd:element ref="ns5:MediaServiceMetadata" minOccurs="0"/>
                <xsd:element ref="ns5:MediaServiceFastMetadata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DateTaken" minOccurs="0"/>
                <xsd:element ref="ns5:MediaServiceLocation" minOccurs="0"/>
                <xsd:element ref="ns6:SharedWithUsers" minOccurs="0"/>
                <xsd:element ref="ns6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80fd0559-a7d4-4431-b616-d229559a21c7}" ma:internalName="TaxCatchAllLabel" ma:readOnly="true" ma:showField="CatchAllDataLabel" ma:web="28ae946a-d306-49d9-be32-0a67abe7d0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80fd0559-a7d4-4431-b616-d229559a21c7}" ma:internalName="TaxCatchAll" ma:showField="CatchAllData" ma:web="28ae946a-d306-49d9-be32-0a67abe7d0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7ca152-c7c3-4532-9bbc-e6e1739b40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e946a-d306-49d9-be32-0a67abe7d01a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2022-07-11T20:10:06+00:00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 xsi:nil="true"/>
  </documentManagement>
</p:properties>
</file>

<file path=customXml/itemProps1.xml><?xml version="1.0" encoding="utf-8"?>
<ds:datastoreItem xmlns:ds="http://schemas.openxmlformats.org/officeDocument/2006/customXml" ds:itemID="{1944360F-6CD1-4B1E-A3EC-960D52EB35A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2A9DC9AE-2B3C-4680-8B1E-6EF2C55F4B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9BC44F-C038-4E39-BD44-D31F0FCFF8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187ca152-c7c3-4532-9bbc-e6e1739b40ed"/>
    <ds:schemaRef ds:uri="28ae946a-d306-49d9-be32-0a67abe7d0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5A90516-176B-4504-B1E0-F79D70C0C8F0}">
  <ds:schemaRefs>
    <ds:schemaRef ds:uri="http://schemas.microsoft.com/office/infopath/2007/PartnerControls"/>
    <ds:schemaRef ds:uri="187ca152-c7c3-4532-9bbc-e6e1739b40ed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sharepoint/v3"/>
    <ds:schemaRef ds:uri="http://schemas.openxmlformats.org/package/2006/metadata/core-properties"/>
    <ds:schemaRef ds:uri="28ae946a-d306-49d9-be32-0a67abe7d01a"/>
    <ds:schemaRef ds:uri="http://schemas.microsoft.com/sharepoint/v3/fields"/>
    <ds:schemaRef ds:uri="http://schemas.microsoft.com/sharepoint.v3"/>
    <ds:schemaRef ds:uri="4ffa91fb-a0ff-4ac5-b2db-65c790d184a4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12942</TotalTime>
  <Words>152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Carstens, Kelly</dc:creator>
  <cp:lastModifiedBy>Carstens, Kelly</cp:lastModifiedBy>
  <cp:revision>25</cp:revision>
  <dcterms:created xsi:type="dcterms:W3CDTF">2022-05-24T14:57:30Z</dcterms:created>
  <dcterms:modified xsi:type="dcterms:W3CDTF">2022-09-05T17:55:00Z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0x01010078608C85BCDD0643ABB644E9610E3CBC</vt:lpwstr>
  </property>
  <property fmtid="{D5CDD505-2E9C-101B-9397-08002B2CF9AE}" pid="3" name="e3f09c3df709400db2417a7161762d62">
    <vt:lpwstr/>
  </property>
  <property fmtid="{D5CDD505-2E9C-101B-9397-08002B2CF9AE}" pid="4" name="Document Type">
    <vt:lpwstr/>
  </property>
  <property fmtid="{D5CDD505-2E9C-101B-9397-08002B2CF9AE}" pid="5" name="EPA_x0020_Subject">
    <vt:lpwstr/>
  </property>
  <property fmtid="{D5CDD505-2E9C-101B-9397-08002B2CF9AE}" pid="6" name="TaxKeyword">
    <vt:lpwstr/>
  </property>
  <property fmtid="{D5CDD505-2E9C-101B-9397-08002B2CF9AE}" pid="7" name="EPA Subject">
    <vt:lpwstr/>
  </property>
</Properties>
</file>