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 snapToGrid="0">
      <p:cViewPr varScale="1">
        <p:scale>
          <a:sx n="78" d="100"/>
          <a:sy n="78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52000" y="547711"/>
            <a:ext cx="1347374" cy="399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New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DDE19-2B6C-4E3D-99A4-9D3EB7034740}"/>
              </a:ext>
            </a:extLst>
          </p:cNvPr>
          <p:cNvSpPr/>
          <p:nvPr/>
        </p:nvSpPr>
        <p:spPr>
          <a:xfrm>
            <a:off x="961004" y="1240479"/>
            <a:ext cx="1347374" cy="681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 Compliance Unit of Analysis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3DE1B3-DC1A-4996-8766-F9D830670E83}"/>
              </a:ext>
            </a:extLst>
          </p:cNvPr>
          <p:cNvSpPr/>
          <p:nvPr/>
        </p:nvSpPr>
        <p:spPr>
          <a:xfrm>
            <a:off x="2696548" y="1922074"/>
            <a:ext cx="134737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Project context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A17B77-C2A9-415E-891B-A202D3FF7D43}"/>
              </a:ext>
            </a:extLst>
          </p:cNvPr>
          <p:cNvSpPr/>
          <p:nvPr/>
        </p:nvSpPr>
        <p:spPr>
          <a:xfrm>
            <a:off x="6338442" y="1922073"/>
            <a:ext cx="1514394" cy="601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strategic compliance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35EF4A-680F-40D1-8F31-EE5BA0EEBC62}"/>
              </a:ext>
            </a:extLst>
          </p:cNvPr>
          <p:cNvSpPr/>
          <p:nvPr/>
        </p:nvSpPr>
        <p:spPr>
          <a:xfrm>
            <a:off x="6167508" y="2826646"/>
            <a:ext cx="1840278" cy="717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Generate possible new vehicles, prices, and sales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94B41-A257-4964-AE9C-C9EBCF34AEAF}"/>
              </a:ext>
            </a:extLst>
          </p:cNvPr>
          <p:cNvSpPr/>
          <p:nvPr/>
        </p:nvSpPr>
        <p:spPr>
          <a:xfrm>
            <a:off x="6224990" y="4214791"/>
            <a:ext cx="1530983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Produce new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732B32-B796-431E-9FC5-17CB1E26AF2D}"/>
              </a:ext>
            </a:extLst>
          </p:cNvPr>
          <p:cNvSpPr/>
          <p:nvPr/>
        </p:nvSpPr>
        <p:spPr>
          <a:xfrm>
            <a:off x="8397388" y="4130669"/>
            <a:ext cx="1468262" cy="666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Reregister existing vehicles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910DE-C19E-4B74-B7BA-2C182652C259}"/>
              </a:ext>
            </a:extLst>
          </p:cNvPr>
          <p:cNvSpPr/>
          <p:nvPr/>
        </p:nvSpPr>
        <p:spPr>
          <a:xfrm>
            <a:off x="8301179" y="5052959"/>
            <a:ext cx="1678949" cy="654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Allocate VMT demand to vehicle stock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8E2854-C9DF-4B37-8A14-5E004F38FB6F}"/>
              </a:ext>
            </a:extLst>
          </p:cNvPr>
          <p:cNvSpPr/>
          <p:nvPr/>
        </p:nvSpPr>
        <p:spPr>
          <a:xfrm>
            <a:off x="10369032" y="5105569"/>
            <a:ext cx="1327924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 Effects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5F6D6A-9822-4D86-9BC7-3112B77BBF8B}"/>
              </a:ext>
            </a:extLst>
          </p:cNvPr>
          <p:cNvSpPr/>
          <p:nvPr/>
        </p:nvSpPr>
        <p:spPr>
          <a:xfrm>
            <a:off x="914208" y="5604141"/>
            <a:ext cx="1529457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compliance unit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25F2992-81C1-4E62-9748-1660F6939CF6}"/>
              </a:ext>
            </a:extLst>
          </p:cNvPr>
          <p:cNvSpPr/>
          <p:nvPr/>
        </p:nvSpPr>
        <p:spPr>
          <a:xfrm>
            <a:off x="914208" y="6237902"/>
            <a:ext cx="1518181" cy="49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 to next analysis year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D738FE-FF1F-403C-AC88-9D65EBFAEA7B}"/>
              </a:ext>
            </a:extLst>
          </p:cNvPr>
          <p:cNvSpPr/>
          <p:nvPr/>
        </p:nvSpPr>
        <p:spPr>
          <a:xfrm>
            <a:off x="1021535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Supervisory Processes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0C2D25-120F-46EE-BDDB-0019839FB78F}"/>
              </a:ext>
            </a:extLst>
          </p:cNvPr>
          <p:cNvSpPr/>
          <p:nvPr/>
        </p:nvSpPr>
        <p:spPr>
          <a:xfrm>
            <a:off x="2623844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7D9C00-2975-4975-8A57-83E872440785}"/>
              </a:ext>
            </a:extLst>
          </p:cNvPr>
          <p:cNvSpPr/>
          <p:nvPr/>
        </p:nvSpPr>
        <p:spPr>
          <a:xfrm>
            <a:off x="6144141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6BD7DE-1BF8-49E7-B5B1-C8323631905C}"/>
              </a:ext>
            </a:extLst>
          </p:cNvPr>
          <p:cNvSpPr/>
          <p:nvPr/>
        </p:nvSpPr>
        <p:spPr>
          <a:xfrm>
            <a:off x="8390520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44F020-91C5-4162-AA20-0624162014FB}"/>
              </a:ext>
            </a:extLst>
          </p:cNvPr>
          <p:cNvSpPr/>
          <p:nvPr/>
        </p:nvSpPr>
        <p:spPr>
          <a:xfrm>
            <a:off x="9922402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910881-F525-4112-85B5-D3C15631FC36}"/>
              </a:ext>
            </a:extLst>
          </p:cNvPr>
          <p:cNvSpPr/>
          <p:nvPr/>
        </p:nvSpPr>
        <p:spPr>
          <a:xfrm>
            <a:off x="4396616" y="25352"/>
            <a:ext cx="1368926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28772D-B56C-4B46-8827-6A061592B2D3}"/>
              </a:ext>
            </a:extLst>
          </p:cNvPr>
          <p:cNvCxnSpPr/>
          <p:nvPr/>
        </p:nvCxnSpPr>
        <p:spPr>
          <a:xfrm>
            <a:off x="262384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C5EA8D-D3E2-4774-B1D0-40AA6EB11B48}"/>
              </a:ext>
            </a:extLst>
          </p:cNvPr>
          <p:cNvCxnSpPr/>
          <p:nvPr/>
        </p:nvCxnSpPr>
        <p:spPr>
          <a:xfrm>
            <a:off x="4184874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45B746-F2AB-4244-AB9F-30DB664EEE76}"/>
              </a:ext>
            </a:extLst>
          </p:cNvPr>
          <p:cNvCxnSpPr/>
          <p:nvPr/>
        </p:nvCxnSpPr>
        <p:spPr>
          <a:xfrm>
            <a:off x="593993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462CD-3EF4-49CD-BB60-2D29AB5C03AA}"/>
              </a:ext>
            </a:extLst>
          </p:cNvPr>
          <p:cNvCxnSpPr/>
          <p:nvPr/>
        </p:nvCxnSpPr>
        <p:spPr>
          <a:xfrm>
            <a:off x="8154482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3307B61-592C-474D-8037-A66F6E12043E}"/>
              </a:ext>
            </a:extLst>
          </p:cNvPr>
          <p:cNvCxnSpPr/>
          <p:nvPr/>
        </p:nvCxnSpPr>
        <p:spPr>
          <a:xfrm>
            <a:off x="10083975" y="547711"/>
            <a:ext cx="0" cy="60952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DEA7733-8140-4E18-98A9-EBA82A49447C}"/>
              </a:ext>
            </a:extLst>
          </p:cNvPr>
          <p:cNvSpPr/>
          <p:nvPr/>
        </p:nvSpPr>
        <p:spPr>
          <a:xfrm>
            <a:off x="8369132" y="2713374"/>
            <a:ext cx="1496518" cy="9443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Does market accept?</a:t>
            </a: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8F744FDE-3763-42AC-81F9-FFB257EDC070}"/>
              </a:ext>
            </a:extLst>
          </p:cNvPr>
          <p:cNvSpPr/>
          <p:nvPr/>
        </p:nvSpPr>
        <p:spPr>
          <a:xfrm>
            <a:off x="4207736" y="3319993"/>
            <a:ext cx="1666693" cy="105177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Is Strategic Target Met?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DDD8D0-251B-4669-8EB1-796BBA25FFDA}"/>
              </a:ext>
            </a:extLst>
          </p:cNvPr>
          <p:cNvSpPr/>
          <p:nvPr/>
        </p:nvSpPr>
        <p:spPr>
          <a:xfrm>
            <a:off x="4396616" y="1922074"/>
            <a:ext cx="1368914" cy="582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Determine compliance target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32A9F-BF7F-456E-B3A3-F25F7A674270}"/>
              </a:ext>
            </a:extLst>
          </p:cNvPr>
          <p:cNvCxnSpPr>
            <a:cxnSpLocks/>
            <a:stCxn id="103" idx="2"/>
            <a:endCxn id="68" idx="1"/>
          </p:cNvCxnSpPr>
          <p:nvPr/>
        </p:nvCxnSpPr>
        <p:spPr>
          <a:xfrm rot="16200000" flipH="1">
            <a:off x="5586881" y="3825967"/>
            <a:ext cx="92311" cy="118390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B5993-9583-4F1D-A590-A6A536B147E3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>
            <a:off x="8007786" y="3185566"/>
            <a:ext cx="36134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C34B726-37AF-43C6-A031-B8B2CF7A31F4}"/>
              </a:ext>
            </a:extLst>
          </p:cNvPr>
          <p:cNvCxnSpPr>
            <a:cxnSpLocks/>
            <a:stCxn id="4" idx="2"/>
            <a:endCxn id="103" idx="3"/>
          </p:cNvCxnSpPr>
          <p:nvPr/>
        </p:nvCxnSpPr>
        <p:spPr>
          <a:xfrm rot="5400000">
            <a:off x="7401849" y="2130337"/>
            <a:ext cx="188123" cy="3242962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0BDB235-2C3A-4AC2-8C43-290405104D58}"/>
              </a:ext>
            </a:extLst>
          </p:cNvPr>
          <p:cNvCxnSpPr>
            <a:cxnSpLocks/>
            <a:stCxn id="103" idx="0"/>
            <a:endCxn id="67" idx="1"/>
          </p:cNvCxnSpPr>
          <p:nvPr/>
        </p:nvCxnSpPr>
        <p:spPr>
          <a:xfrm rot="5400000" flipH="1" flipV="1">
            <a:off x="5537082" y="2689568"/>
            <a:ext cx="134427" cy="112642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3180D7E-EDE6-45DE-889E-0DD48EC20460}"/>
              </a:ext>
            </a:extLst>
          </p:cNvPr>
          <p:cNvCxnSpPr>
            <a:cxnSpLocks/>
            <a:stCxn id="117" idx="2"/>
            <a:endCxn id="63" idx="0"/>
          </p:cNvCxnSpPr>
          <p:nvPr/>
        </p:nvCxnSpPr>
        <p:spPr>
          <a:xfrm>
            <a:off x="1625687" y="947516"/>
            <a:ext cx="9004" cy="2929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F2C11EC-61D2-4C45-B909-5B5D5C885852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2020114" y="1536650"/>
            <a:ext cx="291011" cy="1061857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B5F76EF-CEA9-4443-8902-4CEFC66C7CAF}"/>
              </a:ext>
            </a:extLst>
          </p:cNvPr>
          <p:cNvCxnSpPr>
            <a:cxnSpLocks/>
            <a:stCxn id="65" idx="3"/>
            <a:endCxn id="104" idx="1"/>
          </p:cNvCxnSpPr>
          <p:nvPr/>
        </p:nvCxnSpPr>
        <p:spPr>
          <a:xfrm>
            <a:off x="4043922" y="2213085"/>
            <a:ext cx="3526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6A92D2F-36EF-45D7-A1D6-B7B990123699}"/>
              </a:ext>
            </a:extLst>
          </p:cNvPr>
          <p:cNvCxnSpPr>
            <a:cxnSpLocks/>
            <a:stCxn id="104" idx="3"/>
            <a:endCxn id="66" idx="1"/>
          </p:cNvCxnSpPr>
          <p:nvPr/>
        </p:nvCxnSpPr>
        <p:spPr>
          <a:xfrm>
            <a:off x="5765530" y="2213085"/>
            <a:ext cx="572912" cy="9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37D1DD-944E-4599-A118-DA94D4A814DE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flipH="1">
            <a:off x="7087647" y="2523837"/>
            <a:ext cx="7992" cy="30280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9A8CBBE-1C02-48BE-A87A-C8D43ED058FD}"/>
              </a:ext>
            </a:extLst>
          </p:cNvPr>
          <p:cNvCxnSpPr>
            <a:cxnSpLocks/>
            <a:stCxn id="4" idx="0"/>
            <a:endCxn id="66" idx="3"/>
          </p:cNvCxnSpPr>
          <p:nvPr/>
        </p:nvCxnSpPr>
        <p:spPr>
          <a:xfrm rot="16200000" flipV="1">
            <a:off x="8239905" y="1835887"/>
            <a:ext cx="490419" cy="1264555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A5739A-B777-4CCD-9ADF-0B6CBCF54A4B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755973" y="4464076"/>
            <a:ext cx="641415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6A9656F-92D8-4A20-BAA5-8AD16A27DD28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9131519" y="4797483"/>
            <a:ext cx="9135" cy="2554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C6D9E6-5080-4DA0-8E4A-87625DF8FA2F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 flipV="1">
            <a:off x="9980128" y="5354855"/>
            <a:ext cx="388904" cy="251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E4FB13-DE0A-4CA0-AE21-B336E2816B85}"/>
              </a:ext>
            </a:extLst>
          </p:cNvPr>
          <p:cNvCxnSpPr>
            <a:cxnSpLocks/>
            <a:stCxn id="85" idx="1"/>
            <a:endCxn id="63" idx="1"/>
          </p:cNvCxnSpPr>
          <p:nvPr/>
        </p:nvCxnSpPr>
        <p:spPr>
          <a:xfrm rot="10800000" flipH="1">
            <a:off x="914208" y="1581277"/>
            <a:ext cx="46796" cy="4272150"/>
          </a:xfrm>
          <a:prstGeom prst="bentConnector3">
            <a:avLst>
              <a:gd name="adj1" fmla="val -488503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FEC9EA76-13DA-436B-BFA5-86D4DB39C71A}"/>
              </a:ext>
            </a:extLst>
          </p:cNvPr>
          <p:cNvCxnSpPr>
            <a:cxnSpLocks/>
            <a:stCxn id="87" idx="1"/>
            <a:endCxn id="117" idx="1"/>
          </p:cNvCxnSpPr>
          <p:nvPr/>
        </p:nvCxnSpPr>
        <p:spPr>
          <a:xfrm rot="10800000" flipH="1">
            <a:off x="914208" y="747614"/>
            <a:ext cx="37792" cy="5739574"/>
          </a:xfrm>
          <a:prstGeom prst="bentConnector3">
            <a:avLst>
              <a:gd name="adj1" fmla="val -1198367"/>
            </a:avLst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426F93AE-DFCA-449A-8583-CDFB497048C2}"/>
              </a:ext>
            </a:extLst>
          </p:cNvPr>
          <p:cNvCxnSpPr>
            <a:cxnSpLocks/>
            <a:stCxn id="83" idx="2"/>
            <a:endCxn id="85" idx="3"/>
          </p:cNvCxnSpPr>
          <p:nvPr/>
        </p:nvCxnSpPr>
        <p:spPr>
          <a:xfrm rot="5400000">
            <a:off x="6613687" y="1434120"/>
            <a:ext cx="249286" cy="8589329"/>
          </a:xfrm>
          <a:prstGeom prst="bentConnector2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C8D0683-52AC-4178-9E44-1C91FA6E789C}"/>
              </a:ext>
            </a:extLst>
          </p:cNvPr>
          <p:cNvSpPr/>
          <p:nvPr/>
        </p:nvSpPr>
        <p:spPr>
          <a:xfrm>
            <a:off x="5279820" y="4199749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5129B49-39A3-49AB-926B-0C6305A647AA}"/>
              </a:ext>
            </a:extLst>
          </p:cNvPr>
          <p:cNvSpPr/>
          <p:nvPr/>
        </p:nvSpPr>
        <p:spPr>
          <a:xfrm>
            <a:off x="5315097" y="2935806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C2BD4B3-8F07-429B-8DD8-634EF0118076}"/>
              </a:ext>
            </a:extLst>
          </p:cNvPr>
          <p:cNvSpPr/>
          <p:nvPr/>
        </p:nvSpPr>
        <p:spPr>
          <a:xfrm>
            <a:off x="7249330" y="3612136"/>
            <a:ext cx="572912" cy="26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B7A7EFB-3717-4087-B92F-56E30E972F0B}"/>
              </a:ext>
            </a:extLst>
          </p:cNvPr>
          <p:cNvSpPr/>
          <p:nvPr/>
        </p:nvSpPr>
        <p:spPr>
          <a:xfrm>
            <a:off x="8266536" y="1920018"/>
            <a:ext cx="572912" cy="26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6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42333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629052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575534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575534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204146" y="5150036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204146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596018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006676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437944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370435" y="5150035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6786521" y="25996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6786521" y="3432052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Prices,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370435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515043" y="1238176"/>
            <a:ext cx="214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331932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1116690" y="2441744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6" y="33867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748239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07287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3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4000674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435375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5842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12992</TotalTime>
  <Words>391</Words>
  <Application>Microsoft Office PowerPoint</Application>
  <PresentationFormat>Widescreen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Miller, Elizabeth</cp:lastModifiedBy>
  <cp:revision>32</cp:revision>
  <dcterms:created xsi:type="dcterms:W3CDTF">2021-07-11T14:44:30Z</dcterms:created>
  <dcterms:modified xsi:type="dcterms:W3CDTF">2021-08-13T14:33:04Z</dcterms:modified>
</cp:coreProperties>
</file>