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74" r:id="rId12"/>
    <p:sldId id="273" r:id="rId13"/>
    <p:sldId id="271" r:id="rId14"/>
    <p:sldId id="272" r:id="rId15"/>
    <p:sldId id="275" r:id="rId16"/>
    <p:sldId id="276" r:id="rId17"/>
    <p:sldId id="269" r:id="rId18"/>
    <p:sldId id="270" r:id="rId19"/>
  </p:sldIdLst>
  <p:sldSz cx="5851525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xt_a" id="{FA2D9DED-6D78-4538-A7CA-A90FBEF36B4E}">
          <p14:sldIdLst>
            <p14:sldId id="256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8"/>
            <p14:sldId id="274"/>
            <p14:sldId id="273"/>
            <p14:sldId id="271"/>
            <p14:sldId id="272"/>
            <p14:sldId id="275"/>
            <p14:sldId id="276"/>
          </p14:sldIdLst>
        </p14:section>
        <p14:section name="context_b" id="{B2DD093C-A5F8-46A2-AC93-2E87EC455D39}">
          <p14:sldIdLst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0" autoAdjust="0"/>
    <p:restoredTop sz="76835" autoAdjust="0"/>
  </p:normalViewPr>
  <p:slideViewPr>
    <p:cSldViewPr snapToGrid="0">
      <p:cViewPr varScale="1">
        <p:scale>
          <a:sx n="104" d="100"/>
          <a:sy n="104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3562A-F8D4-4F42-94B6-F95408ACB29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071A9-4FC4-44F2-B648-9EAC8203B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4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1pPr>
    <a:lvl2pPr marL="245745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2pPr>
    <a:lvl3pPr marL="491490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3pPr>
    <a:lvl4pPr marL="737235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4pPr>
    <a:lvl5pPr marL="982980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5pPr>
    <a:lvl6pPr marL="1228725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6pPr>
    <a:lvl7pPr marL="1474470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7pPr>
    <a:lvl8pPr marL="1720215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8pPr>
    <a:lvl9pPr marL="1965960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30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4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4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59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6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14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6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5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5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07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8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4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6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865" y="718364"/>
            <a:ext cx="4973796" cy="1528175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441" y="2305472"/>
            <a:ext cx="4388644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62" indent="0" algn="ctr">
              <a:buNone/>
              <a:defRPr sz="1280"/>
            </a:lvl2pPr>
            <a:lvl3pPr marL="585125" indent="0" algn="ctr">
              <a:buNone/>
              <a:defRPr sz="1152"/>
            </a:lvl3pPr>
            <a:lvl4pPr marL="877687" indent="0" algn="ctr">
              <a:buNone/>
              <a:defRPr sz="1024"/>
            </a:lvl4pPr>
            <a:lvl5pPr marL="1170249" indent="0" algn="ctr">
              <a:buNone/>
              <a:defRPr sz="1024"/>
            </a:lvl5pPr>
            <a:lvl6pPr marL="1462811" indent="0" algn="ctr">
              <a:buNone/>
              <a:defRPr sz="1024"/>
            </a:lvl6pPr>
            <a:lvl7pPr marL="1755374" indent="0" algn="ctr">
              <a:buNone/>
              <a:defRPr sz="1024"/>
            </a:lvl7pPr>
            <a:lvl8pPr marL="2047936" indent="0" algn="ctr">
              <a:buNone/>
              <a:defRPr sz="1024"/>
            </a:lvl8pPr>
            <a:lvl9pPr marL="2340498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5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1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7498" y="233697"/>
            <a:ext cx="1261735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293" y="233697"/>
            <a:ext cx="3712061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5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1094313"/>
            <a:ext cx="5046940" cy="1825884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45" y="2937470"/>
            <a:ext cx="504694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/>
                </a:solidFill>
              </a:defRPr>
            </a:lvl1pPr>
            <a:lvl2pPr marL="29256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125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687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24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811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37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93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49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292" y="1168485"/>
            <a:ext cx="2486898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2335" y="1168485"/>
            <a:ext cx="2486898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33698"/>
            <a:ext cx="5046940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055" y="1076022"/>
            <a:ext cx="2475469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055" y="1603364"/>
            <a:ext cx="2475469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335" y="1076022"/>
            <a:ext cx="2487660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335" y="1603364"/>
            <a:ext cx="2487660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9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660" y="631999"/>
            <a:ext cx="2962335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9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87660" y="631999"/>
            <a:ext cx="2962335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562" indent="0">
              <a:buNone/>
              <a:defRPr sz="1792"/>
            </a:lvl2pPr>
            <a:lvl3pPr marL="585125" indent="0">
              <a:buNone/>
              <a:defRPr sz="1536"/>
            </a:lvl3pPr>
            <a:lvl4pPr marL="877687" indent="0">
              <a:buNone/>
              <a:defRPr sz="1280"/>
            </a:lvl4pPr>
            <a:lvl5pPr marL="1170249" indent="0">
              <a:buNone/>
              <a:defRPr sz="1280"/>
            </a:lvl5pPr>
            <a:lvl6pPr marL="1462811" indent="0">
              <a:buNone/>
              <a:defRPr sz="1280"/>
            </a:lvl6pPr>
            <a:lvl7pPr marL="1755374" indent="0">
              <a:buNone/>
              <a:defRPr sz="1280"/>
            </a:lvl7pPr>
            <a:lvl8pPr marL="2047936" indent="0">
              <a:buNone/>
              <a:defRPr sz="1280"/>
            </a:lvl8pPr>
            <a:lvl9pPr marL="2340498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293" y="233698"/>
            <a:ext cx="504694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293" y="1168485"/>
            <a:ext cx="504694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292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8318" y="4068360"/>
            <a:ext cx="197489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2640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85125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81" indent="-146281" algn="l" defTabSz="585125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84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406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68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530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655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217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779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125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687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249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811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374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936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498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9766DC4-0543-47C5-8D99-254353791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F3D114-A2A9-4113-BB7A-BD01E782725F}"/>
              </a:ext>
            </a:extLst>
          </p:cNvPr>
          <p:cNvSpPr txBox="1"/>
          <p:nvPr/>
        </p:nvSpPr>
        <p:spPr>
          <a:xfrm>
            <a:off x="3018127" y="1289813"/>
            <a:ext cx="2200420" cy="4062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Increases through 2025 are due to increases in projected sales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395367-CB23-488C-85FB-53DEC807B3E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422401" y="1492946"/>
            <a:ext cx="1595726" cy="25272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34CB32-6519-4B63-B15D-6900142FF472}"/>
              </a:ext>
            </a:extLst>
          </p:cNvPr>
          <p:cNvSpPr txBox="1"/>
          <p:nvPr/>
        </p:nvSpPr>
        <p:spPr>
          <a:xfrm>
            <a:off x="2937164" y="2248496"/>
            <a:ext cx="2281383" cy="4062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Decreases through 2030 are due to decreasing vehicle emissions targets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85070C-7379-48C0-8D1D-E2E5701CC552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290620" y="2440287"/>
            <a:ext cx="646544" cy="1134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5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5BD9752-0560-452B-BA38-A9BF1B375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0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40C9CE4-41B3-45CA-A9D8-967DFDA64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7"/>
            <a:ext cx="5851525" cy="4388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C0F7B9-99D7-4482-A031-DDB3A67D5E89}"/>
              </a:ext>
            </a:extLst>
          </p:cNvPr>
          <p:cNvSpPr txBox="1"/>
          <p:nvPr/>
        </p:nvSpPr>
        <p:spPr>
          <a:xfrm>
            <a:off x="794328" y="1263557"/>
            <a:ext cx="1182254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BEV cost learning at a faster rate than ICE learning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E58F48-B47B-4D50-B0E3-EB64228F25B8}"/>
              </a:ext>
            </a:extLst>
          </p:cNvPr>
          <p:cNvCxnSpPr>
            <a:cxnSpLocks/>
          </p:cNvCxnSpPr>
          <p:nvPr/>
        </p:nvCxnSpPr>
        <p:spPr>
          <a:xfrm flipH="1" flipV="1">
            <a:off x="1976582" y="1559022"/>
            <a:ext cx="277091" cy="122112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8AFD6E-AD5A-43FE-B5AE-2ADA91BE1337}"/>
              </a:ext>
            </a:extLst>
          </p:cNvPr>
          <p:cNvCxnSpPr>
            <a:cxnSpLocks/>
          </p:cNvCxnSpPr>
          <p:nvPr/>
        </p:nvCxnSpPr>
        <p:spPr>
          <a:xfrm flipV="1">
            <a:off x="1976582" y="1366982"/>
            <a:ext cx="277091" cy="19204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26DCCC-6684-40DB-87D6-000CA150F0D8}"/>
              </a:ext>
            </a:extLst>
          </p:cNvPr>
          <p:cNvSpPr txBox="1"/>
          <p:nvPr/>
        </p:nvSpPr>
        <p:spPr>
          <a:xfrm>
            <a:off x="2879582" y="1435293"/>
            <a:ext cx="2338241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Increase in ICE cost as producers add technology to compensate for upstream emissions accounting.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91DA7C-B82F-47C4-B92F-C51A82761B82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001818" y="2026224"/>
            <a:ext cx="1046885" cy="45835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12153E-0F0D-478F-A3EC-B54232C850C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992582" y="2026224"/>
            <a:ext cx="1056121" cy="147435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9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7569363-EEA5-4BCA-8336-5185CF62F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A12790-1DC9-4FC0-9698-CD28AA8643B4}"/>
              </a:ext>
            </a:extLst>
          </p:cNvPr>
          <p:cNvSpPr txBox="1"/>
          <p:nvPr/>
        </p:nvSpPr>
        <p:spPr>
          <a:xfrm>
            <a:off x="764455" y="1520660"/>
            <a:ext cx="1803254" cy="7755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Additional ICE technology, combined with ongoing BEV cost learning results in BEV-ICE cost parity in latter years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206086-DD2C-499C-8898-37CAD0853013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2567709" y="1908459"/>
            <a:ext cx="2004291" cy="45605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CBCA37-EEFB-4A17-9E83-45215D553160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2567709" y="1908459"/>
            <a:ext cx="1727200" cy="161059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2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3CE3718-0E4D-4CF8-8201-9A448C451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329853-29CD-411F-A77B-5721D51037C1}"/>
              </a:ext>
            </a:extLst>
          </p:cNvPr>
          <p:cNvSpPr txBox="1"/>
          <p:nvPr/>
        </p:nvSpPr>
        <p:spPr>
          <a:xfrm>
            <a:off x="3297383" y="2593714"/>
            <a:ext cx="1927838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BEV-ICE parity in generalized costs occurs earlier compared to vehicle production costs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626518-135E-4628-8EE1-704EF2EF1C6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261302" y="2222296"/>
            <a:ext cx="104548" cy="37141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C354A0-277C-4398-BA9B-1123F8395FE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860800" y="3184645"/>
            <a:ext cx="400502" cy="24204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87BD78-B5E7-4F6E-921D-3B17DF385B4B}"/>
              </a:ext>
            </a:extLst>
          </p:cNvPr>
          <p:cNvSpPr txBox="1"/>
          <p:nvPr/>
        </p:nvSpPr>
        <p:spPr>
          <a:xfrm>
            <a:off x="850919" y="1141642"/>
            <a:ext cx="2074843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With 5 years of fuel costs included, ICE generalized costs decrease with more technology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C0D36B-1048-4ACA-874C-DEA333D3788C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1888341" y="1732573"/>
            <a:ext cx="1131950" cy="39179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13325B-8E1B-4D3B-91C5-228F6638E5A2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1888341" y="1732573"/>
            <a:ext cx="1113477" cy="164793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F1B2028-D2D9-4669-8351-37524F89C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0B38E-8FF7-48D3-924A-4EA2A1654346}"/>
              </a:ext>
            </a:extLst>
          </p:cNvPr>
          <p:cNvSpPr txBox="1"/>
          <p:nvPr/>
        </p:nvSpPr>
        <p:spPr>
          <a:xfrm>
            <a:off x="1145311" y="2250138"/>
            <a:ext cx="2683452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With 5 years of fuel costs included,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BEV-ICE parity in generalized costs occurs earlier than for vehicle production costs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12AC5E-EC1B-43C7-929B-27096A5CD9A6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3828763" y="2545604"/>
            <a:ext cx="59746" cy="90879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EFCC60-D279-4508-8D9D-C6763247316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828763" y="2133600"/>
            <a:ext cx="266987" cy="41200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26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C25A9A8-85FA-4CF4-9F71-A493E97F8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EB3FB-516E-4882-B0F9-EE849F38DA89}"/>
              </a:ext>
            </a:extLst>
          </p:cNvPr>
          <p:cNvCxnSpPr>
            <a:cxnSpLocks/>
          </p:cNvCxnSpPr>
          <p:nvPr/>
        </p:nvCxnSpPr>
        <p:spPr>
          <a:xfrm>
            <a:off x="3731490" y="3260437"/>
            <a:ext cx="5449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4EABDE-FBB3-41F7-A619-3096A030699A}"/>
              </a:ext>
            </a:extLst>
          </p:cNvPr>
          <p:cNvCxnSpPr>
            <a:cxnSpLocks/>
          </p:cNvCxnSpPr>
          <p:nvPr/>
        </p:nvCxnSpPr>
        <p:spPr>
          <a:xfrm>
            <a:off x="4414981" y="3888510"/>
            <a:ext cx="66501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EDF68-2AA9-4F6A-BD45-D93EC65D9732}"/>
              </a:ext>
            </a:extLst>
          </p:cNvPr>
          <p:cNvCxnSpPr>
            <a:cxnSpLocks/>
          </p:cNvCxnSpPr>
          <p:nvPr/>
        </p:nvCxnSpPr>
        <p:spPr>
          <a:xfrm>
            <a:off x="3075708" y="3546765"/>
            <a:ext cx="5449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28CDC0-ADAB-4024-AF89-19208AC4DDCA}"/>
              </a:ext>
            </a:extLst>
          </p:cNvPr>
          <p:cNvCxnSpPr>
            <a:cxnSpLocks/>
          </p:cNvCxnSpPr>
          <p:nvPr/>
        </p:nvCxnSpPr>
        <p:spPr>
          <a:xfrm>
            <a:off x="2419926" y="3676074"/>
            <a:ext cx="5449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153DE8-8BBC-4507-B58E-B92F1F5A2CF3}"/>
              </a:ext>
            </a:extLst>
          </p:cNvPr>
          <p:cNvSpPr txBox="1"/>
          <p:nvPr/>
        </p:nvSpPr>
        <p:spPr>
          <a:xfrm>
            <a:off x="1052946" y="1660721"/>
            <a:ext cx="2567710" cy="4062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Temporary step-up in nonhauling BEVs due to minimum required share inputs.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E14807-ECDE-4CAF-A11A-6A223813BA4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3620656" y="1863854"/>
            <a:ext cx="457132" cy="137632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F78469-4667-462D-9A80-8DC48AF47945}"/>
              </a:ext>
            </a:extLst>
          </p:cNvPr>
          <p:cNvSpPr txBox="1"/>
          <p:nvPr/>
        </p:nvSpPr>
        <p:spPr>
          <a:xfrm>
            <a:off x="1052946" y="2201655"/>
            <a:ext cx="2327436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Specified levels of minimum required share for nonhauling BEVs specified in Alt 0 policy inputs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414D26-4CD0-49E2-9873-1729DB69FBF5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216664" y="2792586"/>
            <a:ext cx="404560" cy="88348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3EB560-0088-4529-A8CE-B5FEBCFCC3C9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216664" y="2792586"/>
            <a:ext cx="1013638" cy="75417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75C6D8-33A2-4C8C-8D53-40E0163E2EC6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216664" y="2792586"/>
            <a:ext cx="1671845" cy="46785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56AF51-F9C8-4621-BD87-87020A440DE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216664" y="2792586"/>
            <a:ext cx="2401518" cy="109592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9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DFE0188-8D88-40D4-B936-196C5C863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6B46A2-23F7-47E5-A5C7-FA7B75BFFD3C}"/>
              </a:ext>
            </a:extLst>
          </p:cNvPr>
          <p:cNvSpPr txBox="1"/>
          <p:nvPr/>
        </p:nvSpPr>
        <p:spPr>
          <a:xfrm>
            <a:off x="1043709" y="1704611"/>
            <a:ext cx="2096656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Significant increase in BEV shares as producer tries to avoid non-compliance state.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6CCB37-43CD-4011-BC97-CCE935CA4D43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140365" y="2000077"/>
            <a:ext cx="1653310" cy="10392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E247BE-2CB2-4CA5-914A-809EEC336459}"/>
              </a:ext>
            </a:extLst>
          </p:cNvPr>
          <p:cNvSpPr txBox="1"/>
          <p:nvPr/>
        </p:nvSpPr>
        <p:spPr>
          <a:xfrm>
            <a:off x="1043709" y="2381023"/>
            <a:ext cx="2096655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Generally, ramp up of BEV shares is greater than the less-stringent, no-action policy (Alt 0)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C19400-C985-4E3E-8D69-43549610823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140364" y="2676489"/>
            <a:ext cx="794328" cy="14060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712E97-63F9-44B9-A0D2-905C1F66B3BC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140364" y="2676489"/>
            <a:ext cx="914400" cy="97187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8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8BF2EFB-20CD-4CC0-A25B-F9A4A0069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1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8CB4F3C-3EAD-4971-9536-2A8B0996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3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EEA23C5-D725-46D1-8E43-0994EF783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6320D-7B7E-4286-B504-97C19D99CDD0}"/>
              </a:ext>
            </a:extLst>
          </p:cNvPr>
          <p:cNvSpPr txBox="1"/>
          <p:nvPr/>
        </p:nvSpPr>
        <p:spPr>
          <a:xfrm>
            <a:off x="914401" y="2322387"/>
            <a:ext cx="2011362" cy="4062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Emissions targets decrease at an accelerated rate after 2041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4BD17-9272-475A-A81A-C97FD072BF4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925763" y="2322394"/>
            <a:ext cx="1082819" cy="20312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828073-B0D3-4C01-AB3A-FD1DB1988354}"/>
              </a:ext>
            </a:extLst>
          </p:cNvPr>
          <p:cNvSpPr txBox="1"/>
          <p:nvPr/>
        </p:nvSpPr>
        <p:spPr>
          <a:xfrm>
            <a:off x="3740727" y="1294340"/>
            <a:ext cx="1488498" cy="6106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Non-compliance in 2045 and 2046 due to lack of available credits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C4FDDD-68BD-4D27-83BF-D8364C20CE9F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4484976" y="1904999"/>
            <a:ext cx="27566" cy="120967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782DB73-C770-4A63-8B82-1FF5BAFF3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A048EC6-AA71-423B-B79F-D06DF7482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0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0E473A6-793B-47EA-9F03-514C8B035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0FA9912-E33A-406B-B8DB-F6F60C616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8CD7E47-162B-4630-ACEA-0B6255AD1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03" y="0"/>
            <a:ext cx="5851525" cy="4388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A0FEF4-2180-440D-B406-66221BF923B1}"/>
              </a:ext>
            </a:extLst>
          </p:cNvPr>
          <p:cNvSpPr txBox="1"/>
          <p:nvPr/>
        </p:nvSpPr>
        <p:spPr>
          <a:xfrm>
            <a:off x="790792" y="3009339"/>
            <a:ext cx="1958110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BEV cert values start off at less than zero, due to ‘ac leakage’ off-cycle credit in policy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B8DEA-5D27-427B-8F27-9645BC5A75C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783681" y="2679060"/>
            <a:ext cx="162719" cy="64603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EB56AE-4C8A-4AC8-A65C-FB6352F3FE55}"/>
              </a:ext>
            </a:extLst>
          </p:cNvPr>
          <p:cNvSpPr txBox="1"/>
          <p:nvPr/>
        </p:nvSpPr>
        <p:spPr>
          <a:xfrm>
            <a:off x="707665" y="2383594"/>
            <a:ext cx="2076016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BEV cert values increase in 2035 with introduction of upstream emissions accounting in policy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F72C25-3607-4046-8C01-4FD0390CF1F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783681" y="2679060"/>
            <a:ext cx="162719" cy="36894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9E7AAD-751A-43C2-AA2D-E32165831FF5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769847" y="3600270"/>
            <a:ext cx="225208" cy="14045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1195376-3DB9-4AE9-89D1-12F3C4DF7EB9}"/>
              </a:ext>
            </a:extLst>
          </p:cNvPr>
          <p:cNvSpPr txBox="1"/>
          <p:nvPr/>
        </p:nvSpPr>
        <p:spPr>
          <a:xfrm>
            <a:off x="790792" y="1061619"/>
            <a:ext cx="2336801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ICE cert values decrease as producer applies technology to compensate for accounting of BEV upstream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C11ED9-AF0C-4A59-9419-2CC6A772BE7C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959193" y="979055"/>
            <a:ext cx="977971" cy="8256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8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29CEA52-6207-4632-B7A5-FC6B88961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78B5074-60D8-460C-9E4B-1D9DCA55C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4"/>
            <a:ext cx="5851525" cy="4388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ED865-6803-483C-B520-366B6503AE4E}"/>
              </a:ext>
            </a:extLst>
          </p:cNvPr>
          <p:cNvSpPr txBox="1"/>
          <p:nvPr/>
        </p:nvSpPr>
        <p:spPr>
          <a:xfrm>
            <a:off x="846209" y="2907739"/>
            <a:ext cx="2783681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Without accounting for upstream emissions, BEV cert values remain at less than zero, due to ‘ac leakage’ off-cycle credit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021EA5-C791-492A-8893-F077A6F9BB1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2238050" y="3498670"/>
            <a:ext cx="542095" cy="23282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1261A5-3361-48ED-B607-0DE360E17497}"/>
              </a:ext>
            </a:extLst>
          </p:cNvPr>
          <p:cNvSpPr txBox="1"/>
          <p:nvPr/>
        </p:nvSpPr>
        <p:spPr>
          <a:xfrm>
            <a:off x="846209" y="2262844"/>
            <a:ext cx="2783681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ICE technology is eventually exhausted as emissions targets decrease and producers apply increasingly more technology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EA1DD0-B167-46DA-8E23-2A2C05CAA9A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3629890" y="2558310"/>
            <a:ext cx="738910" cy="7324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0A1D2D-0624-4035-9999-820E95AEEE6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629890" y="2152977"/>
            <a:ext cx="738912" cy="40533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6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D0FD546-A718-4772-BEFB-FD889A875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6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8236</TotalTime>
  <Words>291</Words>
  <Application>Microsoft Office PowerPoint</Application>
  <PresentationFormat>Custom</PresentationFormat>
  <Paragraphs>35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Kevin</cp:lastModifiedBy>
  <cp:revision>22</cp:revision>
  <dcterms:created xsi:type="dcterms:W3CDTF">2021-10-19T19:44:43Z</dcterms:created>
  <dcterms:modified xsi:type="dcterms:W3CDTF">2021-10-25T13:01:12Z</dcterms:modified>
</cp:coreProperties>
</file>