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56" r:id="rId5"/>
    <p:sldId id="267" r:id="rId6"/>
    <p:sldId id="263" r:id="rId7"/>
    <p:sldId id="268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34" autoAdjust="0"/>
  </p:normalViewPr>
  <p:slideViewPr>
    <p:cSldViewPr snapToGrid="0">
      <p:cViewPr varScale="1">
        <p:scale>
          <a:sx n="42" d="100"/>
          <a:sy n="42" d="100"/>
        </p:scale>
        <p:origin x="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8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800"/>
        </a:p>
      </dgm:t>
    </dgm:pt>
    <dgm:pt modelId="{7996F403-BCCF-4C66-8F04-5B36990E470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800"/>
        </a:p>
      </dgm:t>
    </dgm:pt>
    <dgm:pt modelId="{F00117E2-A138-450C-93A9-266090B1B098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/>
            <a:t>Nonhauling</a:t>
          </a:r>
          <a:r>
            <a:rPr lang="en-US" sz="28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800"/>
        </a:p>
      </dgm:t>
    </dgm:pt>
    <dgm:pt modelId="{4638B457-0A25-4587-80C3-AA7D08B89FE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800"/>
        </a:p>
      </dgm:t>
    </dgm:pt>
    <dgm:pt modelId="{27BFE818-C984-421D-A465-4327BA34684D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800"/>
        </a:p>
      </dgm:t>
    </dgm:pt>
    <dgm:pt modelId="{60893952-5B8B-49DF-B5A8-39675B435DCE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800"/>
        </a:p>
      </dgm:t>
    </dgm:pt>
    <dgm:pt modelId="{1B2335B3-113B-4467-8A91-DB48FBC4DB0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8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Nonhauling</a:t>
          </a:r>
          <a:r>
            <a:rPr lang="en-US" sz="28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Consumer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7F7633-E89C-4D59-81AE-60198AAB2032}"/>
              </a:ext>
            </a:extLst>
          </p:cNvPr>
          <p:cNvSpPr txBox="1"/>
          <p:nvPr/>
        </p:nvSpPr>
        <p:spPr>
          <a:xfrm>
            <a:off x="1961003" y="1116958"/>
            <a:ext cx="2384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CC0E2-1079-47AC-AF4F-C1315624B1F7}"/>
              </a:ext>
            </a:extLst>
          </p:cNvPr>
          <p:cNvSpPr txBox="1"/>
          <p:nvPr/>
        </p:nvSpPr>
        <p:spPr>
          <a:xfrm>
            <a:off x="4611477" y="685572"/>
            <a:ext cx="284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start year (analysis year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4E1F1-3F03-4657-9ADF-FD49DB8C444D}"/>
              </a:ext>
            </a:extLst>
          </p:cNvPr>
          <p:cNvSpPr txBox="1"/>
          <p:nvPr/>
        </p:nvSpPr>
        <p:spPr>
          <a:xfrm>
            <a:off x="7760447" y="1107275"/>
            <a:ext cx="237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year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50623-B2CA-46EE-86A5-7761C0CD728A}"/>
              </a:ext>
            </a:extLst>
          </p:cNvPr>
          <p:cNvSpPr txBox="1"/>
          <p:nvPr/>
        </p:nvSpPr>
        <p:spPr>
          <a:xfrm>
            <a:off x="1961003" y="2930869"/>
            <a:ext cx="2342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 stock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69EBB-44BD-4B90-BFB3-F149A5300580}"/>
              </a:ext>
            </a:extLst>
          </p:cNvPr>
          <p:cNvSpPr txBox="1"/>
          <p:nvPr/>
        </p:nvSpPr>
        <p:spPr>
          <a:xfrm>
            <a:off x="4874961" y="1661175"/>
            <a:ext cx="2370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base year 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B3EB6-AFC8-428A-BCBB-F455BEF63EFA}"/>
              </a:ext>
            </a:extLst>
          </p:cNvPr>
          <p:cNvSpPr txBox="1"/>
          <p:nvPr/>
        </p:nvSpPr>
        <p:spPr>
          <a:xfrm>
            <a:off x="4863948" y="3484438"/>
            <a:ext cx="2370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the analysis start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1F8AD-5FA1-4789-ABED-7E7E9280043E}"/>
              </a:ext>
            </a:extLst>
          </p:cNvPr>
          <p:cNvSpPr txBox="1"/>
          <p:nvPr/>
        </p:nvSpPr>
        <p:spPr>
          <a:xfrm>
            <a:off x="4873127" y="5495326"/>
            <a:ext cx="240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1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B0353-2FD3-4F2B-9302-AA2D4A97C7EA}"/>
              </a:ext>
            </a:extLst>
          </p:cNvPr>
          <p:cNvSpPr txBox="1"/>
          <p:nvPr/>
        </p:nvSpPr>
        <p:spPr>
          <a:xfrm>
            <a:off x="4871295" y="2963537"/>
            <a:ext cx="240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19DD6-F4C3-4EFE-BC6B-A1838E785629}"/>
              </a:ext>
            </a:extLst>
          </p:cNvPr>
          <p:cNvSpPr txBox="1"/>
          <p:nvPr/>
        </p:nvSpPr>
        <p:spPr>
          <a:xfrm>
            <a:off x="7783416" y="1680495"/>
            <a:ext cx="2370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year 1 stock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D662B-D058-4D5B-ACA4-636350D2E1F0}"/>
              </a:ext>
            </a:extLst>
          </p:cNvPr>
          <p:cNvSpPr txBox="1"/>
          <p:nvPr/>
        </p:nvSpPr>
        <p:spPr>
          <a:xfrm>
            <a:off x="7783416" y="3507789"/>
            <a:ext cx="2370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analysis year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54E89-F3C8-4937-B35C-E093F4050296}"/>
              </a:ext>
            </a:extLst>
          </p:cNvPr>
          <p:cNvSpPr txBox="1"/>
          <p:nvPr/>
        </p:nvSpPr>
        <p:spPr>
          <a:xfrm>
            <a:off x="7774242" y="5480897"/>
            <a:ext cx="2370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2 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E6A78-BB2F-4D07-AF99-7BC8EDAEC1AF}"/>
              </a:ext>
            </a:extLst>
          </p:cNvPr>
          <p:cNvSpPr txBox="1"/>
          <p:nvPr/>
        </p:nvSpPr>
        <p:spPr>
          <a:xfrm>
            <a:off x="7772399" y="2940343"/>
            <a:ext cx="237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0D0784-80BF-4D7B-80F5-BCDE4D278BFD}"/>
              </a:ext>
            </a:extLst>
          </p:cNvPr>
          <p:cNvCxnSpPr/>
          <p:nvPr/>
        </p:nvCxnSpPr>
        <p:spPr>
          <a:xfrm>
            <a:off x="4201098" y="3201953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E465CB-E625-46DC-B8AD-33B8B25376A7}"/>
              </a:ext>
            </a:extLst>
          </p:cNvPr>
          <p:cNvCxnSpPr/>
          <p:nvPr/>
        </p:nvCxnSpPr>
        <p:spPr>
          <a:xfrm>
            <a:off x="7100370" y="3222151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ABEB31-A666-4503-9C2E-DE1FC9F13409}"/>
              </a:ext>
            </a:extLst>
          </p:cNvPr>
          <p:cNvCxnSpPr/>
          <p:nvPr/>
        </p:nvCxnSpPr>
        <p:spPr>
          <a:xfrm>
            <a:off x="9979445" y="3201953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23904-F95B-46C4-AED5-FEC5DD87ECF8}"/>
              </a:ext>
            </a:extLst>
          </p:cNvPr>
          <p:cNvSpPr/>
          <p:nvPr/>
        </p:nvSpPr>
        <p:spPr>
          <a:xfrm>
            <a:off x="1961002" y="1663546"/>
            <a:ext cx="2370468" cy="38008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D77A87-5983-43EF-94A3-72A3DE8E2800}"/>
              </a:ext>
            </a:extLst>
          </p:cNvPr>
          <p:cNvSpPr/>
          <p:nvPr/>
        </p:nvSpPr>
        <p:spPr>
          <a:xfrm>
            <a:off x="4874961" y="1663546"/>
            <a:ext cx="2370468" cy="38134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F03FAD-E366-4EC9-90EB-DB64BC082B02}"/>
              </a:ext>
            </a:extLst>
          </p:cNvPr>
          <p:cNvSpPr/>
          <p:nvPr/>
        </p:nvSpPr>
        <p:spPr>
          <a:xfrm>
            <a:off x="7774243" y="1650945"/>
            <a:ext cx="2370468" cy="38134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2F32E4-6951-4C46-A49D-B1A129DB1543}"/>
              </a:ext>
            </a:extLst>
          </p:cNvPr>
          <p:cNvSpPr txBox="1"/>
          <p:nvPr/>
        </p:nvSpPr>
        <p:spPr>
          <a:xfrm>
            <a:off x="1939893" y="5452202"/>
            <a:ext cx="2405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 stock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EC1F3-82C8-41A0-AF88-31EC84078EA4}"/>
              </a:ext>
            </a:extLst>
          </p:cNvPr>
          <p:cNvSpPr txBox="1"/>
          <p:nvPr/>
        </p:nvSpPr>
        <p:spPr>
          <a:xfrm>
            <a:off x="10708394" y="2655444"/>
            <a:ext cx="64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257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6550508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6692392" y="5380658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5561252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4369323" y="2787773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6654599" y="2776515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4407025" y="4307400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3909220" y="1405763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3274549" y="1090317"/>
            <a:ext cx="2131838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boundary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4965288" y="2417567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6899056" y="869869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3375224" y="5364154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5481831" y="272618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4965289" y="3554360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39605" y="3544303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5796467" y="3676188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5905723" y="3798480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5510106" y="921737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6654599" y="1477169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4407026" y="2122028"/>
            <a:ext cx="4562972" cy="2613849"/>
            <a:chOff x="4122819" y="1694612"/>
            <a:chExt cx="4562972" cy="2613849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86013" y="2645598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5434564" y="957122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6791556" y="957122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7022711" y="2244033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5318501" y="2354917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7039460" y="2291776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7581129" y="2314508"/>
            <a:ext cx="1188720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5500451" y="2283804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5585804" y="2948196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C7A70-9BA5-4BDC-BD2C-DF35C304CDFB}"/>
              </a:ext>
            </a:extLst>
          </p:cNvPr>
          <p:cNvSpPr/>
          <p:nvPr/>
        </p:nvSpPr>
        <p:spPr>
          <a:xfrm>
            <a:off x="216545" y="830346"/>
            <a:ext cx="1505548" cy="343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slide size to 7”x7” before saving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(close file without saving to revert back to original slide size, since text rescaling can’t be undone)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size to 4”x4” in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snagit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editor to fit next to sidebar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2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A52CEFD-295B-4909-8555-D9C5263568A4}"/>
              </a:ext>
            </a:extLst>
          </p:cNvPr>
          <p:cNvGrpSpPr/>
          <p:nvPr/>
        </p:nvGrpSpPr>
        <p:grpSpPr>
          <a:xfrm>
            <a:off x="438670" y="178686"/>
            <a:ext cx="10920402" cy="6643542"/>
            <a:chOff x="779102" y="143768"/>
            <a:chExt cx="10400062" cy="632698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44D2B4C-A44E-42CB-B756-5843086FC3F3}"/>
                </a:ext>
              </a:extLst>
            </p:cNvPr>
            <p:cNvSpPr/>
            <p:nvPr/>
          </p:nvSpPr>
          <p:spPr>
            <a:xfrm>
              <a:off x="1635719" y="662924"/>
              <a:ext cx="1243658" cy="241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>
                <a:lnSpc>
                  <a:spcPct val="107000"/>
                </a:lnSpc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Select Producer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4DDE19-2B6C-4E3D-99A4-9D3EB7034740}"/>
                </a:ext>
              </a:extLst>
            </p:cNvPr>
            <p:cNvSpPr/>
            <p:nvPr/>
          </p:nvSpPr>
          <p:spPr>
            <a:xfrm>
              <a:off x="1644030" y="1076831"/>
              <a:ext cx="1243658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Start New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Analysis Year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3DE1B3-DC1A-4996-8766-F9D830670E83}"/>
                </a:ext>
              </a:extLst>
            </p:cNvPr>
            <p:cNvSpPr/>
            <p:nvPr/>
          </p:nvSpPr>
          <p:spPr>
            <a:xfrm>
              <a:off x="3245978" y="1751779"/>
              <a:ext cx="1243658" cy="389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Project context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35EF4A-680F-40D1-8F31-EE5BA0EEBC62}"/>
                </a:ext>
              </a:extLst>
            </p:cNvPr>
            <p:cNvSpPr/>
            <p:nvPr/>
          </p:nvSpPr>
          <p:spPr>
            <a:xfrm>
              <a:off x="6472591" y="2272331"/>
              <a:ext cx="1698620" cy="662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Candidate production options (new vehicles and sales)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732B32-B796-431E-9FC5-17CB1E26AF2D}"/>
                </a:ext>
              </a:extLst>
            </p:cNvPr>
            <p:cNvSpPr/>
            <p:nvPr/>
          </p:nvSpPr>
          <p:spPr>
            <a:xfrm>
              <a:off x="8501650" y="4411355"/>
              <a:ext cx="1384782" cy="441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Reregister existing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2910DE-C19E-4B74-B7BA-2C182652C259}"/>
                </a:ext>
              </a:extLst>
            </p:cNvPr>
            <p:cNvSpPr/>
            <p:nvPr/>
          </p:nvSpPr>
          <p:spPr>
            <a:xfrm>
              <a:off x="8501649" y="5022059"/>
              <a:ext cx="1414118" cy="610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Allocate VMT demand to vehicle stock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0C2D25-120F-46EE-BDDB-0019839FB78F}"/>
                </a:ext>
              </a:extLst>
            </p:cNvPr>
            <p:cNvSpPr/>
            <p:nvPr/>
          </p:nvSpPr>
          <p:spPr>
            <a:xfrm>
              <a:off x="3178870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Context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7D9C00-2975-4975-8A57-83E872440785}"/>
                </a:ext>
              </a:extLst>
            </p:cNvPr>
            <p:cNvSpPr/>
            <p:nvPr/>
          </p:nvSpPr>
          <p:spPr>
            <a:xfrm>
              <a:off x="6428188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6BD7DE-1BF8-49E7-B5B1-C8323631905C}"/>
                </a:ext>
              </a:extLst>
            </p:cNvPr>
            <p:cNvSpPr/>
            <p:nvPr/>
          </p:nvSpPr>
          <p:spPr>
            <a:xfrm>
              <a:off x="8501649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Consumer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44F020-91C5-4162-AA20-0624162014FB}"/>
                </a:ext>
              </a:extLst>
            </p:cNvPr>
            <p:cNvSpPr/>
            <p:nvPr/>
          </p:nvSpPr>
          <p:spPr>
            <a:xfrm>
              <a:off x="9915613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Effects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910881-F525-4112-85B5-D3C15631FC36}"/>
                </a:ext>
              </a:extLst>
            </p:cNvPr>
            <p:cNvSpPr/>
            <p:nvPr/>
          </p:nvSpPr>
          <p:spPr>
            <a:xfrm>
              <a:off x="4815181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Policy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C28772D-B56C-4B46-8827-6A061592B2D3}"/>
                </a:ext>
              </a:extLst>
            </p:cNvPr>
            <p:cNvCxnSpPr>
              <a:cxnSpLocks/>
            </p:cNvCxnSpPr>
            <p:nvPr/>
          </p:nvCxnSpPr>
          <p:spPr>
            <a:xfrm>
              <a:off x="3178870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FC5EA8D-D3E2-4774-B1D0-40AA6EB11B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738" y="214376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F45B746-F2AB-4244-AB9F-30DB664EEE7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698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C4462CD-3EF4-49CD-BB60-2D29AB5C03AA}"/>
                </a:ext>
              </a:extLst>
            </p:cNvPr>
            <p:cNvCxnSpPr>
              <a:cxnSpLocks/>
            </p:cNvCxnSpPr>
            <p:nvPr/>
          </p:nvCxnSpPr>
          <p:spPr>
            <a:xfrm>
              <a:off x="8283781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3307B61-592C-474D-8037-A66F6E1204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907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EDEA7733-8140-4E18-98A9-EBA82A49447C}"/>
                </a:ext>
              </a:extLst>
            </p:cNvPr>
            <p:cNvSpPr/>
            <p:nvPr/>
          </p:nvSpPr>
          <p:spPr>
            <a:xfrm>
              <a:off x="8410631" y="3288863"/>
              <a:ext cx="1535928" cy="89456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Does market accept*?</a:t>
              </a:r>
            </a:p>
          </p:txBody>
        </p:sp>
        <p:sp>
          <p:nvSpPr>
            <p:cNvPr id="103" name="Flowchart: Decision 102">
              <a:extLst>
                <a:ext uri="{FF2B5EF4-FFF2-40B4-BE49-F238E27FC236}">
                  <a16:creationId xmlns:a16="http://schemas.microsoft.com/office/drawing/2014/main" id="{8F744FDE-3763-42AC-81F9-FFB257EDC070}"/>
                </a:ext>
              </a:extLst>
            </p:cNvPr>
            <p:cNvSpPr/>
            <p:nvPr/>
          </p:nvSpPr>
          <p:spPr>
            <a:xfrm>
              <a:off x="4621342" y="3008930"/>
              <a:ext cx="1628413" cy="97846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Is strategic target met*?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9DDD8D0-251B-4669-8EB1-796BBA25FFDA}"/>
                </a:ext>
              </a:extLst>
            </p:cNvPr>
            <p:cNvSpPr/>
            <p:nvPr/>
          </p:nvSpPr>
          <p:spPr>
            <a:xfrm>
              <a:off x="4780705" y="1764323"/>
              <a:ext cx="1263540" cy="36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targets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9B32A9F-BF7F-456E-B3A3-F25F7A674270}"/>
                </a:ext>
              </a:extLst>
            </p:cNvPr>
            <p:cNvCxnSpPr>
              <a:cxnSpLocks/>
              <a:stCxn id="103" idx="2"/>
              <a:endCxn id="148" idx="1"/>
            </p:cNvCxnSpPr>
            <p:nvPr/>
          </p:nvCxnSpPr>
          <p:spPr>
            <a:xfrm rot="5400000" flipH="1" flipV="1">
              <a:off x="5893796" y="3280995"/>
              <a:ext cx="248149" cy="1164646"/>
            </a:xfrm>
            <a:prstGeom prst="bentConnector4">
              <a:avLst>
                <a:gd name="adj1" fmla="val -87732"/>
                <a:gd name="adj2" fmla="val 84955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DC34B726-37AF-43C6-A031-B8B2CF7A31F4}"/>
                </a:ext>
              </a:extLst>
            </p:cNvPr>
            <p:cNvCxnSpPr>
              <a:cxnSpLocks/>
              <a:stCxn id="67" idx="1"/>
              <a:endCxn id="139" idx="3"/>
            </p:cNvCxnSpPr>
            <p:nvPr/>
          </p:nvCxnSpPr>
          <p:spPr>
            <a:xfrm rot="10800000">
              <a:off x="6078722" y="2596676"/>
              <a:ext cx="393870" cy="694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3180D7E-EDE6-45DE-889E-0DD48EC20460}"/>
                </a:ext>
              </a:extLst>
            </p:cNvPr>
            <p:cNvCxnSpPr>
              <a:cxnSpLocks/>
              <a:stCxn id="117" idx="2"/>
              <a:endCxn id="63" idx="0"/>
            </p:cNvCxnSpPr>
            <p:nvPr/>
          </p:nvCxnSpPr>
          <p:spPr>
            <a:xfrm>
              <a:off x="2257549" y="904735"/>
              <a:ext cx="8310" cy="172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FF2C11EC-61D2-4C45-B909-5B5D5C885852}"/>
                </a:ext>
              </a:extLst>
            </p:cNvPr>
            <p:cNvCxnSpPr>
              <a:cxnSpLocks/>
              <a:stCxn id="63" idx="3"/>
              <a:endCxn id="105" idx="1"/>
            </p:cNvCxnSpPr>
            <p:nvPr/>
          </p:nvCxnSpPr>
          <p:spPr>
            <a:xfrm>
              <a:off x="2887688" y="1261346"/>
              <a:ext cx="192020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6A92D2F-36EF-45D7-A1D6-B7B990123699}"/>
                </a:ext>
              </a:extLst>
            </p:cNvPr>
            <p:cNvCxnSpPr>
              <a:cxnSpLocks/>
              <a:stCxn id="105" idx="3"/>
              <a:endCxn id="107" idx="1"/>
            </p:cNvCxnSpPr>
            <p:nvPr/>
          </p:nvCxnSpPr>
          <p:spPr>
            <a:xfrm flipV="1">
              <a:off x="6051547" y="1261346"/>
              <a:ext cx="5559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D9A8CBBE-1C02-48BE-A87A-C8D43ED058FD}"/>
                </a:ext>
              </a:extLst>
            </p:cNvPr>
            <p:cNvCxnSpPr>
              <a:cxnSpLocks/>
              <a:stCxn id="4" idx="3"/>
              <a:endCxn id="68" idx="0"/>
            </p:cNvCxnSpPr>
            <p:nvPr/>
          </p:nvCxnSpPr>
          <p:spPr>
            <a:xfrm flipH="1">
              <a:off x="7209382" y="3736146"/>
              <a:ext cx="2737177" cy="681681"/>
            </a:xfrm>
            <a:prstGeom prst="bentConnector4">
              <a:avLst>
                <a:gd name="adj1" fmla="val -7954"/>
                <a:gd name="adj2" fmla="val 76084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FA5739A-B777-4CCD-9ADF-0B6CBCF54A4B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 flipV="1">
              <a:off x="7858055" y="4631925"/>
              <a:ext cx="643595" cy="3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A9656F-92D8-4A20-BAA5-8AD16A27DD28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>
              <a:off x="9194041" y="4852494"/>
              <a:ext cx="14667" cy="169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C8D0683-52AC-4178-9E44-1C91FA6E789C}"/>
                </a:ext>
              </a:extLst>
            </p:cNvPr>
            <p:cNvSpPr/>
            <p:nvPr/>
          </p:nvSpPr>
          <p:spPr>
            <a:xfrm>
              <a:off x="5647421" y="3957832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5129B49-39A3-49AB-926B-0C6305A647AA}"/>
                </a:ext>
              </a:extLst>
            </p:cNvPr>
            <p:cNvSpPr/>
            <p:nvPr/>
          </p:nvSpPr>
          <p:spPr>
            <a:xfrm>
              <a:off x="5479773" y="2508191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C2BD4B3-8F07-429B-8DD8-634EF0118076}"/>
                </a:ext>
              </a:extLst>
            </p:cNvPr>
            <p:cNvSpPr/>
            <p:nvPr/>
          </p:nvSpPr>
          <p:spPr>
            <a:xfrm>
              <a:off x="10106017" y="4011865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B7A7EFB-3717-4087-B92F-56E30E972F0B}"/>
                </a:ext>
              </a:extLst>
            </p:cNvPr>
            <p:cNvSpPr/>
            <p:nvPr/>
          </p:nvSpPr>
          <p:spPr>
            <a:xfrm>
              <a:off x="8426549" y="2401157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6935D0EB-66E6-4D7B-B58E-1EC7CAFEA509}"/>
                </a:ext>
              </a:extLst>
            </p:cNvPr>
            <p:cNvCxnSpPr>
              <a:cxnSpLocks/>
              <a:stCxn id="4" idx="0"/>
              <a:endCxn id="67" idx="3"/>
            </p:cNvCxnSpPr>
            <p:nvPr/>
          </p:nvCxnSpPr>
          <p:spPr>
            <a:xfrm rot="16200000" flipV="1">
              <a:off x="8332283" y="2442551"/>
              <a:ext cx="685240" cy="1007384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0E83172-80BF-495A-A9AA-E203FB7DEAFB}"/>
                </a:ext>
              </a:extLst>
            </p:cNvPr>
            <p:cNvCxnSpPr>
              <a:cxnSpLocks/>
              <a:stCxn id="65" idx="3"/>
              <a:endCxn id="104" idx="1"/>
            </p:cNvCxnSpPr>
            <p:nvPr/>
          </p:nvCxnSpPr>
          <p:spPr>
            <a:xfrm>
              <a:off x="4489636" y="1946715"/>
              <a:ext cx="291069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194B41-A257-4964-AE9C-C9EBCF34AEAF}"/>
                </a:ext>
              </a:extLst>
            </p:cNvPr>
            <p:cNvSpPr/>
            <p:nvPr/>
          </p:nvSpPr>
          <p:spPr>
            <a:xfrm>
              <a:off x="6560707" y="4417827"/>
              <a:ext cx="1297348" cy="434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Produce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BD9F95-C877-4DAE-B912-6612B7B2DFAC}"/>
                </a:ext>
              </a:extLst>
            </p:cNvPr>
            <p:cNvSpPr/>
            <p:nvPr/>
          </p:nvSpPr>
          <p:spPr>
            <a:xfrm>
              <a:off x="4807889" y="1076832"/>
              <a:ext cx="1243658" cy="36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Update Credit Bank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E347874-CE9D-4F28-97B3-1199A981B09B}"/>
                </a:ext>
              </a:extLst>
            </p:cNvPr>
            <p:cNvSpPr/>
            <p:nvPr/>
          </p:nvSpPr>
          <p:spPr>
            <a:xfrm>
              <a:off x="6607533" y="1076831"/>
              <a:ext cx="1397822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strategic target offset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1B35F170-5F18-4181-A062-5784AAB378B5}"/>
                </a:ext>
              </a:extLst>
            </p:cNvPr>
            <p:cNvCxnSpPr>
              <a:cxnSpLocks/>
              <a:stCxn id="107" idx="2"/>
              <a:endCxn id="65" idx="0"/>
            </p:cNvCxnSpPr>
            <p:nvPr/>
          </p:nvCxnSpPr>
          <p:spPr>
            <a:xfrm rot="5400000">
              <a:off x="5434167" y="-120498"/>
              <a:ext cx="305918" cy="34386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22F037-CA13-4C77-B4E9-61DCF2D9C879}"/>
                </a:ext>
              </a:extLst>
            </p:cNvPr>
            <p:cNvSpPr/>
            <p:nvPr/>
          </p:nvSpPr>
          <p:spPr>
            <a:xfrm>
              <a:off x="4815181" y="2402599"/>
              <a:ext cx="1263540" cy="388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Mg GHG credits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6C23548-9B7A-453C-AA81-2D9DD7E07A63}"/>
                </a:ext>
              </a:extLst>
            </p:cNvPr>
            <p:cNvSpPr/>
            <p:nvPr/>
          </p:nvSpPr>
          <p:spPr>
            <a:xfrm>
              <a:off x="6472591" y="1764321"/>
              <a:ext cx="1698620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cost vs CO2 frontiers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A97DB1-A43D-474B-A7BD-0DFAD290BC00}"/>
                </a:ext>
              </a:extLst>
            </p:cNvPr>
            <p:cNvSpPr/>
            <p:nvPr/>
          </p:nvSpPr>
          <p:spPr>
            <a:xfrm>
              <a:off x="6600194" y="3563649"/>
              <a:ext cx="1257856" cy="35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Pricing options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A9AF3E45-ECF5-4B44-8832-6D2C95CDE82F}"/>
                </a:ext>
              </a:extLst>
            </p:cNvPr>
            <p:cNvCxnSpPr>
              <a:cxnSpLocks/>
              <a:stCxn id="148" idx="3"/>
              <a:endCxn id="4" idx="1"/>
            </p:cNvCxnSpPr>
            <p:nvPr/>
          </p:nvCxnSpPr>
          <p:spPr>
            <a:xfrm flipV="1">
              <a:off x="7858050" y="3736146"/>
              <a:ext cx="552581" cy="30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99A1747B-A15C-4941-AEF8-FC86C923A1BE}"/>
                </a:ext>
              </a:extLst>
            </p:cNvPr>
            <p:cNvCxnSpPr>
              <a:cxnSpLocks/>
              <a:stCxn id="144" idx="2"/>
              <a:endCxn id="67" idx="0"/>
            </p:cNvCxnSpPr>
            <p:nvPr/>
          </p:nvCxnSpPr>
          <p:spPr>
            <a:xfrm rot="5400000">
              <a:off x="7252411" y="2202842"/>
              <a:ext cx="138980" cy="117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1042A35C-8DEB-4ADB-AE3D-3D27B40535C8}"/>
                </a:ext>
              </a:extLst>
            </p:cNvPr>
            <p:cNvCxnSpPr>
              <a:cxnSpLocks/>
              <a:stCxn id="103" idx="3"/>
              <a:endCxn id="67" idx="2"/>
            </p:cNvCxnSpPr>
            <p:nvPr/>
          </p:nvCxnSpPr>
          <p:spPr>
            <a:xfrm flipV="1">
              <a:off x="6249754" y="2934915"/>
              <a:ext cx="1072147" cy="563246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CD78780-CEA2-407A-BFE1-FB0454CAED72}"/>
                </a:ext>
              </a:extLst>
            </p:cNvPr>
            <p:cNvSpPr/>
            <p:nvPr/>
          </p:nvSpPr>
          <p:spPr>
            <a:xfrm>
              <a:off x="6482249" y="3260313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18AE979-06C0-474A-AEBA-CC55783066C6}"/>
                </a:ext>
              </a:extLst>
            </p:cNvPr>
            <p:cNvSpPr/>
            <p:nvPr/>
          </p:nvSpPr>
          <p:spPr>
            <a:xfrm>
              <a:off x="4677087" y="395288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B7BD7BB-8AE8-4DE5-B2C0-95446F7ECEBA}"/>
                </a:ext>
              </a:extLst>
            </p:cNvPr>
            <p:cNvSpPr/>
            <p:nvPr/>
          </p:nvSpPr>
          <p:spPr>
            <a:xfrm>
              <a:off x="906124" y="5091599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Flowchart: Decision 229">
              <a:extLst>
                <a:ext uri="{FF2B5EF4-FFF2-40B4-BE49-F238E27FC236}">
                  <a16:creationId xmlns:a16="http://schemas.microsoft.com/office/drawing/2014/main" id="{C31E678D-2D2E-49F5-9540-0468FFB39F18}"/>
                </a:ext>
              </a:extLst>
            </p:cNvPr>
            <p:cNvSpPr/>
            <p:nvPr/>
          </p:nvSpPr>
          <p:spPr>
            <a:xfrm>
              <a:off x="1258671" y="5022058"/>
              <a:ext cx="1930422" cy="60813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Analysis Year?</a:t>
              </a:r>
            </a:p>
          </p:txBody>
        </p:sp>
        <p:sp>
          <p:nvSpPr>
            <p:cNvPr id="231" name="Flowchart: Decision 230">
              <a:extLst>
                <a:ext uri="{FF2B5EF4-FFF2-40B4-BE49-F238E27FC236}">
                  <a16:creationId xmlns:a16="http://schemas.microsoft.com/office/drawing/2014/main" id="{F440DFD4-C979-4C83-B995-0591B314860F}"/>
                </a:ext>
              </a:extLst>
            </p:cNvPr>
            <p:cNvSpPr/>
            <p:nvPr/>
          </p:nvSpPr>
          <p:spPr>
            <a:xfrm>
              <a:off x="1258671" y="5986238"/>
              <a:ext cx="1930422" cy="41390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Producer?</a:t>
              </a:r>
            </a:p>
          </p:txBody>
        </p:sp>
        <p:cxnSp>
          <p:nvCxnSpPr>
            <p:cNvPr id="235" name="Connector: Elbow 234">
              <a:extLst>
                <a:ext uri="{FF2B5EF4-FFF2-40B4-BE49-F238E27FC236}">
                  <a16:creationId xmlns:a16="http://schemas.microsoft.com/office/drawing/2014/main" id="{8D4A7934-E671-47A7-BE05-A2E3098F00DD}"/>
                </a:ext>
              </a:extLst>
            </p:cNvPr>
            <p:cNvCxnSpPr>
              <a:cxnSpLocks/>
              <a:stCxn id="230" idx="1"/>
              <a:endCxn id="63" idx="1"/>
            </p:cNvCxnSpPr>
            <p:nvPr/>
          </p:nvCxnSpPr>
          <p:spPr>
            <a:xfrm rot="10800000" flipH="1">
              <a:off x="1258670" y="1261346"/>
              <a:ext cx="385359" cy="4064779"/>
            </a:xfrm>
            <a:prstGeom prst="bentConnector3">
              <a:avLst>
                <a:gd name="adj1" fmla="val -80871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or: Elbow 299">
              <a:extLst>
                <a:ext uri="{FF2B5EF4-FFF2-40B4-BE49-F238E27FC236}">
                  <a16:creationId xmlns:a16="http://schemas.microsoft.com/office/drawing/2014/main" id="{2CE141A8-851E-4341-81BA-1067F904C676}"/>
                </a:ext>
              </a:extLst>
            </p:cNvPr>
            <p:cNvCxnSpPr>
              <a:cxnSpLocks/>
              <a:stCxn id="231" idx="1"/>
              <a:endCxn id="117" idx="1"/>
            </p:cNvCxnSpPr>
            <p:nvPr/>
          </p:nvCxnSpPr>
          <p:spPr>
            <a:xfrm rot="10800000" flipH="1">
              <a:off x="1258670" y="783830"/>
              <a:ext cx="377048" cy="5409362"/>
            </a:xfrm>
            <a:prstGeom prst="bentConnector3">
              <a:avLst>
                <a:gd name="adj1" fmla="val -132646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E47EBCC-B157-4358-BF33-FD838ADBD566}"/>
                </a:ext>
              </a:extLst>
            </p:cNvPr>
            <p:cNvSpPr/>
            <p:nvPr/>
          </p:nvSpPr>
          <p:spPr>
            <a:xfrm>
              <a:off x="779102" y="598623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80B70A-B672-4834-819F-B71B59EEAB06}"/>
                </a:ext>
              </a:extLst>
            </p:cNvPr>
            <p:cNvSpPr/>
            <p:nvPr/>
          </p:nvSpPr>
          <p:spPr>
            <a:xfrm>
              <a:off x="2223676" y="5714642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E3547F-4007-4674-8617-BBC99620F833}"/>
                </a:ext>
              </a:extLst>
            </p:cNvPr>
            <p:cNvSpPr/>
            <p:nvPr/>
          </p:nvSpPr>
          <p:spPr>
            <a:xfrm>
              <a:off x="3221614" y="595487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Connector: Elbow 314">
              <a:extLst>
                <a:ext uri="{FF2B5EF4-FFF2-40B4-BE49-F238E27FC236}">
                  <a16:creationId xmlns:a16="http://schemas.microsoft.com/office/drawing/2014/main" id="{F5589CF9-3214-43F8-92AA-6373D118C050}"/>
                </a:ext>
              </a:extLst>
            </p:cNvPr>
            <p:cNvCxnSpPr>
              <a:cxnSpLocks/>
              <a:stCxn id="231" idx="3"/>
              <a:endCxn id="74" idx="1"/>
            </p:cNvCxnSpPr>
            <p:nvPr/>
          </p:nvCxnSpPr>
          <p:spPr>
            <a:xfrm flipV="1">
              <a:off x="3189093" y="6191986"/>
              <a:ext cx="7138768" cy="12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E49DC55-D031-4DF2-9089-F48C4B3A8A0B}"/>
                </a:ext>
              </a:extLst>
            </p:cNvPr>
            <p:cNvCxnSpPr>
              <a:cxnSpLocks/>
              <a:stCxn id="73" idx="1"/>
              <a:endCxn id="230" idx="3"/>
            </p:cNvCxnSpPr>
            <p:nvPr/>
          </p:nvCxnSpPr>
          <p:spPr>
            <a:xfrm flipH="1" flipV="1">
              <a:off x="3189093" y="5326125"/>
              <a:ext cx="5312555" cy="1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9A04C87-94E6-491F-971E-EE8FAAF22102}"/>
                </a:ext>
              </a:extLst>
            </p:cNvPr>
            <p:cNvCxnSpPr>
              <a:cxnSpLocks/>
              <a:stCxn id="230" idx="2"/>
              <a:endCxn id="231" idx="0"/>
            </p:cNvCxnSpPr>
            <p:nvPr/>
          </p:nvCxnSpPr>
          <p:spPr>
            <a:xfrm>
              <a:off x="2223882" y="5630192"/>
              <a:ext cx="0" cy="35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E03F184-5B1A-4917-952A-F34FB1E23EA7}"/>
                </a:ext>
              </a:extLst>
            </p:cNvPr>
            <p:cNvSpPr/>
            <p:nvPr/>
          </p:nvSpPr>
          <p:spPr>
            <a:xfrm>
              <a:off x="9765200" y="330147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FED5FBD-0647-4193-B013-5D5F5C710128}"/>
                </a:ext>
              </a:extLst>
            </p:cNvPr>
            <p:cNvCxnSpPr>
              <a:cxnSpLocks/>
              <a:stCxn id="139" idx="2"/>
              <a:endCxn id="103" idx="0"/>
            </p:cNvCxnSpPr>
            <p:nvPr/>
          </p:nvCxnSpPr>
          <p:spPr>
            <a:xfrm flipH="1">
              <a:off x="5435548" y="2790753"/>
              <a:ext cx="11403" cy="218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28B64B8-1F77-4871-ACF9-6429398B65BC}"/>
                </a:ext>
              </a:extLst>
            </p:cNvPr>
            <p:cNvCxnSpPr>
              <a:cxnSpLocks/>
              <a:stCxn id="197" idx="2"/>
              <a:endCxn id="117" idx="0"/>
            </p:cNvCxnSpPr>
            <p:nvPr/>
          </p:nvCxnSpPr>
          <p:spPr>
            <a:xfrm flipH="1">
              <a:off x="2257549" y="351872"/>
              <a:ext cx="8309" cy="311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AC065DA-F68C-4BD8-9755-FC770E3E8949}"/>
                </a:ext>
              </a:extLst>
            </p:cNvPr>
            <p:cNvCxnSpPr>
              <a:cxnSpLocks/>
              <a:stCxn id="104" idx="3"/>
              <a:endCxn id="144" idx="1"/>
            </p:cNvCxnSpPr>
            <p:nvPr/>
          </p:nvCxnSpPr>
          <p:spPr>
            <a:xfrm>
              <a:off x="6044245" y="1946716"/>
              <a:ext cx="428346" cy="21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3D79FA71-4004-439A-8AC7-577C3593DD96}"/>
              </a:ext>
            </a:extLst>
          </p:cNvPr>
          <p:cNvSpPr/>
          <p:nvPr/>
        </p:nvSpPr>
        <p:spPr>
          <a:xfrm>
            <a:off x="1454131" y="135924"/>
            <a:ext cx="1091362" cy="2612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0A3A53-56B6-41FB-8FD1-12C7CC3A4426}"/>
              </a:ext>
            </a:extLst>
          </p:cNvPr>
          <p:cNvSpPr/>
          <p:nvPr/>
        </p:nvSpPr>
        <p:spPr>
          <a:xfrm>
            <a:off x="10465177" y="6275164"/>
            <a:ext cx="1466019" cy="5086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Effects</a:t>
            </a:r>
          </a:p>
        </p:txBody>
      </p:sp>
    </p:spTree>
    <p:extLst>
      <p:ext uri="{BB962C8B-B14F-4D97-AF65-F5344CB8AC3E}">
        <p14:creationId xmlns:p14="http://schemas.microsoft.com/office/powerpoint/2010/main" val="36564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42333"/>
              </p:ext>
            </p:extLst>
          </p:nvPr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10D2C-8611-4D00-998F-BB9024E49821}"/>
              </a:ext>
            </a:extLst>
          </p:cNvPr>
          <p:cNvSpPr/>
          <p:nvPr/>
        </p:nvSpPr>
        <p:spPr>
          <a:xfrm>
            <a:off x="2629052" y="1694937"/>
            <a:ext cx="3933933" cy="3104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Consumer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C1DADA-791E-4095-A704-ED06F45B98FC}"/>
              </a:ext>
            </a:extLst>
          </p:cNvPr>
          <p:cNvCxnSpPr>
            <a:cxnSpLocks/>
          </p:cNvCxnSpPr>
          <p:nvPr/>
        </p:nvCxnSpPr>
        <p:spPr>
          <a:xfrm>
            <a:off x="6575534" y="3063436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18BDC-F262-4312-8DA9-6E8230C39144}"/>
              </a:ext>
            </a:extLst>
          </p:cNvPr>
          <p:cNvCxnSpPr>
            <a:cxnSpLocks/>
          </p:cNvCxnSpPr>
          <p:nvPr/>
        </p:nvCxnSpPr>
        <p:spPr>
          <a:xfrm>
            <a:off x="6575534" y="3889954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99B4B-8FE4-4C1D-8333-EC02DB6341E3}"/>
              </a:ext>
            </a:extLst>
          </p:cNvPr>
          <p:cNvSpPr txBox="1"/>
          <p:nvPr/>
        </p:nvSpPr>
        <p:spPr>
          <a:xfrm>
            <a:off x="3963603" y="5150036"/>
            <a:ext cx="126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C3463-9FDC-4513-8155-ED629D69F6B0}"/>
              </a:ext>
            </a:extLst>
          </p:cNvPr>
          <p:cNvCxnSpPr>
            <a:cxnSpLocks/>
          </p:cNvCxnSpPr>
          <p:nvPr/>
        </p:nvCxnSpPr>
        <p:spPr>
          <a:xfrm>
            <a:off x="3963603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F297E-94CB-46BE-8251-C8B4C7FEE422}"/>
              </a:ext>
            </a:extLst>
          </p:cNvPr>
          <p:cNvCxnSpPr>
            <a:cxnSpLocks/>
          </p:cNvCxnSpPr>
          <p:nvPr/>
        </p:nvCxnSpPr>
        <p:spPr>
          <a:xfrm>
            <a:off x="4596018" y="803287"/>
            <a:ext cx="0" cy="89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AB3976-05D9-47B1-BCBA-2CAC82C585EF}"/>
              </a:ext>
            </a:extLst>
          </p:cNvPr>
          <p:cNvSpPr txBox="1"/>
          <p:nvPr/>
        </p:nvSpPr>
        <p:spPr>
          <a:xfrm>
            <a:off x="7006676" y="1880088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Producer Module: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BBBC-C952-4483-9881-76C1F0F26DFC}"/>
              </a:ext>
            </a:extLst>
          </p:cNvPr>
          <p:cNvSpPr txBox="1"/>
          <p:nvPr/>
        </p:nvSpPr>
        <p:spPr>
          <a:xfrm>
            <a:off x="2437944" y="280067"/>
            <a:ext cx="456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Analysis Context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AFE28-4F28-4270-A958-1490D8EAE705}"/>
              </a:ext>
            </a:extLst>
          </p:cNvPr>
          <p:cNvSpPr txBox="1"/>
          <p:nvPr/>
        </p:nvSpPr>
        <p:spPr>
          <a:xfrm>
            <a:off x="5370435" y="5150035"/>
            <a:ext cx="1264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E272E-F1F0-4269-8C78-ECF1BE8A39E1}"/>
              </a:ext>
            </a:extLst>
          </p:cNvPr>
          <p:cNvSpPr txBox="1"/>
          <p:nvPr/>
        </p:nvSpPr>
        <p:spPr>
          <a:xfrm>
            <a:off x="6786521" y="2599600"/>
            <a:ext cx="33034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Vehicles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3568D-AF50-4657-A444-0A1B39F420C9}"/>
              </a:ext>
            </a:extLst>
          </p:cNvPr>
          <p:cNvSpPr txBox="1"/>
          <p:nvPr/>
        </p:nvSpPr>
        <p:spPr>
          <a:xfrm>
            <a:off x="6786521" y="3432052"/>
            <a:ext cx="385576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Quantities, Attributes of Candidate Vehicles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C6B11-B2B1-4D7D-9EBF-A76C6929EBD4}"/>
              </a:ext>
            </a:extLst>
          </p:cNvPr>
          <p:cNvCxnSpPr>
            <a:cxnSpLocks/>
          </p:cNvCxnSpPr>
          <p:nvPr/>
        </p:nvCxnSpPr>
        <p:spPr>
          <a:xfrm>
            <a:off x="5370435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6A9082-9A35-4365-AB7C-5C0CE3A2EF01}"/>
              </a:ext>
            </a:extLst>
          </p:cNvPr>
          <p:cNvSpPr txBox="1"/>
          <p:nvPr/>
        </p:nvSpPr>
        <p:spPr>
          <a:xfrm>
            <a:off x="1118725" y="4851896"/>
            <a:ext cx="302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 Effects Module:</a:t>
            </a:r>
          </a:p>
        </p:txBody>
      </p:sp>
    </p:spTree>
    <p:extLst>
      <p:ext uri="{BB962C8B-B14F-4D97-AF65-F5344CB8AC3E}">
        <p14:creationId xmlns:p14="http://schemas.microsoft.com/office/powerpoint/2010/main" val="194331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74EAC-F9CD-4AFC-96DE-8C2BEC27FF58}"/>
              </a:ext>
            </a:extLst>
          </p:cNvPr>
          <p:cNvSpPr/>
          <p:nvPr/>
        </p:nvSpPr>
        <p:spPr>
          <a:xfrm>
            <a:off x="2312329" y="4308122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Used Vehicle Reregistration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625C8-0661-4EC7-9689-C2C2CEA26AE9}"/>
              </a:ext>
            </a:extLst>
          </p:cNvPr>
          <p:cNvSpPr/>
          <p:nvPr/>
        </p:nvSpPr>
        <p:spPr>
          <a:xfrm>
            <a:off x="7186267" y="432896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and Used Vehicle Use (VMT)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6E70B-6DC5-4827-8FF2-9338824D72F1}"/>
              </a:ext>
            </a:extLst>
          </p:cNvPr>
          <p:cNvSpPr/>
          <p:nvPr/>
        </p:nvSpPr>
        <p:spPr>
          <a:xfrm>
            <a:off x="2312330" y="1114530"/>
            <a:ext cx="2845802" cy="14353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Volume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C7A20-44B1-4478-892B-0ADD02F8A6C8}"/>
              </a:ext>
            </a:extLst>
          </p:cNvPr>
          <p:cNvSpPr/>
          <p:nvPr/>
        </p:nvSpPr>
        <p:spPr>
          <a:xfrm>
            <a:off x="4750308" y="2711195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222A-F3F5-4F24-8A94-3DF3232D15E7}"/>
              </a:ext>
            </a:extLst>
          </p:cNvPr>
          <p:cNvSpPr/>
          <p:nvPr/>
        </p:nvSpPr>
        <p:spPr>
          <a:xfrm>
            <a:off x="1930400" y="778933"/>
            <a:ext cx="8483600" cy="5334000"/>
          </a:xfrm>
          <a:prstGeom prst="rect">
            <a:avLst/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1B12-1356-42C2-9A09-FC9E8E8069B3}"/>
              </a:ext>
            </a:extLst>
          </p:cNvPr>
          <p:cNvSpPr/>
          <p:nvPr/>
        </p:nvSpPr>
        <p:spPr>
          <a:xfrm>
            <a:off x="7186267" y="111453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Market Class Definitions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2584-7BE1-4DB5-BC7A-9B1955FE3FD8}"/>
              </a:ext>
            </a:extLst>
          </p:cNvPr>
          <p:cNvSpPr/>
          <p:nvPr/>
        </p:nvSpPr>
        <p:spPr>
          <a:xfrm>
            <a:off x="1845735" y="694268"/>
            <a:ext cx="8666755" cy="5513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4E665-52AF-48B4-8B85-A6A9DB6E4472}"/>
              </a:ext>
            </a:extLst>
          </p:cNvPr>
          <p:cNvSpPr/>
          <p:nvPr/>
        </p:nvSpPr>
        <p:spPr>
          <a:xfrm>
            <a:off x="5926666" y="2581757"/>
            <a:ext cx="3818526" cy="2579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Producer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208B7-B445-4E3C-B423-53B2F5EF9873}"/>
              </a:ext>
            </a:extLst>
          </p:cNvPr>
          <p:cNvCxnSpPr>
            <a:cxnSpLocks/>
          </p:cNvCxnSpPr>
          <p:nvPr/>
        </p:nvCxnSpPr>
        <p:spPr>
          <a:xfrm>
            <a:off x="1813423" y="387139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2F96B-D683-4FF9-B577-1BA2B7059C15}"/>
              </a:ext>
            </a:extLst>
          </p:cNvPr>
          <p:cNvCxnSpPr>
            <a:cxnSpLocks/>
          </p:cNvCxnSpPr>
          <p:nvPr/>
        </p:nvCxnSpPr>
        <p:spPr>
          <a:xfrm>
            <a:off x="9435350" y="1248248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D4BF-1D14-4CAD-8946-3E2B8AB9D52D}"/>
              </a:ext>
            </a:extLst>
          </p:cNvPr>
          <p:cNvSpPr txBox="1"/>
          <p:nvPr/>
        </p:nvSpPr>
        <p:spPr>
          <a:xfrm>
            <a:off x="9874660" y="1238176"/>
            <a:ext cx="21458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Quantities, Attributes of Candidate Vehicles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6B44-3429-40C0-B960-1A5CBC09C26D}"/>
              </a:ext>
            </a:extLst>
          </p:cNvPr>
          <p:cNvSpPr txBox="1"/>
          <p:nvPr/>
        </p:nvSpPr>
        <p:spPr>
          <a:xfrm>
            <a:off x="6663954" y="1246298"/>
            <a:ext cx="232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57E6D-733A-4489-A8B7-D05B974F49AC}"/>
              </a:ext>
            </a:extLst>
          </p:cNvPr>
          <p:cNvCxnSpPr>
            <a:cxnSpLocks/>
          </p:cNvCxnSpPr>
          <p:nvPr/>
        </p:nvCxnSpPr>
        <p:spPr>
          <a:xfrm>
            <a:off x="9145026" y="5161025"/>
            <a:ext cx="0" cy="136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F7A8-0A48-48BD-9FE1-21F55C87EEEC}"/>
              </a:ext>
            </a:extLst>
          </p:cNvPr>
          <p:cNvSpPr txBox="1"/>
          <p:nvPr/>
        </p:nvSpPr>
        <p:spPr>
          <a:xfrm>
            <a:off x="5840356" y="5660110"/>
            <a:ext cx="330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3522A-D902-403A-931B-9666BEDD603A}"/>
              </a:ext>
            </a:extLst>
          </p:cNvPr>
          <p:cNvSpPr txBox="1"/>
          <p:nvPr/>
        </p:nvSpPr>
        <p:spPr>
          <a:xfrm>
            <a:off x="7711958" y="725028"/>
            <a:ext cx="39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Policy Module: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1C9C9-4F59-4FDE-A16B-0688D9EE3751}"/>
              </a:ext>
            </a:extLst>
          </p:cNvPr>
          <p:cNvCxnSpPr>
            <a:cxnSpLocks/>
          </p:cNvCxnSpPr>
          <p:nvPr/>
        </p:nvCxnSpPr>
        <p:spPr>
          <a:xfrm>
            <a:off x="6248400" y="695398"/>
            <a:ext cx="0" cy="187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A20BC-F607-4AD3-ADAE-0F1F7B482A3C}"/>
              </a:ext>
            </a:extLst>
          </p:cNvPr>
          <p:cNvSpPr txBox="1"/>
          <p:nvPr/>
        </p:nvSpPr>
        <p:spPr>
          <a:xfrm>
            <a:off x="4181848" y="182250"/>
            <a:ext cx="38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17752-DB18-434B-8453-2024D94175B9}"/>
              </a:ext>
            </a:extLst>
          </p:cNvPr>
          <p:cNvSpPr txBox="1"/>
          <p:nvPr/>
        </p:nvSpPr>
        <p:spPr>
          <a:xfrm>
            <a:off x="1453329" y="2849086"/>
            <a:ext cx="434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Consumer Module: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D4C2-B83C-408F-8908-BDB32EA192A1}"/>
              </a:ext>
            </a:extLst>
          </p:cNvPr>
          <p:cNvSpPr txBox="1"/>
          <p:nvPr/>
        </p:nvSpPr>
        <p:spPr>
          <a:xfrm>
            <a:off x="1984595" y="3386700"/>
            <a:ext cx="32810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Vehicles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5C367-51AC-40DB-8A1A-B40AAA16F0E6}"/>
              </a:ext>
            </a:extLst>
          </p:cNvPr>
          <p:cNvSpPr txBox="1"/>
          <p:nvPr/>
        </p:nvSpPr>
        <p:spPr>
          <a:xfrm>
            <a:off x="1984596" y="4148447"/>
            <a:ext cx="385576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Quantities, Attributes of Candidate Vehicles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8B204-7351-43DA-BD9E-208BB1FC2186}"/>
              </a:ext>
            </a:extLst>
          </p:cNvPr>
          <p:cNvCxnSpPr>
            <a:cxnSpLocks/>
          </p:cNvCxnSpPr>
          <p:nvPr/>
        </p:nvCxnSpPr>
        <p:spPr>
          <a:xfrm>
            <a:off x="1748239" y="462550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63EAB6-39A8-4115-983A-40E6CA46A307}"/>
              </a:ext>
            </a:extLst>
          </p:cNvPr>
          <p:cNvCxnSpPr>
            <a:cxnSpLocks/>
          </p:cNvCxnSpPr>
          <p:nvPr/>
        </p:nvCxnSpPr>
        <p:spPr>
          <a:xfrm>
            <a:off x="9028950" y="1238176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0D497E-43D6-41F4-A205-328732244EDB}"/>
              </a:ext>
            </a:extLst>
          </p:cNvPr>
          <p:cNvSpPr txBox="1"/>
          <p:nvPr/>
        </p:nvSpPr>
        <p:spPr>
          <a:xfrm>
            <a:off x="5966978" y="5214386"/>
            <a:ext cx="302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 Effects Module:</a:t>
            </a:r>
          </a:p>
        </p:txBody>
      </p:sp>
    </p:spTree>
    <p:extLst>
      <p:ext uri="{BB962C8B-B14F-4D97-AF65-F5344CB8AC3E}">
        <p14:creationId xmlns:p14="http://schemas.microsoft.com/office/powerpoint/2010/main" val="3591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8B539-01A4-4F76-A138-31587F215E0B}"/>
              </a:ext>
            </a:extLst>
          </p:cNvPr>
          <p:cNvSpPr/>
          <p:nvPr/>
        </p:nvSpPr>
        <p:spPr>
          <a:xfrm>
            <a:off x="4918994" y="2624868"/>
            <a:ext cx="3515999" cy="2274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Effects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Module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080AA-523B-4128-A367-8CBC6F626DCC}"/>
              </a:ext>
            </a:extLst>
          </p:cNvPr>
          <p:cNvSpPr txBox="1"/>
          <p:nvPr/>
        </p:nvSpPr>
        <p:spPr>
          <a:xfrm>
            <a:off x="4094456" y="5429364"/>
            <a:ext cx="3892958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/>
              <a:t>Emissions inventory, Fuel Consumption, Pollution Costs, More…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5AC7A-61D6-42B4-B3C4-827F5DEA74C7}"/>
              </a:ext>
            </a:extLst>
          </p:cNvPr>
          <p:cNvCxnSpPr>
            <a:cxnSpLocks/>
          </p:cNvCxnSpPr>
          <p:nvPr/>
        </p:nvCxnSpPr>
        <p:spPr>
          <a:xfrm>
            <a:off x="7987414" y="1141551"/>
            <a:ext cx="462" cy="144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8E2D3-8C58-45E8-A27F-3448837F7DAA}"/>
              </a:ext>
            </a:extLst>
          </p:cNvPr>
          <p:cNvSpPr txBox="1"/>
          <p:nvPr/>
        </p:nvSpPr>
        <p:spPr>
          <a:xfrm>
            <a:off x="7970480" y="1315011"/>
            <a:ext cx="23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 and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41E3-E21F-4286-A661-19D32475608B}"/>
              </a:ext>
            </a:extLst>
          </p:cNvPr>
          <p:cNvSpPr txBox="1"/>
          <p:nvPr/>
        </p:nvSpPr>
        <p:spPr>
          <a:xfrm>
            <a:off x="6044882" y="170511"/>
            <a:ext cx="3970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from Consumer and Producer Modules: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FA3DEE-D252-4BA6-9906-AF78800F9A88}"/>
              </a:ext>
            </a:extLst>
          </p:cNvPr>
          <p:cNvCxnSpPr>
            <a:cxnSpLocks/>
          </p:cNvCxnSpPr>
          <p:nvPr/>
        </p:nvCxnSpPr>
        <p:spPr>
          <a:xfrm>
            <a:off x="7179269" y="1141551"/>
            <a:ext cx="0" cy="1466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6135D2-0587-4B83-B879-07D9417A945D}"/>
              </a:ext>
            </a:extLst>
          </p:cNvPr>
          <p:cNvSpPr txBox="1"/>
          <p:nvPr/>
        </p:nvSpPr>
        <p:spPr>
          <a:xfrm>
            <a:off x="3787560" y="1334839"/>
            <a:ext cx="33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58D8E-878B-4469-ABCE-4FFAFF007241}"/>
              </a:ext>
            </a:extLst>
          </p:cNvPr>
          <p:cNvCxnSpPr>
            <a:cxnSpLocks/>
          </p:cNvCxnSpPr>
          <p:nvPr/>
        </p:nvCxnSpPr>
        <p:spPr>
          <a:xfrm>
            <a:off x="2134448" y="3979873"/>
            <a:ext cx="27845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09C0C-188D-4141-AE86-1257FC2B0AD1}"/>
              </a:ext>
            </a:extLst>
          </p:cNvPr>
          <p:cNvSpPr txBox="1"/>
          <p:nvPr/>
        </p:nvSpPr>
        <p:spPr>
          <a:xfrm>
            <a:off x="1304618" y="2990334"/>
            <a:ext cx="31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4172-5DB1-4E3C-ABC1-220FA36249AE}"/>
              </a:ext>
            </a:extLst>
          </p:cNvPr>
          <p:cNvCxnSpPr>
            <a:cxnSpLocks/>
          </p:cNvCxnSpPr>
          <p:nvPr/>
        </p:nvCxnSpPr>
        <p:spPr>
          <a:xfrm>
            <a:off x="7987414" y="4899337"/>
            <a:ext cx="462" cy="1619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C1C68B-A27B-42C4-802A-999D63A5A2E1}"/>
              </a:ext>
            </a:extLst>
          </p:cNvPr>
          <p:cNvSpPr txBox="1"/>
          <p:nvPr/>
        </p:nvSpPr>
        <p:spPr>
          <a:xfrm>
            <a:off x="4204587" y="4906218"/>
            <a:ext cx="313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 Output files:</a:t>
            </a:r>
          </a:p>
        </p:txBody>
      </p:sp>
    </p:spTree>
    <p:extLst>
      <p:ext uri="{BB962C8B-B14F-4D97-AF65-F5344CB8AC3E}">
        <p14:creationId xmlns:p14="http://schemas.microsoft.com/office/powerpoint/2010/main" val="342851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22433-FF77-4424-A770-0747D4FE3E8E}"/>
              </a:ext>
            </a:extLst>
          </p:cNvPr>
          <p:cNvSpPr/>
          <p:nvPr/>
        </p:nvSpPr>
        <p:spPr>
          <a:xfrm>
            <a:off x="6096000" y="1841826"/>
            <a:ext cx="3037278" cy="2122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AFD2-98D3-4CA5-8953-EACA6D0EC732}"/>
              </a:ext>
            </a:extLst>
          </p:cNvPr>
          <p:cNvCxnSpPr>
            <a:cxnSpLocks/>
          </p:cNvCxnSpPr>
          <p:nvPr/>
        </p:nvCxnSpPr>
        <p:spPr>
          <a:xfrm>
            <a:off x="8186244" y="4000674"/>
            <a:ext cx="0" cy="16568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860A63-5B18-4A2B-A0F8-88E3125B59FE}"/>
              </a:ext>
            </a:extLst>
          </p:cNvPr>
          <p:cNvSpPr txBox="1"/>
          <p:nvPr/>
        </p:nvSpPr>
        <p:spPr>
          <a:xfrm>
            <a:off x="8186244" y="4138234"/>
            <a:ext cx="2079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Quantities, Attributes of Candidate Vehicles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DD53A-C3CE-4806-996A-0AE9328FE1E8}"/>
              </a:ext>
            </a:extLst>
          </p:cNvPr>
          <p:cNvCxnSpPr>
            <a:cxnSpLocks/>
          </p:cNvCxnSpPr>
          <p:nvPr/>
        </p:nvCxnSpPr>
        <p:spPr>
          <a:xfrm>
            <a:off x="7080008" y="4000674"/>
            <a:ext cx="0" cy="1705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BAAF2-F3F5-4F01-9AFD-9AB9D34E40CA}"/>
              </a:ext>
            </a:extLst>
          </p:cNvPr>
          <p:cNvSpPr txBox="1"/>
          <p:nvPr/>
        </p:nvSpPr>
        <p:spPr>
          <a:xfrm>
            <a:off x="5000756" y="411477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E72B8-84D0-4DB7-B185-D04D7B03C87F}"/>
              </a:ext>
            </a:extLst>
          </p:cNvPr>
          <p:cNvSpPr txBox="1"/>
          <p:nvPr/>
        </p:nvSpPr>
        <p:spPr>
          <a:xfrm>
            <a:off x="435375" y="4591993"/>
            <a:ext cx="41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Producer Module: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BC88-F297-4561-BF99-042D46697AA4}"/>
              </a:ext>
            </a:extLst>
          </p:cNvPr>
          <p:cNvCxnSpPr>
            <a:cxnSpLocks/>
          </p:cNvCxnSpPr>
          <p:nvPr/>
        </p:nvCxnSpPr>
        <p:spPr>
          <a:xfrm>
            <a:off x="7503341" y="907257"/>
            <a:ext cx="0" cy="90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2649D-AF57-4F99-8A69-D29169AEBBAA}"/>
              </a:ext>
            </a:extLst>
          </p:cNvPr>
          <p:cNvSpPr txBox="1"/>
          <p:nvPr/>
        </p:nvSpPr>
        <p:spPr>
          <a:xfrm>
            <a:off x="6100000" y="384037"/>
            <a:ext cx="304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Policy Alternatives</a:t>
            </a:r>
          </a:p>
        </p:txBody>
      </p:sp>
    </p:spTree>
    <p:extLst>
      <p:ext uri="{BB962C8B-B14F-4D97-AF65-F5344CB8AC3E}">
        <p14:creationId xmlns:p14="http://schemas.microsoft.com/office/powerpoint/2010/main" val="361439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15690</TotalTime>
  <Words>564</Words>
  <Application>Microsoft Office PowerPoint</Application>
  <PresentationFormat>Widescreen</PresentationFormat>
  <Paragraphs>178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63</cp:revision>
  <dcterms:created xsi:type="dcterms:W3CDTF">2021-07-11T14:44:30Z</dcterms:created>
  <dcterms:modified xsi:type="dcterms:W3CDTF">2021-09-15T20:12:35Z</dcterms:modified>
</cp:coreProperties>
</file>