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81" r:id="rId3"/>
    <p:sldId id="257" r:id="rId4"/>
    <p:sldId id="272" r:id="rId5"/>
    <p:sldId id="282" r:id="rId6"/>
    <p:sldId id="268" r:id="rId7"/>
    <p:sldId id="275" r:id="rId8"/>
    <p:sldId id="292" r:id="rId9"/>
    <p:sldId id="293" r:id="rId10"/>
    <p:sldId id="294" r:id="rId11"/>
    <p:sldId id="295" r:id="rId12"/>
    <p:sldId id="298" r:id="rId13"/>
    <p:sldId id="297" r:id="rId14"/>
    <p:sldId id="299" r:id="rId15"/>
    <p:sldId id="276" r:id="rId16"/>
    <p:sldId id="284" r:id="rId17"/>
    <p:sldId id="300" r:id="rId18"/>
    <p:sldId id="287" r:id="rId19"/>
    <p:sldId id="277" r:id="rId20"/>
    <p:sldId id="273" r:id="rId21"/>
    <p:sldId id="283" r:id="rId22"/>
    <p:sldId id="285" r:id="rId23"/>
    <p:sldId id="267" r:id="rId24"/>
    <p:sldId id="301" r:id="rId25"/>
    <p:sldId id="302" r:id="rId26"/>
    <p:sldId id="303" r:id="rId27"/>
    <p:sldId id="291" r:id="rId28"/>
    <p:sldId id="289" r:id="rId29"/>
    <p:sldId id="279"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1D6"/>
    <a:srgbClr val="F4C4AE"/>
    <a:srgbClr val="98B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51" autoAdjust="0"/>
    <p:restoredTop sz="75800" autoAdjust="0"/>
  </p:normalViewPr>
  <p:slideViewPr>
    <p:cSldViewPr snapToGrid="0">
      <p:cViewPr varScale="1">
        <p:scale>
          <a:sx n="76" d="100"/>
          <a:sy n="76" d="100"/>
        </p:scale>
        <p:origin x="194" y="74"/>
      </p:cViewPr>
      <p:guideLst/>
    </p:cSldViewPr>
  </p:slideViewPr>
  <p:outlineViewPr>
    <p:cViewPr>
      <p:scale>
        <a:sx n="33" d="100"/>
        <a:sy n="33" d="100"/>
      </p:scale>
      <p:origin x="0" y="-7950"/>
    </p:cViewPr>
  </p:outlineViewPr>
  <p:notesTextViewPr>
    <p:cViewPr>
      <p:scale>
        <a:sx n="1" d="1"/>
        <a:sy n="1" d="1"/>
      </p:scale>
      <p:origin x="0" y="0"/>
    </p:cViewPr>
  </p:notesTextViewPr>
  <p:notesViewPr>
    <p:cSldViewPr snapToGrid="0">
      <p:cViewPr varScale="1">
        <p:scale>
          <a:sx n="84" d="100"/>
          <a:sy n="84" d="100"/>
        </p:scale>
        <p:origin x="184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2CD93B-F234-47D6-AFB5-93601E57E9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2DE18A0-C001-465C-9F9B-E110AEE7AE2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FD2C-DEB2-4125-9BA9-35D3D3E05710}" type="datetimeFigureOut">
              <a:rPr lang="en-US" smtClean="0"/>
              <a:t>3/4/2019</a:t>
            </a:fld>
            <a:endParaRPr lang="en-US"/>
          </a:p>
        </p:txBody>
      </p:sp>
      <p:sp>
        <p:nvSpPr>
          <p:cNvPr id="4" name="Slide Image Placeholder 3">
            <a:extLst>
              <a:ext uri="{FF2B5EF4-FFF2-40B4-BE49-F238E27FC236}">
                <a16:creationId xmlns:a16="http://schemas.microsoft.com/office/drawing/2014/main" id="{246A316B-86C5-48B7-AC96-BB6C1CF3785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5189124-D00A-4DC0-99C1-62AEF227FF2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0D62AA6-C88B-46E6-96F5-59E5D718938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18722387-CB70-4FEC-9E8A-8629FC5A757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530F6-728A-49BA-ABCC-11358C5B434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F530F6-728A-49BA-ABCC-11358C5B4341}" type="slidenum">
              <a:rPr lang="en-US" smtClean="0"/>
              <a:t>1</a:t>
            </a:fld>
            <a:endParaRPr lang="en-US"/>
          </a:p>
        </p:txBody>
      </p:sp>
    </p:spTree>
    <p:extLst>
      <p:ext uri="{BB962C8B-B14F-4D97-AF65-F5344CB8AC3E}">
        <p14:creationId xmlns:p14="http://schemas.microsoft.com/office/powerpoint/2010/main" val="84088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108641 results with “metabolite of” – will take a whole year even if </a:t>
            </a:r>
            <a:r>
              <a:rPr lang="en-US" dirty="0" err="1"/>
              <a:t>i</a:t>
            </a:r>
            <a:r>
              <a:rPr lang="en-US" dirty="0"/>
              <a:t> did nothing else</a:t>
            </a:r>
          </a:p>
          <a:p>
            <a:endParaRPr lang="en-US" dirty="0"/>
          </a:p>
          <a:p>
            <a:r>
              <a:rPr lang="en-US" dirty="0"/>
              <a:t>hypothesis: will identify abstracts better</a:t>
            </a:r>
          </a:p>
          <a:p>
            <a:endParaRPr lang="en-US" dirty="0"/>
          </a:p>
          <a:p>
            <a:r>
              <a:rPr lang="en-US" dirty="0"/>
              <a:t>ranked retrieval</a:t>
            </a:r>
          </a:p>
        </p:txBody>
      </p:sp>
      <p:sp>
        <p:nvSpPr>
          <p:cNvPr id="4" name="Slide Number Placeholder 3"/>
          <p:cNvSpPr>
            <a:spLocks noGrp="1"/>
          </p:cNvSpPr>
          <p:nvPr>
            <p:ph type="sldNum" sz="quarter" idx="10"/>
          </p:nvPr>
        </p:nvSpPr>
        <p:spPr/>
        <p:txBody>
          <a:bodyPr/>
          <a:lstStyle/>
          <a:p>
            <a:fld id="{D2F530F6-728A-49BA-ABCC-11358C5B4341}" type="slidenum">
              <a:rPr lang="en-US" smtClean="0"/>
              <a:t>17</a:t>
            </a:fld>
            <a:endParaRPr lang="en-US"/>
          </a:p>
        </p:txBody>
      </p:sp>
    </p:spTree>
    <p:extLst>
      <p:ext uri="{BB962C8B-B14F-4D97-AF65-F5344CB8AC3E}">
        <p14:creationId xmlns:p14="http://schemas.microsoft.com/office/powerpoint/2010/main" val="321486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dim from 8228 to 100</a:t>
            </a:r>
          </a:p>
          <a:p>
            <a:endParaRPr lang="en-US" dirty="0"/>
          </a:p>
          <a:p>
            <a:r>
              <a:rPr lang="en-US" dirty="0"/>
              <a:t>works better, runs faster</a:t>
            </a:r>
          </a:p>
          <a:p>
            <a:endParaRPr lang="en-US" dirty="0"/>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18</a:t>
            </a:fld>
            <a:endParaRPr lang="en-US"/>
          </a:p>
        </p:txBody>
      </p:sp>
    </p:spTree>
    <p:extLst>
      <p:ext uri="{BB962C8B-B14F-4D97-AF65-F5344CB8AC3E}">
        <p14:creationId xmlns:p14="http://schemas.microsoft.com/office/powerpoint/2010/main" val="3839581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3C2A66F-1A55-4789-BD0F-8B01534B5985}"/>
              </a:ext>
            </a:extLst>
          </p:cNvPr>
          <p:cNvSpPr>
            <a:spLocks noGrp="1"/>
          </p:cNvSpPr>
          <p:nvPr>
            <p:ph type="body" idx="1"/>
          </p:nvPr>
        </p:nvSpPr>
        <p:spPr/>
        <p:txBody>
          <a:bodyPr/>
          <a:lstStyle/>
          <a:p>
            <a:r>
              <a:rPr lang="en-US" dirty="0"/>
              <a:t>created word2vec in </a:t>
            </a:r>
            <a:r>
              <a:rPr lang="en-US" dirty="0" err="1"/>
              <a:t>tensorflow</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20</a:t>
            </a:fld>
            <a:endParaRPr lang="en-US"/>
          </a:p>
        </p:txBody>
      </p:sp>
    </p:spTree>
    <p:extLst>
      <p:ext uri="{BB962C8B-B14F-4D97-AF65-F5344CB8AC3E}">
        <p14:creationId xmlns:p14="http://schemas.microsoft.com/office/powerpoint/2010/main" val="3774700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CD24F24-3C03-49A0-9A34-FC11F2DEF2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loss was 4.79</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might work better if normalize abstract </a:t>
            </a:r>
            <a:r>
              <a:rPr lang="en-US" sz="1200" dirty="0" err="1"/>
              <a:t>len</a:t>
            </a:r>
            <a:r>
              <a:rPr lang="en-US" sz="1200" dirty="0"/>
              <a:t> (</a:t>
            </a:r>
            <a:r>
              <a:rPr lang="en-US" sz="1200" dirty="0" err="1"/>
              <a:t>avg</a:t>
            </a:r>
            <a:r>
              <a:rPr lang="en-US" sz="1200" dirty="0"/>
              <a:t> 1251, max 19936)</a:t>
            </a:r>
          </a:p>
          <a:p>
            <a:endParaRPr lang="en-US" dirty="0"/>
          </a:p>
          <a:p>
            <a:endParaRPr lang="en-US" dirty="0"/>
          </a:p>
          <a:p>
            <a:r>
              <a:rPr lang="en-US" dirty="0"/>
              <a:t>122 of 128 explained 95% of variance</a:t>
            </a:r>
          </a:p>
          <a:p>
            <a:r>
              <a:rPr lang="en-US" dirty="0"/>
              <a:t>want to guess most common substance? </a:t>
            </a:r>
            <a:r>
              <a:rPr lang="en-US" sz="1200" b="0" i="0" u="none" strike="noStrike" kern="1200" dirty="0">
                <a:solidFill>
                  <a:schemeClr val="tx1"/>
                </a:solidFill>
                <a:effectLst/>
                <a:latin typeface="+mn-lt"/>
                <a:ea typeface="+mn-ea"/>
                <a:cs typeface="+mn-cs"/>
              </a:rPr>
              <a:t>sodium</a:t>
            </a:r>
            <a:r>
              <a:rPr lang="en-US" dirty="0"/>
              <a:t> </a:t>
            </a:r>
            <a:r>
              <a:rPr lang="en-US" sz="1200" b="0" i="0" u="none" strike="noStrike" kern="1200" dirty="0">
                <a:solidFill>
                  <a:schemeClr val="tx1"/>
                </a:solidFill>
                <a:effectLst/>
                <a:latin typeface="+mn-lt"/>
                <a:ea typeface="+mn-ea"/>
                <a:cs typeface="+mn-cs"/>
              </a:rPr>
              <a:t>water</a:t>
            </a:r>
            <a:r>
              <a:rPr lang="en-US" dirty="0"/>
              <a:t> </a:t>
            </a:r>
            <a:r>
              <a:rPr lang="en-US" sz="1200" b="0" i="0" u="none" strike="noStrike" kern="1200" dirty="0">
                <a:solidFill>
                  <a:schemeClr val="tx1"/>
                </a:solidFill>
                <a:effectLst/>
                <a:latin typeface="+mn-lt"/>
                <a:ea typeface="+mn-ea"/>
                <a:cs typeface="+mn-cs"/>
              </a:rPr>
              <a:t>glucose</a:t>
            </a:r>
            <a:r>
              <a:rPr lang="en-US" dirty="0"/>
              <a:t> </a:t>
            </a:r>
            <a:r>
              <a:rPr lang="en-US" sz="1200" b="0" i="0" u="none" strike="noStrike" kern="1200" dirty="0">
                <a:solidFill>
                  <a:schemeClr val="tx1"/>
                </a:solidFill>
                <a:effectLst/>
                <a:latin typeface="+mn-lt"/>
                <a:ea typeface="+mn-ea"/>
                <a:cs typeface="+mn-cs"/>
              </a:rPr>
              <a:t>calcium</a:t>
            </a:r>
            <a:r>
              <a:rPr lang="en-US" dirty="0"/>
              <a:t> </a:t>
            </a:r>
          </a:p>
          <a:p>
            <a:endParaRPr lang="en-US" dirty="0"/>
          </a:p>
          <a:p>
            <a:r>
              <a:rPr lang="en-US" dirty="0"/>
              <a:t>cumulative explained variation</a:t>
            </a:r>
          </a:p>
          <a:p>
            <a:endParaRPr lang="en-US" dirty="0"/>
          </a:p>
          <a:p>
            <a:r>
              <a:rPr lang="en-US" sz="1200" b="0" i="1" kern="1200" dirty="0">
                <a:solidFill>
                  <a:schemeClr val="tx1"/>
                </a:solidFill>
                <a:effectLst/>
                <a:latin typeface="+mn-lt"/>
                <a:ea typeface="+mn-ea"/>
                <a:cs typeface="+mn-cs"/>
              </a:rPr>
              <a:t>t-Distributed stochastic neighbor embedding (t-SNE) minimizes the divergence between two distributions: a distribution that measures pairwise similarities of the input objects and a distribution that measures pairwise similarities of the corresponding low-dimensional points in the embedding”</a:t>
            </a:r>
          </a:p>
          <a:p>
            <a:endParaRPr lang="en-US" sz="1200" b="0"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id threshold of meaningfulness in embeddings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two word names (clustering)</a:t>
            </a:r>
            <a:endParaRPr lang="en-US" i="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Same training and evaluation sets as before</a:t>
            </a:r>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23</a:t>
            </a:fld>
            <a:endParaRPr lang="en-US"/>
          </a:p>
        </p:txBody>
      </p:sp>
    </p:spTree>
    <p:extLst>
      <p:ext uri="{BB962C8B-B14F-4D97-AF65-F5344CB8AC3E}">
        <p14:creationId xmlns:p14="http://schemas.microsoft.com/office/powerpoint/2010/main" val="4167842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Same training and evaluation sets as before</a:t>
            </a:r>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24</a:t>
            </a:fld>
            <a:endParaRPr lang="en-US"/>
          </a:p>
        </p:txBody>
      </p:sp>
    </p:spTree>
    <p:extLst>
      <p:ext uri="{BB962C8B-B14F-4D97-AF65-F5344CB8AC3E}">
        <p14:creationId xmlns:p14="http://schemas.microsoft.com/office/powerpoint/2010/main" val="3675444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Same training and evaluation sets as before</a:t>
            </a:r>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25</a:t>
            </a:fld>
            <a:endParaRPr lang="en-US"/>
          </a:p>
        </p:txBody>
      </p:sp>
    </p:spTree>
    <p:extLst>
      <p:ext uri="{BB962C8B-B14F-4D97-AF65-F5344CB8AC3E}">
        <p14:creationId xmlns:p14="http://schemas.microsoft.com/office/powerpoint/2010/main" val="3259682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Same training and evaluation sets as before</a:t>
            </a:r>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26</a:t>
            </a:fld>
            <a:endParaRPr lang="en-US"/>
          </a:p>
        </p:txBody>
      </p:sp>
    </p:spTree>
    <p:extLst>
      <p:ext uri="{BB962C8B-B14F-4D97-AF65-F5344CB8AC3E}">
        <p14:creationId xmlns:p14="http://schemas.microsoft.com/office/powerpoint/2010/main" val="3781399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800,000 really just the tip of the iceberg of relevant chemicals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also have a sandbox where </a:t>
            </a:r>
            <a:r>
              <a:rPr lang="en-US" baseline="0" dirty="0" err="1"/>
              <a:t>i</a:t>
            </a:r>
            <a:r>
              <a:rPr lang="en-US" baseline="0" dirty="0"/>
              <a:t> label all </a:t>
            </a:r>
            <a:r>
              <a:rPr lang="en-US" baseline="0" dirty="0" err="1"/>
              <a:t>pubmed</a:t>
            </a:r>
            <a:r>
              <a:rPr lang="en-US" baseline="0" dirty="0"/>
              <a:t> abstracts: already extracted, no </a:t>
            </a:r>
            <a:r>
              <a:rPr lang="en-US" baseline="0" dirty="0" err="1"/>
              <a:t>metab</a:t>
            </a:r>
            <a:r>
              <a:rPr lang="en-US" baseline="0" dirty="0"/>
              <a:t>, expected </a:t>
            </a:r>
            <a:r>
              <a:rPr lang="en-US" baseline="0" dirty="0" err="1"/>
              <a:t>metab</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still requires manual curation – just because an abstract asserts that a metabolite is formed doesn’t mean they demonstrate it, also endo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dose related?</a:t>
            </a:r>
            <a:endParaRPr lang="en-US" dirty="0"/>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27</a:t>
            </a:fld>
            <a:endParaRPr lang="en-US"/>
          </a:p>
        </p:txBody>
      </p:sp>
    </p:spTree>
    <p:extLst>
      <p:ext uri="{BB962C8B-B14F-4D97-AF65-F5344CB8AC3E}">
        <p14:creationId xmlns:p14="http://schemas.microsoft.com/office/powerpoint/2010/main" val="186485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the technical definition of metabolite – </a:t>
            </a:r>
          </a:p>
          <a:p>
            <a:r>
              <a:rPr lang="en-US" dirty="0"/>
              <a:t>differentiate between endogenous and exogenous</a:t>
            </a:r>
          </a:p>
          <a:p>
            <a:r>
              <a:rPr lang="en-US" dirty="0"/>
              <a:t>can’t get this data from animals easily - https://www.ncbi.nlm.nih.gov/pubmed/8406924</a:t>
            </a:r>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a:t>
            </a:fld>
            <a:endParaRPr lang="en-US"/>
          </a:p>
        </p:txBody>
      </p:sp>
    </p:spTree>
    <p:extLst>
      <p:ext uri="{BB962C8B-B14F-4D97-AF65-F5344CB8AC3E}">
        <p14:creationId xmlns:p14="http://schemas.microsoft.com/office/powerpoint/2010/main" val="143598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28</a:t>
            </a:fld>
            <a:endParaRPr lang="en-US"/>
          </a:p>
        </p:txBody>
      </p:sp>
    </p:spTree>
    <p:extLst>
      <p:ext uri="{BB962C8B-B14F-4D97-AF65-F5344CB8AC3E}">
        <p14:creationId xmlns:p14="http://schemas.microsoft.com/office/powerpoint/2010/main" val="1962708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focused on getting mappings</a:t>
            </a:r>
          </a:p>
          <a:p>
            <a:endParaRPr lang="en-US" dirty="0"/>
          </a:p>
          <a:p>
            <a:r>
              <a:rPr lang="en-US" dirty="0"/>
              <a:t>funny serendipity</a:t>
            </a:r>
          </a:p>
          <a:p>
            <a:endParaRPr lang="en-US" dirty="0"/>
          </a:p>
          <a:p>
            <a:r>
              <a:rPr lang="en-US" dirty="0"/>
              <a:t>when they say </a:t>
            </a:r>
            <a:r>
              <a:rPr lang="en-US" dirty="0" err="1"/>
              <a:t>css</a:t>
            </a:r>
            <a:r>
              <a:rPr lang="en-US" dirty="0"/>
              <a:t>, I assume plasma</a:t>
            </a:r>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29</a:t>
            </a:fld>
            <a:endParaRPr lang="en-US"/>
          </a:p>
        </p:txBody>
      </p:sp>
    </p:spTree>
    <p:extLst>
      <p:ext uri="{BB962C8B-B14F-4D97-AF65-F5344CB8AC3E}">
        <p14:creationId xmlns:p14="http://schemas.microsoft.com/office/powerpoint/2010/main" val="1421419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initial interest came from my internship at CDC in the Health Studies Branch, the folks that implement NHANES. groundwater modeling to estimate exposure to pesticides in drinking wells from agricultural applications. modeling okay, but needed </a:t>
            </a:r>
            <a:r>
              <a:rPr lang="en-US" dirty="0" err="1"/>
              <a:t>metab</a:t>
            </a:r>
            <a:r>
              <a:rPr lang="en-US" dirty="0"/>
              <a:t> data, not only enviro, but what they could add to </a:t>
            </a:r>
            <a:r>
              <a:rPr lang="en-US" dirty="0" err="1"/>
              <a:t>nhanes</a:t>
            </a:r>
            <a:endParaRPr lang="en-US" dirty="0"/>
          </a:p>
          <a:p>
            <a:endParaRPr lang="en-US" dirty="0"/>
          </a:p>
          <a:p>
            <a:r>
              <a:rPr lang="en-US" dirty="0"/>
              <a:t>came here, worked on </a:t>
            </a:r>
            <a:r>
              <a:rPr lang="en-US" dirty="0" err="1"/>
              <a:t>pbpk</a:t>
            </a:r>
            <a:r>
              <a:rPr lang="en-US" dirty="0"/>
              <a:t> model </a:t>
            </a:r>
            <a:r>
              <a:rPr lang="en-US" dirty="0" err="1"/>
              <a:t>db</a:t>
            </a:r>
            <a:r>
              <a:rPr lang="en-US" dirty="0"/>
              <a:t>, familiar with </a:t>
            </a:r>
            <a:r>
              <a:rPr lang="en-US" dirty="0" err="1"/>
              <a:t>httk</a:t>
            </a:r>
            <a:r>
              <a:rPr lang="en-US" dirty="0"/>
              <a:t>, cleared, okay; but what is formed?</a:t>
            </a:r>
          </a:p>
          <a:p>
            <a:endParaRPr lang="en-US" dirty="0"/>
          </a:p>
          <a:p>
            <a:r>
              <a:rPr lang="en-US" dirty="0"/>
              <a:t>original objective was not to create a definitive resource, but a method to create a resource</a:t>
            </a:r>
          </a:p>
          <a:p>
            <a:endParaRPr lang="en-US" dirty="0"/>
          </a:p>
          <a:p>
            <a:r>
              <a:rPr lang="en-US" dirty="0" err="1"/>
              <a:t>metab</a:t>
            </a:r>
            <a:r>
              <a:rPr lang="en-US" dirty="0"/>
              <a:t> predication</a:t>
            </a:r>
            <a:r>
              <a:rPr lang="en-US" baseline="0" dirty="0"/>
              <a:t> tools have a lot of </a:t>
            </a:r>
            <a:r>
              <a:rPr lang="en-US" baseline="0" dirty="0" err="1"/>
              <a:t>fp</a:t>
            </a:r>
            <a:r>
              <a:rPr lang="en-US" baseline="0" dirty="0"/>
              <a:t>, potentially </a:t>
            </a:r>
            <a:r>
              <a:rPr lang="en-US" baseline="0" dirty="0" err="1"/>
              <a:t>fn</a:t>
            </a:r>
            <a:endParaRPr lang="en-US" dirty="0"/>
          </a:p>
        </p:txBody>
      </p:sp>
      <p:sp>
        <p:nvSpPr>
          <p:cNvPr id="4" name="Slide Number Placeholder 3"/>
          <p:cNvSpPr>
            <a:spLocks noGrp="1"/>
          </p:cNvSpPr>
          <p:nvPr>
            <p:ph type="sldNum" sz="quarter" idx="10"/>
          </p:nvPr>
        </p:nvSpPr>
        <p:spPr/>
        <p:txBody>
          <a:bodyPr/>
          <a:lstStyle/>
          <a:p>
            <a:fld id="{2BFFB0D4-A620-400B-A20D-8122AB1DFFFC}" type="slidenum">
              <a:rPr lang="en-US" smtClean="0"/>
              <a:t>3</a:t>
            </a:fld>
            <a:endParaRPr lang="en-US"/>
          </a:p>
        </p:txBody>
      </p:sp>
    </p:spTree>
    <p:extLst>
      <p:ext uri="{BB962C8B-B14F-4D97-AF65-F5344CB8AC3E}">
        <p14:creationId xmlns:p14="http://schemas.microsoft.com/office/powerpoint/2010/main" val="367481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a:t>
            </a:r>
            <a:r>
              <a:rPr lang="en-US" baseline="0" dirty="0"/>
              <a:t> </a:t>
            </a:r>
            <a:r>
              <a:rPr lang="en-US" baseline="0" dirty="0" err="1"/>
              <a:t>eer</a:t>
            </a:r>
            <a:endParaRPr lang="en-US" baseline="0" dirty="0"/>
          </a:p>
          <a:p>
            <a:r>
              <a:rPr lang="en-US" baseline="0" dirty="0"/>
              <a:t>any suggestions?</a:t>
            </a:r>
          </a:p>
          <a:p>
            <a:endParaRPr lang="en-US" baseline="0" dirty="0"/>
          </a:p>
          <a:p>
            <a:r>
              <a:rPr lang="en-US" baseline="0" dirty="0"/>
              <a:t>thanks josh smith</a:t>
            </a:r>
          </a:p>
          <a:p>
            <a:endParaRPr lang="en-US" baseline="0" dirty="0"/>
          </a:p>
        </p:txBody>
      </p:sp>
      <p:sp>
        <p:nvSpPr>
          <p:cNvPr id="4" name="Slide Number Placeholder 3"/>
          <p:cNvSpPr>
            <a:spLocks noGrp="1"/>
          </p:cNvSpPr>
          <p:nvPr>
            <p:ph type="sldNum" sz="quarter" idx="10"/>
          </p:nvPr>
        </p:nvSpPr>
        <p:spPr/>
        <p:txBody>
          <a:bodyPr/>
          <a:lstStyle/>
          <a:p>
            <a:fld id="{2BFFB0D4-A620-400B-A20D-8122AB1DFFFC}" type="slidenum">
              <a:rPr lang="en-US" smtClean="0"/>
              <a:t>4</a:t>
            </a:fld>
            <a:endParaRPr lang="en-US"/>
          </a:p>
        </p:txBody>
      </p:sp>
    </p:spTree>
    <p:extLst>
      <p:ext uri="{BB962C8B-B14F-4D97-AF65-F5344CB8AC3E}">
        <p14:creationId xmlns:p14="http://schemas.microsoft.com/office/powerpoint/2010/main" val="350109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“metabolite of” 113827</a:t>
            </a:r>
          </a:p>
          <a:p>
            <a:endParaRPr lang="en-US" dirty="0"/>
          </a:p>
          <a:p>
            <a:r>
              <a:rPr lang="en-US" dirty="0"/>
              <a:t>again, there are a lot we still need</a:t>
            </a:r>
          </a:p>
          <a:p>
            <a:endParaRPr lang="en-US" dirty="0"/>
          </a:p>
          <a:p>
            <a:r>
              <a:rPr lang="en-US" sz="1200" dirty="0"/>
              <a:t>(spell check mapped </a:t>
            </a:r>
            <a:r>
              <a:rPr lang="en-US" sz="1200" dirty="0" err="1"/>
              <a:t>seractide</a:t>
            </a:r>
            <a:r>
              <a:rPr lang="en-US" sz="1200" dirty="0"/>
              <a:t> to selective)</a:t>
            </a:r>
            <a:endParaRPr lang="en-US" dirty="0"/>
          </a:p>
          <a:p>
            <a:r>
              <a:rPr lang="en-US" sz="1200" dirty="0"/>
              <a:t>(internal standard, </a:t>
            </a:r>
            <a:r>
              <a:rPr lang="en-US" sz="1200" dirty="0" err="1"/>
              <a:t>etc</a:t>
            </a:r>
            <a:r>
              <a:rPr lang="en-US" sz="1200" dirty="0"/>
              <a:t>)</a:t>
            </a:r>
            <a:endParaRPr lang="en-US" dirty="0"/>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5</a:t>
            </a:fld>
            <a:endParaRPr lang="en-US"/>
          </a:p>
        </p:txBody>
      </p:sp>
    </p:spTree>
    <p:extLst>
      <p:ext uri="{BB962C8B-B14F-4D97-AF65-F5344CB8AC3E}">
        <p14:creationId xmlns:p14="http://schemas.microsoft.com/office/powerpoint/2010/main" val="330010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108641 results with “metabolite of” – will take a whole year even if </a:t>
            </a:r>
            <a:r>
              <a:rPr lang="en-US" dirty="0" err="1"/>
              <a:t>i</a:t>
            </a:r>
            <a:r>
              <a:rPr lang="en-US" dirty="0"/>
              <a:t> did nothing else</a:t>
            </a:r>
          </a:p>
          <a:p>
            <a:endParaRPr lang="en-US" dirty="0"/>
          </a:p>
          <a:p>
            <a:r>
              <a:rPr lang="en-US" dirty="0"/>
              <a:t>hypothesis: will identify abstracts better</a:t>
            </a:r>
          </a:p>
          <a:p>
            <a:endParaRPr lang="en-US" dirty="0"/>
          </a:p>
          <a:p>
            <a:r>
              <a:rPr lang="en-US" dirty="0"/>
              <a:t>ranked retrieval</a:t>
            </a:r>
          </a:p>
        </p:txBody>
      </p:sp>
      <p:sp>
        <p:nvSpPr>
          <p:cNvPr id="4" name="Slide Number Placeholder 3"/>
          <p:cNvSpPr>
            <a:spLocks noGrp="1"/>
          </p:cNvSpPr>
          <p:nvPr>
            <p:ph type="sldNum" sz="quarter" idx="10"/>
          </p:nvPr>
        </p:nvSpPr>
        <p:spPr/>
        <p:txBody>
          <a:bodyPr/>
          <a:lstStyle/>
          <a:p>
            <a:fld id="{D2F530F6-728A-49BA-ABCC-11358C5B4341}" type="slidenum">
              <a:rPr lang="en-US" smtClean="0"/>
              <a:t>6</a:t>
            </a:fld>
            <a:endParaRPr lang="en-US"/>
          </a:p>
        </p:txBody>
      </p:sp>
    </p:spTree>
    <p:extLst>
      <p:ext uri="{BB962C8B-B14F-4D97-AF65-F5344CB8AC3E}">
        <p14:creationId xmlns:p14="http://schemas.microsoft.com/office/powerpoint/2010/main" val="24441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3, </a:t>
            </a:r>
            <a:r>
              <a:rPr lang="en-US" dirty="0" err="1"/>
              <a:t>sklearn</a:t>
            </a:r>
            <a:endParaRPr lang="en-US" dirty="0"/>
          </a:p>
          <a:p>
            <a:endParaRPr lang="en-US" dirty="0"/>
          </a:p>
          <a:p>
            <a:r>
              <a:rPr lang="en-US" dirty="0" err="1"/>
              <a:t>informativeness</a:t>
            </a:r>
            <a:r>
              <a:rPr lang="en-US" dirty="0"/>
              <a:t>, not just features</a:t>
            </a:r>
          </a:p>
          <a:p>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7</a:t>
            </a:fld>
            <a:endParaRPr lang="en-US"/>
          </a:p>
        </p:txBody>
      </p:sp>
    </p:spTree>
    <p:extLst>
      <p:ext uri="{BB962C8B-B14F-4D97-AF65-F5344CB8AC3E}">
        <p14:creationId xmlns:p14="http://schemas.microsoft.com/office/powerpoint/2010/main" val="350398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(&gt;70% 210/220)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(&gt;70% 6/220)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(&gt;70% 8/664)</a:t>
            </a:r>
            <a:endParaRPr lang="en-US" sz="1100" dirty="0"/>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still has the problem of FP and a few FN (2)</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less than 2 min train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urine, not plasma</a:t>
            </a:r>
          </a:p>
          <a:p>
            <a:r>
              <a:rPr lang="en-US" sz="1200" b="0" i="0" u="none" strike="noStrike" kern="1200" dirty="0">
                <a:solidFill>
                  <a:schemeClr val="tx1"/>
                </a:solidFill>
                <a:effectLst/>
                <a:latin typeface="+mn-lt"/>
                <a:ea typeface="+mn-ea"/>
                <a:cs typeface="+mn-cs"/>
              </a:rPr>
              <a:t>just wrong</a:t>
            </a:r>
            <a:r>
              <a:rPr lang="en-US" dirty="0"/>
              <a:t> </a:t>
            </a:r>
          </a:p>
          <a:p>
            <a:r>
              <a:rPr lang="en-US" sz="1200" b="0" i="0" u="none" strike="noStrike" kern="1200" dirty="0">
                <a:solidFill>
                  <a:schemeClr val="tx1"/>
                </a:solidFill>
                <a:effectLst/>
                <a:latin typeface="+mn-lt"/>
                <a:ea typeface="+mn-ea"/>
                <a:cs typeface="+mn-cs"/>
              </a:rPr>
              <a:t>not human</a:t>
            </a:r>
            <a:r>
              <a:rPr lang="en-US" dirty="0"/>
              <a:t> </a:t>
            </a:r>
          </a:p>
          <a:p>
            <a:r>
              <a:rPr lang="en-US" sz="1200" b="0" i="0" u="none" strike="noStrike" kern="1200" dirty="0">
                <a:solidFill>
                  <a:schemeClr val="tx1"/>
                </a:solidFill>
                <a:effectLst/>
                <a:latin typeface="+mn-lt"/>
                <a:ea typeface="+mn-ea"/>
                <a:cs typeface="+mn-cs"/>
              </a:rPr>
              <a:t>not named</a:t>
            </a:r>
            <a:r>
              <a:rPr lang="en-US" dirty="0"/>
              <a:t> </a:t>
            </a:r>
          </a:p>
          <a:p>
            <a:r>
              <a:rPr lang="en-US" dirty="0"/>
              <a:t>used as internal standard</a:t>
            </a:r>
          </a:p>
          <a:p>
            <a:r>
              <a:rPr lang="en-US" dirty="0"/>
              <a:t>endo </a:t>
            </a:r>
            <a:r>
              <a:rPr lang="en-US" dirty="0" err="1"/>
              <a:t>metab</a:t>
            </a:r>
            <a:endParaRPr lang="en-US" dirty="0"/>
          </a:p>
          <a:p>
            <a:r>
              <a:rPr lang="en-US" dirty="0"/>
              <a:t>progesterone</a:t>
            </a:r>
          </a:p>
          <a:p>
            <a:endParaRPr lang="en-US" dirty="0"/>
          </a:p>
          <a:p>
            <a:endParaRPr lang="en-US" dirty="0"/>
          </a:p>
          <a:p>
            <a:r>
              <a:rPr lang="en-US" dirty="0"/>
              <a:t>were the assays conducted at reasonable levels to imply formation in circulation?</a:t>
            </a:r>
          </a:p>
          <a:p>
            <a:r>
              <a:rPr lang="en-US" dirty="0"/>
              <a:t>did it form due to heat? </a:t>
            </a:r>
            <a:r>
              <a:rPr lang="en-US" dirty="0" err="1"/>
              <a:t>ph</a:t>
            </a:r>
            <a:r>
              <a:rPr lang="en-US" dirty="0"/>
              <a:t>?</a:t>
            </a:r>
          </a:p>
          <a:p>
            <a:endParaRPr lang="en-US" dirty="0"/>
          </a:p>
          <a:p>
            <a:r>
              <a:rPr lang="en-US" sz="1200" dirty="0"/>
              <a:t>1685 (out of 4284) substances given with names yielded 1688808 abstracts</a:t>
            </a:r>
            <a:endParaRPr lang="en-US" dirty="0"/>
          </a:p>
        </p:txBody>
      </p:sp>
      <p:sp>
        <p:nvSpPr>
          <p:cNvPr id="4" name="Slide Number Placeholder 3"/>
          <p:cNvSpPr>
            <a:spLocks noGrp="1"/>
          </p:cNvSpPr>
          <p:nvPr>
            <p:ph type="sldNum" sz="quarter" idx="10"/>
          </p:nvPr>
        </p:nvSpPr>
        <p:spPr/>
        <p:txBody>
          <a:bodyPr/>
          <a:lstStyle/>
          <a:p>
            <a:fld id="{D2F530F6-728A-49BA-ABCC-11358C5B4341}" type="slidenum">
              <a:rPr lang="en-US" smtClean="0"/>
              <a:t>15</a:t>
            </a:fld>
            <a:endParaRPr lang="en-US"/>
          </a:p>
        </p:txBody>
      </p:sp>
    </p:spTree>
    <p:extLst>
      <p:ext uri="{BB962C8B-B14F-4D97-AF65-F5344CB8AC3E}">
        <p14:creationId xmlns:p14="http://schemas.microsoft.com/office/powerpoint/2010/main" val="332028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positive abstract that does not contain the word metabolite</a:t>
            </a:r>
          </a:p>
          <a:p>
            <a:endParaRPr lang="en-US" dirty="0"/>
          </a:p>
          <a:p>
            <a:r>
              <a:rPr lang="en-US" dirty="0"/>
              <a:t>works best on in vivo vs in vitro, which reduces sample size</a:t>
            </a:r>
          </a:p>
        </p:txBody>
      </p:sp>
      <p:sp>
        <p:nvSpPr>
          <p:cNvPr id="4" name="Slide Number Placeholder 3"/>
          <p:cNvSpPr>
            <a:spLocks noGrp="1"/>
          </p:cNvSpPr>
          <p:nvPr>
            <p:ph type="sldNum" sz="quarter" idx="10"/>
          </p:nvPr>
        </p:nvSpPr>
        <p:spPr/>
        <p:txBody>
          <a:bodyPr/>
          <a:lstStyle/>
          <a:p>
            <a:fld id="{D2F530F6-728A-49BA-ABCC-11358C5B4341}" type="slidenum">
              <a:rPr lang="en-US" smtClean="0"/>
              <a:t>16</a:t>
            </a:fld>
            <a:endParaRPr lang="en-US"/>
          </a:p>
        </p:txBody>
      </p:sp>
    </p:spTree>
    <p:extLst>
      <p:ext uri="{BB962C8B-B14F-4D97-AF65-F5344CB8AC3E}">
        <p14:creationId xmlns:p14="http://schemas.microsoft.com/office/powerpoint/2010/main" val="287099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5BBA09-532F-4B0D-844D-CBD1D45ACDEB}" type="datetime1">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373624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A3C7FE-0E9F-431F-ACC9-E337D97E01C9}" type="datetime1">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116926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642EC-7E75-4657-9741-015F2B58796F}" type="datetime1">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45124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A321C-2E2A-4A18-ADE0-8E191C212144}" type="datetime1">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396627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B3CED9-60F6-49C8-9E60-9C7E17775DB9}" type="datetime1">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354153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FC0613-4F6F-4D7B-8B04-6D693CE13948}" type="datetime1">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228269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8CA19-3965-4E5A-A17C-9234BFFAE3C1}" type="datetime1">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101577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4EAF70-A3A8-442A-9F09-6E81E61E4CCA}" type="datetime1">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127889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B1A44-F092-4B87-B85E-9D57F2C8437F}" type="datetime1">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3165003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3225F-70C5-4C00-AA78-6B79D299C779}" type="datetime1">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172801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18CB75-1B3F-472E-A97C-CBD9E36DF783}" type="datetime1">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88121-1677-425E-BB10-6B0424D25A06}" type="slidenum">
              <a:rPr lang="en-US" smtClean="0"/>
              <a:t>‹#›</a:t>
            </a:fld>
            <a:endParaRPr lang="en-US"/>
          </a:p>
        </p:txBody>
      </p:sp>
    </p:spTree>
    <p:extLst>
      <p:ext uri="{BB962C8B-B14F-4D97-AF65-F5344CB8AC3E}">
        <p14:creationId xmlns:p14="http://schemas.microsoft.com/office/powerpoint/2010/main" val="38375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460C7-87E0-4533-B6DF-5AB3B8F71C43}" type="datetime1">
              <a:rPr lang="en-US" smtClean="0"/>
              <a:t>3/4/2019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88121-1677-425E-BB10-6B0424D25A06}" type="slidenum">
              <a:rPr lang="en-US" smtClean="0"/>
              <a:t>‹#›</a:t>
            </a:fld>
            <a:endParaRPr lang="en-US"/>
          </a:p>
        </p:txBody>
      </p:sp>
    </p:spTree>
    <p:extLst>
      <p:ext uri="{BB962C8B-B14F-4D97-AF65-F5344CB8AC3E}">
        <p14:creationId xmlns:p14="http://schemas.microsoft.com/office/powerpoint/2010/main" val="3519570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73405" y="1087627"/>
            <a:ext cx="8385717" cy="2666226"/>
          </a:xfrm>
          <a:solidFill>
            <a:schemeClr val="bg1"/>
          </a:solidFill>
          <a:ln w="28575">
            <a:solidFill>
              <a:schemeClr val="accent4"/>
            </a:solidFill>
          </a:ln>
        </p:spPr>
        <p:txBody>
          <a:bodyPr anchor="ctr">
            <a:normAutofit/>
          </a:bodyPr>
          <a:lstStyle/>
          <a:p>
            <a:r>
              <a:rPr lang="en-US" sz="5400" dirty="0"/>
              <a:t>Using Python for </a:t>
            </a:r>
            <a:br>
              <a:rPr lang="en-US" sz="5400" dirty="0"/>
            </a:br>
            <a:r>
              <a:rPr lang="en-US" sz="5400" dirty="0"/>
              <a:t>information retrieval with machine learning</a:t>
            </a:r>
          </a:p>
        </p:txBody>
      </p:sp>
      <p:sp>
        <p:nvSpPr>
          <p:cNvPr id="3" name="Subtitle 2"/>
          <p:cNvSpPr>
            <a:spLocks noGrp="1"/>
          </p:cNvSpPr>
          <p:nvPr>
            <p:ph type="subTitle" idx="1"/>
          </p:nvPr>
        </p:nvSpPr>
        <p:spPr>
          <a:xfrm>
            <a:off x="1873405" y="4102768"/>
            <a:ext cx="8385717" cy="1651261"/>
          </a:xfrm>
          <a:solidFill>
            <a:schemeClr val="bg1"/>
          </a:solidFill>
          <a:ln w="28575">
            <a:solidFill>
              <a:schemeClr val="accent4"/>
            </a:solidFill>
          </a:ln>
        </p:spPr>
        <p:txBody>
          <a:bodyPr anchor="ctr">
            <a:normAutofit/>
          </a:bodyPr>
          <a:lstStyle/>
          <a:p>
            <a:r>
              <a:rPr lang="en-US" dirty="0"/>
              <a:t>Risa Sayre, ORISE at EPA/ORD/NCCT</a:t>
            </a:r>
          </a:p>
          <a:p>
            <a:r>
              <a:rPr lang="en-US" dirty="0"/>
              <a:t>Python CoP webinar: 18 Mar 2019</a:t>
            </a:r>
          </a:p>
          <a:p>
            <a:r>
              <a:rPr lang="en-US" sz="1800" dirty="0"/>
              <a:t>Mentor for this project: Chris Grulke	Current mentor: John Wambaugh</a:t>
            </a:r>
          </a:p>
        </p:txBody>
      </p:sp>
      <p:sp>
        <p:nvSpPr>
          <p:cNvPr id="4" name="TextBox 3"/>
          <p:cNvSpPr txBox="1"/>
          <p:nvPr/>
        </p:nvSpPr>
        <p:spPr>
          <a:xfrm>
            <a:off x="5891841" y="6236898"/>
            <a:ext cx="5880340" cy="369332"/>
          </a:xfrm>
          <a:prstGeom prst="rect">
            <a:avLst/>
          </a:prstGeom>
          <a:noFill/>
        </p:spPr>
        <p:txBody>
          <a:bodyPr wrap="square" rtlCol="0">
            <a:spAutoFit/>
          </a:bodyPr>
          <a:lstStyle/>
          <a:p>
            <a:r>
              <a:rPr lang="en-US" i="1" dirty="0">
                <a:solidFill>
                  <a:schemeClr val="tx2"/>
                </a:solidFill>
              </a:rPr>
              <a:t>This presentation does not necessarily reflect U.S. EPA policy</a:t>
            </a:r>
          </a:p>
        </p:txBody>
      </p:sp>
    </p:spTree>
    <p:extLst>
      <p:ext uri="{BB962C8B-B14F-4D97-AF65-F5344CB8AC3E}">
        <p14:creationId xmlns:p14="http://schemas.microsoft.com/office/powerpoint/2010/main" val="3309190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DE3778-03C3-408C-A1CA-AD5823761A4A}"/>
              </a:ext>
            </a:extLst>
          </p:cNvPr>
          <p:cNvSpPr>
            <a:spLocks noGrp="1"/>
          </p:cNvSpPr>
          <p:nvPr>
            <p:ph type="sldNum" sz="quarter" idx="12"/>
          </p:nvPr>
        </p:nvSpPr>
        <p:spPr/>
        <p:txBody>
          <a:bodyPr/>
          <a:lstStyle/>
          <a:p>
            <a:fld id="{53288121-1677-425E-BB10-6B0424D25A06}" type="slidenum">
              <a:rPr lang="en-US" smtClean="0"/>
              <a:t>10</a:t>
            </a:fld>
            <a:endParaRPr lang="en-US"/>
          </a:p>
        </p:txBody>
      </p:sp>
      <p:sp>
        <p:nvSpPr>
          <p:cNvPr id="10" name="Content Placeholder 9">
            <a:extLst>
              <a:ext uri="{FF2B5EF4-FFF2-40B4-BE49-F238E27FC236}">
                <a16:creationId xmlns:a16="http://schemas.microsoft.com/office/drawing/2014/main" id="{870508E1-2F9B-4FBE-9DD5-FB0FE0C21EC9}"/>
              </a:ext>
            </a:extLst>
          </p:cNvPr>
          <p:cNvSpPr>
            <a:spLocks noGrp="1"/>
          </p:cNvSpPr>
          <p:nvPr>
            <p:ph idx="1"/>
          </p:nvPr>
        </p:nvSpPr>
        <p:spPr>
          <a:xfrm>
            <a:off x="7904747" y="646529"/>
            <a:ext cx="3304673" cy="4996281"/>
          </a:xfrm>
        </p:spPr>
        <p:txBody>
          <a:bodyPr>
            <a:normAutofit/>
          </a:bodyPr>
          <a:lstStyle/>
          <a:p>
            <a:pPr marL="0" indent="0">
              <a:buNone/>
            </a:pPr>
            <a:r>
              <a:rPr lang="en-US" dirty="0"/>
              <a:t>Fetch abstracts of positive articles from PubMed </a:t>
            </a:r>
          </a:p>
          <a:p>
            <a:endParaRPr lang="en-US" dirty="0"/>
          </a:p>
          <a:p>
            <a:endParaRPr lang="en-US" dirty="0"/>
          </a:p>
          <a:p>
            <a:endParaRPr lang="en-US" dirty="0"/>
          </a:p>
          <a:p>
            <a:endParaRPr lang="en-US" dirty="0"/>
          </a:p>
          <a:p>
            <a:pPr marL="0" indent="0">
              <a:buNone/>
            </a:pPr>
            <a:r>
              <a:rPr lang="en-US" dirty="0"/>
              <a:t>Randomly generate PMIDs to serve as a negative set, fetch negative abstracts</a:t>
            </a:r>
          </a:p>
          <a:p>
            <a:endParaRPr lang="en-US" dirty="0"/>
          </a:p>
        </p:txBody>
      </p:sp>
      <p:pic>
        <p:nvPicPr>
          <p:cNvPr id="3" name="Picture 2">
            <a:extLst>
              <a:ext uri="{FF2B5EF4-FFF2-40B4-BE49-F238E27FC236}">
                <a16:creationId xmlns:a16="http://schemas.microsoft.com/office/drawing/2014/main" id="{E4303FBB-062A-45C7-AA24-E13CC313014E}"/>
              </a:ext>
            </a:extLst>
          </p:cNvPr>
          <p:cNvPicPr>
            <a:picLocks noChangeAspect="1"/>
          </p:cNvPicPr>
          <p:nvPr/>
        </p:nvPicPr>
        <p:blipFill>
          <a:blip r:embed="rId2"/>
          <a:stretch>
            <a:fillRect/>
          </a:stretch>
        </p:blipFill>
        <p:spPr>
          <a:xfrm>
            <a:off x="585537" y="523875"/>
            <a:ext cx="6858000" cy="5810250"/>
          </a:xfrm>
          <a:prstGeom prst="rect">
            <a:avLst/>
          </a:prstGeom>
        </p:spPr>
      </p:pic>
    </p:spTree>
    <p:extLst>
      <p:ext uri="{BB962C8B-B14F-4D97-AF65-F5344CB8AC3E}">
        <p14:creationId xmlns:p14="http://schemas.microsoft.com/office/powerpoint/2010/main" val="113765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DE3778-03C3-408C-A1CA-AD5823761A4A}"/>
              </a:ext>
            </a:extLst>
          </p:cNvPr>
          <p:cNvSpPr>
            <a:spLocks noGrp="1"/>
          </p:cNvSpPr>
          <p:nvPr>
            <p:ph type="sldNum" sz="quarter" idx="12"/>
          </p:nvPr>
        </p:nvSpPr>
        <p:spPr/>
        <p:txBody>
          <a:bodyPr/>
          <a:lstStyle/>
          <a:p>
            <a:fld id="{53288121-1677-425E-BB10-6B0424D25A06}" type="slidenum">
              <a:rPr lang="en-US" smtClean="0"/>
              <a:t>11</a:t>
            </a:fld>
            <a:endParaRPr lang="en-US"/>
          </a:p>
        </p:txBody>
      </p:sp>
      <p:pic>
        <p:nvPicPr>
          <p:cNvPr id="5" name="Picture 4">
            <a:extLst>
              <a:ext uri="{FF2B5EF4-FFF2-40B4-BE49-F238E27FC236}">
                <a16:creationId xmlns:a16="http://schemas.microsoft.com/office/drawing/2014/main" id="{EC1D2F59-B9ED-427B-BDD0-20F9A0177424}"/>
              </a:ext>
            </a:extLst>
          </p:cNvPr>
          <p:cNvPicPr>
            <a:picLocks noChangeAspect="1"/>
          </p:cNvPicPr>
          <p:nvPr/>
        </p:nvPicPr>
        <p:blipFill>
          <a:blip r:embed="rId2"/>
          <a:stretch>
            <a:fillRect/>
          </a:stretch>
        </p:blipFill>
        <p:spPr>
          <a:xfrm>
            <a:off x="693320" y="4026276"/>
            <a:ext cx="6200775" cy="1914525"/>
          </a:xfrm>
          <a:prstGeom prst="rect">
            <a:avLst/>
          </a:prstGeom>
        </p:spPr>
      </p:pic>
      <p:pic>
        <p:nvPicPr>
          <p:cNvPr id="6" name="Picture 5">
            <a:extLst>
              <a:ext uri="{FF2B5EF4-FFF2-40B4-BE49-F238E27FC236}">
                <a16:creationId xmlns:a16="http://schemas.microsoft.com/office/drawing/2014/main" id="{1BEE42D9-7445-4A13-A82B-CA8B844B297B}"/>
              </a:ext>
            </a:extLst>
          </p:cNvPr>
          <p:cNvPicPr>
            <a:picLocks noChangeAspect="1"/>
          </p:cNvPicPr>
          <p:nvPr/>
        </p:nvPicPr>
        <p:blipFill>
          <a:blip r:embed="rId3"/>
          <a:stretch>
            <a:fillRect/>
          </a:stretch>
        </p:blipFill>
        <p:spPr>
          <a:xfrm>
            <a:off x="693320" y="715128"/>
            <a:ext cx="10420350" cy="2895600"/>
          </a:xfrm>
          <a:prstGeom prst="rect">
            <a:avLst/>
          </a:prstGeom>
        </p:spPr>
      </p:pic>
      <p:sp>
        <p:nvSpPr>
          <p:cNvPr id="10" name="Content Placeholder 9">
            <a:extLst>
              <a:ext uri="{FF2B5EF4-FFF2-40B4-BE49-F238E27FC236}">
                <a16:creationId xmlns:a16="http://schemas.microsoft.com/office/drawing/2014/main" id="{870508E1-2F9B-4FBE-9DD5-FB0FE0C21EC9}"/>
              </a:ext>
            </a:extLst>
          </p:cNvPr>
          <p:cNvSpPr>
            <a:spLocks noGrp="1"/>
          </p:cNvSpPr>
          <p:nvPr>
            <p:ph idx="1"/>
          </p:nvPr>
        </p:nvSpPr>
        <p:spPr>
          <a:xfrm>
            <a:off x="7808997" y="715128"/>
            <a:ext cx="3304673" cy="4530640"/>
          </a:xfrm>
        </p:spPr>
        <p:txBody>
          <a:bodyPr>
            <a:normAutofit fontScale="92500" lnSpcReduction="10000"/>
          </a:bodyPr>
          <a:lstStyle/>
          <a:p>
            <a:pPr marL="0" indent="0">
              <a:buNone/>
            </a:pPr>
            <a:r>
              <a:rPr lang="en-US" dirty="0"/>
              <a:t>Split abstracts into words</a:t>
            </a:r>
          </a:p>
          <a:p>
            <a:pPr marL="0" indent="0">
              <a:buNone/>
            </a:pPr>
            <a:endParaRPr lang="en-US" dirty="0"/>
          </a:p>
          <a:p>
            <a:pPr marL="0" indent="0">
              <a:buNone/>
            </a:pPr>
            <a:r>
              <a:rPr lang="en-US" dirty="0"/>
              <a:t>Identify most popular words</a:t>
            </a:r>
          </a:p>
          <a:p>
            <a:pPr marL="0" indent="0">
              <a:buNone/>
            </a:pPr>
            <a:endParaRPr lang="en-US" dirty="0"/>
          </a:p>
          <a:p>
            <a:pPr marL="0" indent="0">
              <a:buNone/>
            </a:pPr>
            <a:endParaRPr lang="en-US" dirty="0"/>
          </a:p>
          <a:p>
            <a:pPr marL="0" indent="0">
              <a:buNone/>
            </a:pPr>
            <a:endParaRPr lang="en-US" dirty="0"/>
          </a:p>
          <a:p>
            <a:pPr marL="0" indent="0">
              <a:buNone/>
            </a:pPr>
            <a:r>
              <a:rPr lang="en-US" dirty="0"/>
              <a:t>Classify words as belonging to positive or negative abstracts</a:t>
            </a:r>
          </a:p>
        </p:txBody>
      </p:sp>
    </p:spTree>
    <p:extLst>
      <p:ext uri="{BB962C8B-B14F-4D97-AF65-F5344CB8AC3E}">
        <p14:creationId xmlns:p14="http://schemas.microsoft.com/office/powerpoint/2010/main" val="377178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DE3778-03C3-408C-A1CA-AD5823761A4A}"/>
              </a:ext>
            </a:extLst>
          </p:cNvPr>
          <p:cNvSpPr>
            <a:spLocks noGrp="1"/>
          </p:cNvSpPr>
          <p:nvPr>
            <p:ph type="sldNum" sz="quarter" idx="12"/>
          </p:nvPr>
        </p:nvSpPr>
        <p:spPr/>
        <p:txBody>
          <a:bodyPr/>
          <a:lstStyle/>
          <a:p>
            <a:fld id="{53288121-1677-425E-BB10-6B0424D25A06}" type="slidenum">
              <a:rPr lang="en-US" smtClean="0"/>
              <a:t>12</a:t>
            </a:fld>
            <a:endParaRPr lang="en-US"/>
          </a:p>
        </p:txBody>
      </p:sp>
      <p:pic>
        <p:nvPicPr>
          <p:cNvPr id="5" name="Picture 4">
            <a:extLst>
              <a:ext uri="{FF2B5EF4-FFF2-40B4-BE49-F238E27FC236}">
                <a16:creationId xmlns:a16="http://schemas.microsoft.com/office/drawing/2014/main" id="{EC1D2F59-B9ED-427B-BDD0-20F9A0177424}"/>
              </a:ext>
            </a:extLst>
          </p:cNvPr>
          <p:cNvPicPr>
            <a:picLocks noChangeAspect="1"/>
          </p:cNvPicPr>
          <p:nvPr/>
        </p:nvPicPr>
        <p:blipFill>
          <a:blip r:embed="rId2"/>
          <a:stretch>
            <a:fillRect/>
          </a:stretch>
        </p:blipFill>
        <p:spPr>
          <a:xfrm>
            <a:off x="693320" y="4026276"/>
            <a:ext cx="6200775" cy="1914525"/>
          </a:xfrm>
          <a:prstGeom prst="rect">
            <a:avLst/>
          </a:prstGeom>
        </p:spPr>
      </p:pic>
      <p:pic>
        <p:nvPicPr>
          <p:cNvPr id="6" name="Picture 5">
            <a:extLst>
              <a:ext uri="{FF2B5EF4-FFF2-40B4-BE49-F238E27FC236}">
                <a16:creationId xmlns:a16="http://schemas.microsoft.com/office/drawing/2014/main" id="{1BEE42D9-7445-4A13-A82B-CA8B844B297B}"/>
              </a:ext>
            </a:extLst>
          </p:cNvPr>
          <p:cNvPicPr>
            <a:picLocks noChangeAspect="1"/>
          </p:cNvPicPr>
          <p:nvPr/>
        </p:nvPicPr>
        <p:blipFill>
          <a:blip r:embed="rId3"/>
          <a:stretch>
            <a:fillRect/>
          </a:stretch>
        </p:blipFill>
        <p:spPr>
          <a:xfrm>
            <a:off x="693320" y="715128"/>
            <a:ext cx="10420350" cy="2895600"/>
          </a:xfrm>
          <a:prstGeom prst="rect">
            <a:avLst/>
          </a:prstGeom>
        </p:spPr>
      </p:pic>
      <p:pic>
        <p:nvPicPr>
          <p:cNvPr id="8" name="Picture 7">
            <a:extLst>
              <a:ext uri="{FF2B5EF4-FFF2-40B4-BE49-F238E27FC236}">
                <a16:creationId xmlns:a16="http://schemas.microsoft.com/office/drawing/2014/main" id="{F9A99494-CE07-4CC0-BD47-A804034F540B}"/>
              </a:ext>
            </a:extLst>
          </p:cNvPr>
          <p:cNvPicPr>
            <a:picLocks noChangeAspect="1"/>
          </p:cNvPicPr>
          <p:nvPr/>
        </p:nvPicPr>
        <p:blipFill>
          <a:blip r:embed="rId4"/>
          <a:stretch>
            <a:fillRect/>
          </a:stretch>
        </p:blipFill>
        <p:spPr>
          <a:xfrm>
            <a:off x="7274594" y="1809458"/>
            <a:ext cx="3606231" cy="3174080"/>
          </a:xfrm>
          <a:prstGeom prst="rect">
            <a:avLst/>
          </a:prstGeom>
          <a:ln>
            <a:solidFill>
              <a:schemeClr val="tx1"/>
            </a:solidFill>
          </a:ln>
        </p:spPr>
      </p:pic>
      <p:sp>
        <p:nvSpPr>
          <p:cNvPr id="9" name="TextBox 8">
            <a:extLst>
              <a:ext uri="{FF2B5EF4-FFF2-40B4-BE49-F238E27FC236}">
                <a16:creationId xmlns:a16="http://schemas.microsoft.com/office/drawing/2014/main" id="{966863CD-767B-4883-9A3F-4E1FD67CDA1A}"/>
              </a:ext>
            </a:extLst>
          </p:cNvPr>
          <p:cNvSpPr txBox="1"/>
          <p:nvPr/>
        </p:nvSpPr>
        <p:spPr>
          <a:xfrm>
            <a:off x="7274594" y="4983538"/>
            <a:ext cx="3606230" cy="584775"/>
          </a:xfrm>
          <a:prstGeom prst="rect">
            <a:avLst/>
          </a:prstGeom>
          <a:noFill/>
        </p:spPr>
        <p:txBody>
          <a:bodyPr wrap="square" rtlCol="0">
            <a:spAutoFit/>
          </a:bodyPr>
          <a:lstStyle/>
          <a:p>
            <a:pPr algn="ctr"/>
            <a:r>
              <a:rPr lang="en-US" sz="1600" dirty="0"/>
              <a:t>value ratios for informative features in training set with Naive Bayes </a:t>
            </a:r>
            <a:r>
              <a:rPr lang="en-US" sz="1600" dirty="0" err="1"/>
              <a:t>classifer</a:t>
            </a:r>
            <a:endParaRPr lang="en-US" sz="1600" dirty="0"/>
          </a:p>
        </p:txBody>
      </p:sp>
    </p:spTree>
    <p:extLst>
      <p:ext uri="{BB962C8B-B14F-4D97-AF65-F5344CB8AC3E}">
        <p14:creationId xmlns:p14="http://schemas.microsoft.com/office/powerpoint/2010/main" val="345676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DE3778-03C3-408C-A1CA-AD5823761A4A}"/>
              </a:ext>
            </a:extLst>
          </p:cNvPr>
          <p:cNvSpPr>
            <a:spLocks noGrp="1"/>
          </p:cNvSpPr>
          <p:nvPr>
            <p:ph type="sldNum" sz="quarter" idx="12"/>
          </p:nvPr>
        </p:nvSpPr>
        <p:spPr/>
        <p:txBody>
          <a:bodyPr/>
          <a:lstStyle/>
          <a:p>
            <a:fld id="{53288121-1677-425E-BB10-6B0424D25A06}" type="slidenum">
              <a:rPr lang="en-US" smtClean="0"/>
              <a:t>13</a:t>
            </a:fld>
            <a:endParaRPr lang="en-US"/>
          </a:p>
        </p:txBody>
      </p:sp>
      <p:pic>
        <p:nvPicPr>
          <p:cNvPr id="8" name="Picture 7">
            <a:extLst>
              <a:ext uri="{FF2B5EF4-FFF2-40B4-BE49-F238E27FC236}">
                <a16:creationId xmlns:a16="http://schemas.microsoft.com/office/drawing/2014/main" id="{E8200C76-8D50-4AD6-BB0B-970AE39B660E}"/>
              </a:ext>
            </a:extLst>
          </p:cNvPr>
          <p:cNvPicPr>
            <a:picLocks noChangeAspect="1"/>
          </p:cNvPicPr>
          <p:nvPr/>
        </p:nvPicPr>
        <p:blipFill>
          <a:blip r:embed="rId2"/>
          <a:stretch>
            <a:fillRect/>
          </a:stretch>
        </p:blipFill>
        <p:spPr>
          <a:xfrm>
            <a:off x="457200" y="1095375"/>
            <a:ext cx="11277600" cy="4667250"/>
          </a:xfrm>
          <a:prstGeom prst="rect">
            <a:avLst/>
          </a:prstGeom>
        </p:spPr>
      </p:pic>
      <p:sp>
        <p:nvSpPr>
          <p:cNvPr id="10" name="Content Placeholder 9">
            <a:extLst>
              <a:ext uri="{FF2B5EF4-FFF2-40B4-BE49-F238E27FC236}">
                <a16:creationId xmlns:a16="http://schemas.microsoft.com/office/drawing/2014/main" id="{870508E1-2F9B-4FBE-9DD5-FB0FE0C21EC9}"/>
              </a:ext>
            </a:extLst>
          </p:cNvPr>
          <p:cNvSpPr>
            <a:spLocks noGrp="1"/>
          </p:cNvSpPr>
          <p:nvPr>
            <p:ph idx="1"/>
          </p:nvPr>
        </p:nvSpPr>
        <p:spPr>
          <a:xfrm>
            <a:off x="8329863" y="2419435"/>
            <a:ext cx="3304673" cy="696744"/>
          </a:xfrm>
        </p:spPr>
        <p:txBody>
          <a:bodyPr>
            <a:normAutofit/>
          </a:bodyPr>
          <a:lstStyle/>
          <a:p>
            <a:pPr marL="0" indent="0">
              <a:buNone/>
            </a:pPr>
            <a:r>
              <a:rPr lang="en-US" dirty="0"/>
              <a:t>List of classifiers</a:t>
            </a:r>
          </a:p>
        </p:txBody>
      </p:sp>
    </p:spTree>
    <p:extLst>
      <p:ext uri="{BB962C8B-B14F-4D97-AF65-F5344CB8AC3E}">
        <p14:creationId xmlns:p14="http://schemas.microsoft.com/office/powerpoint/2010/main" val="382984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DE3778-03C3-408C-A1CA-AD5823761A4A}"/>
              </a:ext>
            </a:extLst>
          </p:cNvPr>
          <p:cNvSpPr>
            <a:spLocks noGrp="1"/>
          </p:cNvSpPr>
          <p:nvPr>
            <p:ph type="sldNum" sz="quarter" idx="12"/>
          </p:nvPr>
        </p:nvSpPr>
        <p:spPr/>
        <p:txBody>
          <a:bodyPr/>
          <a:lstStyle/>
          <a:p>
            <a:fld id="{53288121-1677-425E-BB10-6B0424D25A06}" type="slidenum">
              <a:rPr lang="en-US" smtClean="0"/>
              <a:t>14</a:t>
            </a:fld>
            <a:endParaRPr lang="en-US"/>
          </a:p>
        </p:txBody>
      </p:sp>
      <p:pic>
        <p:nvPicPr>
          <p:cNvPr id="3" name="Picture 2">
            <a:extLst>
              <a:ext uri="{FF2B5EF4-FFF2-40B4-BE49-F238E27FC236}">
                <a16:creationId xmlns:a16="http://schemas.microsoft.com/office/drawing/2014/main" id="{9D5FF729-7F39-4C23-8480-F76D3A5E045C}"/>
              </a:ext>
            </a:extLst>
          </p:cNvPr>
          <p:cNvPicPr>
            <a:picLocks noChangeAspect="1"/>
          </p:cNvPicPr>
          <p:nvPr/>
        </p:nvPicPr>
        <p:blipFill>
          <a:blip r:embed="rId2"/>
          <a:stretch>
            <a:fillRect/>
          </a:stretch>
        </p:blipFill>
        <p:spPr>
          <a:xfrm>
            <a:off x="673621" y="0"/>
            <a:ext cx="8053431" cy="6858000"/>
          </a:xfrm>
          <a:prstGeom prst="rect">
            <a:avLst/>
          </a:prstGeom>
        </p:spPr>
      </p:pic>
      <p:pic>
        <p:nvPicPr>
          <p:cNvPr id="6" name="Picture 5">
            <a:extLst>
              <a:ext uri="{FF2B5EF4-FFF2-40B4-BE49-F238E27FC236}">
                <a16:creationId xmlns:a16="http://schemas.microsoft.com/office/drawing/2014/main" id="{95727AA6-4068-4900-A5A0-98C5F3226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705" y="2301376"/>
            <a:ext cx="4277109" cy="2130423"/>
          </a:xfrm>
          <a:prstGeom prst="rect">
            <a:avLst/>
          </a:prstGeom>
        </p:spPr>
      </p:pic>
      <p:sp>
        <p:nvSpPr>
          <p:cNvPr id="10" name="Content Placeholder 9">
            <a:extLst>
              <a:ext uri="{FF2B5EF4-FFF2-40B4-BE49-F238E27FC236}">
                <a16:creationId xmlns:a16="http://schemas.microsoft.com/office/drawing/2014/main" id="{870508E1-2F9B-4FBE-9DD5-FB0FE0C21EC9}"/>
              </a:ext>
            </a:extLst>
          </p:cNvPr>
          <p:cNvSpPr>
            <a:spLocks noGrp="1"/>
          </p:cNvSpPr>
          <p:nvPr>
            <p:ph idx="1"/>
          </p:nvPr>
        </p:nvSpPr>
        <p:spPr>
          <a:xfrm>
            <a:off x="8253141" y="798516"/>
            <a:ext cx="3304673" cy="696744"/>
          </a:xfrm>
        </p:spPr>
        <p:txBody>
          <a:bodyPr>
            <a:noAutofit/>
          </a:bodyPr>
          <a:lstStyle/>
          <a:p>
            <a:pPr marL="0" indent="0">
              <a:buNone/>
            </a:pPr>
            <a:r>
              <a:rPr lang="en-US" dirty="0"/>
              <a:t>Train each classifier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Plot results</a:t>
            </a:r>
          </a:p>
        </p:txBody>
      </p:sp>
      <p:sp>
        <p:nvSpPr>
          <p:cNvPr id="9" name="TextBox 8">
            <a:extLst>
              <a:ext uri="{FF2B5EF4-FFF2-40B4-BE49-F238E27FC236}">
                <a16:creationId xmlns:a16="http://schemas.microsoft.com/office/drawing/2014/main" id="{F1741C59-DEE2-4C98-9478-88866B0B7275}"/>
              </a:ext>
            </a:extLst>
          </p:cNvPr>
          <p:cNvSpPr txBox="1"/>
          <p:nvPr/>
        </p:nvSpPr>
        <p:spPr>
          <a:xfrm>
            <a:off x="7603958" y="4431799"/>
            <a:ext cx="3953856" cy="846386"/>
          </a:xfrm>
          <a:prstGeom prst="rect">
            <a:avLst/>
          </a:prstGeom>
          <a:noFill/>
        </p:spPr>
        <p:txBody>
          <a:bodyPr wrap="square" rtlCol="0">
            <a:spAutoFit/>
          </a:bodyPr>
          <a:lstStyle/>
          <a:p>
            <a:pPr algn="ctr"/>
            <a:r>
              <a:rPr lang="en-US" sz="2800" dirty="0"/>
              <a:t>K-fold cross-validation </a:t>
            </a:r>
          </a:p>
          <a:p>
            <a:pPr algn="ctr"/>
            <a:r>
              <a:rPr lang="en-US" sz="1050" dirty="0">
                <a:solidFill>
                  <a:schemeClr val="bg1">
                    <a:lumMod val="50000"/>
                  </a:schemeClr>
                </a:solidFill>
              </a:rPr>
              <a:t>(By Fabian </a:t>
            </a:r>
            <a:r>
              <a:rPr lang="en-US" sz="1050" dirty="0" err="1">
                <a:solidFill>
                  <a:schemeClr val="bg1">
                    <a:lumMod val="50000"/>
                  </a:schemeClr>
                </a:solidFill>
              </a:rPr>
              <a:t>Flöck</a:t>
            </a:r>
            <a:r>
              <a:rPr lang="en-US" sz="1050" dirty="0">
                <a:solidFill>
                  <a:schemeClr val="bg1">
                    <a:lumMod val="50000"/>
                  </a:schemeClr>
                </a:solidFill>
              </a:rPr>
              <a:t> - Own work, CC BY-SA 3.0, https://commons.wikimedia.org/w/index.php?curid=51562781) </a:t>
            </a:r>
          </a:p>
        </p:txBody>
      </p:sp>
    </p:spTree>
    <p:extLst>
      <p:ext uri="{BB962C8B-B14F-4D97-AF65-F5344CB8AC3E}">
        <p14:creationId xmlns:p14="http://schemas.microsoft.com/office/powerpoint/2010/main" val="114317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CA94-2DA8-4CEA-ABAE-46EE18CAEC30}"/>
              </a:ext>
            </a:extLst>
          </p:cNvPr>
          <p:cNvSpPr>
            <a:spLocks noGrp="1"/>
          </p:cNvSpPr>
          <p:nvPr>
            <p:ph type="title"/>
          </p:nvPr>
        </p:nvSpPr>
        <p:spPr>
          <a:xfrm>
            <a:off x="838200" y="359336"/>
            <a:ext cx="10515600" cy="1325563"/>
          </a:xfrm>
          <a:solidFill>
            <a:schemeClr val="bg1"/>
          </a:solidFill>
          <a:ln>
            <a:solidFill>
              <a:schemeClr val="accent1"/>
            </a:solidFill>
          </a:ln>
        </p:spPr>
        <p:txBody>
          <a:bodyPr/>
          <a:lstStyle/>
          <a:p>
            <a:r>
              <a:rPr lang="en-US" dirty="0"/>
              <a:t>Experiment 1: Results</a:t>
            </a:r>
          </a:p>
        </p:txBody>
      </p:sp>
      <p:sp>
        <p:nvSpPr>
          <p:cNvPr id="3" name="Content Placeholder 2">
            <a:extLst>
              <a:ext uri="{FF2B5EF4-FFF2-40B4-BE49-F238E27FC236}">
                <a16:creationId xmlns:a16="http://schemas.microsoft.com/office/drawing/2014/main" id="{E786F10E-DCE8-4CE5-BB1E-FA06B1594277}"/>
              </a:ext>
            </a:extLst>
          </p:cNvPr>
          <p:cNvSpPr>
            <a:spLocks noGrp="1"/>
          </p:cNvSpPr>
          <p:nvPr>
            <p:ph idx="1"/>
          </p:nvPr>
        </p:nvSpPr>
        <p:spPr>
          <a:xfrm>
            <a:off x="6976533" y="1998488"/>
            <a:ext cx="4377267" cy="4357862"/>
          </a:xfrm>
          <a:solidFill>
            <a:schemeClr val="bg1"/>
          </a:solidFill>
          <a:ln>
            <a:solidFill>
              <a:schemeClr val="accent1"/>
            </a:solidFill>
          </a:ln>
        </p:spPr>
        <p:txBody>
          <a:bodyPr>
            <a:noAutofit/>
          </a:bodyPr>
          <a:lstStyle/>
          <a:p>
            <a:pPr marL="0" indent="0">
              <a:lnSpc>
                <a:spcPct val="100000"/>
              </a:lnSpc>
              <a:buNone/>
            </a:pPr>
            <a:r>
              <a:rPr lang="en-US" sz="2000" dirty="0"/>
              <a:t>For 90% consensus:</a:t>
            </a:r>
          </a:p>
          <a:p>
            <a:pPr marL="0" indent="0">
              <a:lnSpc>
                <a:spcPct val="100000"/>
              </a:lnSpc>
              <a:buNone/>
            </a:pPr>
            <a:r>
              <a:rPr lang="en-US" sz="2000" dirty="0"/>
              <a:t>Validation set (220): </a:t>
            </a:r>
          </a:p>
          <a:p>
            <a:pPr>
              <a:lnSpc>
                <a:spcPct val="100000"/>
              </a:lnSpc>
            </a:pPr>
            <a:r>
              <a:rPr lang="en-US" sz="2000" dirty="0"/>
              <a:t>TP 195, FN 4 </a:t>
            </a:r>
          </a:p>
          <a:p>
            <a:pPr marL="0" indent="0">
              <a:lnSpc>
                <a:spcPct val="100000"/>
              </a:lnSpc>
              <a:buNone/>
            </a:pPr>
            <a:r>
              <a:rPr lang="en-US" sz="2000" dirty="0"/>
              <a:t>Random set (664): </a:t>
            </a:r>
          </a:p>
          <a:p>
            <a:pPr>
              <a:lnSpc>
                <a:spcPct val="100000"/>
              </a:lnSpc>
            </a:pPr>
            <a:r>
              <a:rPr lang="en-US" sz="2000" dirty="0"/>
              <a:t>FP 4 </a:t>
            </a:r>
          </a:p>
          <a:p>
            <a:pPr>
              <a:lnSpc>
                <a:spcPct val="100000"/>
              </a:lnSpc>
            </a:pPr>
            <a:r>
              <a:rPr lang="en-US" sz="2000" dirty="0"/>
              <a:t>33 contained “metabolite”, 3 contained “pharmacokinetic” and were correctly listed as negative</a:t>
            </a:r>
          </a:p>
          <a:p>
            <a:pPr marL="0" indent="0">
              <a:lnSpc>
                <a:spcPct val="100000"/>
              </a:lnSpc>
              <a:buNone/>
            </a:pPr>
            <a:r>
              <a:rPr lang="en-US" sz="2000" dirty="0"/>
              <a:t>Reduced case study hits from to 1688808 to 14502; often found answer in top hit, but still FP</a:t>
            </a:r>
          </a:p>
        </p:txBody>
      </p:sp>
      <p:sp>
        <p:nvSpPr>
          <p:cNvPr id="5" name="Slide Number Placeholder 4">
            <a:extLst>
              <a:ext uri="{FF2B5EF4-FFF2-40B4-BE49-F238E27FC236}">
                <a16:creationId xmlns:a16="http://schemas.microsoft.com/office/drawing/2014/main" id="{15CEB70A-32B5-4C13-8238-90C0E36B89C7}"/>
              </a:ext>
            </a:extLst>
          </p:cNvPr>
          <p:cNvSpPr>
            <a:spLocks noGrp="1"/>
          </p:cNvSpPr>
          <p:nvPr>
            <p:ph type="sldNum" sz="quarter" idx="12"/>
          </p:nvPr>
        </p:nvSpPr>
        <p:spPr/>
        <p:txBody>
          <a:bodyPr/>
          <a:lstStyle/>
          <a:p>
            <a:fld id="{53288121-1677-425E-BB10-6B0424D25A06}" type="slidenum">
              <a:rPr lang="en-US" smtClean="0"/>
              <a:t>15</a:t>
            </a:fld>
            <a:endParaRPr lang="en-US"/>
          </a:p>
        </p:txBody>
      </p:sp>
      <p:pic>
        <p:nvPicPr>
          <p:cNvPr id="10" name="Picture 9">
            <a:extLst>
              <a:ext uri="{FF2B5EF4-FFF2-40B4-BE49-F238E27FC236}">
                <a16:creationId xmlns:a16="http://schemas.microsoft.com/office/drawing/2014/main" id="{53DD719C-C73F-4002-985B-1924DD9287EB}"/>
              </a:ext>
            </a:extLst>
          </p:cNvPr>
          <p:cNvPicPr>
            <a:picLocks noChangeAspect="1"/>
          </p:cNvPicPr>
          <p:nvPr/>
        </p:nvPicPr>
        <p:blipFill>
          <a:blip r:embed="rId3"/>
          <a:stretch>
            <a:fillRect/>
          </a:stretch>
        </p:blipFill>
        <p:spPr>
          <a:xfrm>
            <a:off x="838200" y="1995280"/>
            <a:ext cx="6010275" cy="3838575"/>
          </a:xfrm>
          <a:prstGeom prst="rect">
            <a:avLst/>
          </a:prstGeom>
        </p:spPr>
      </p:pic>
    </p:spTree>
    <p:extLst>
      <p:ext uri="{BB962C8B-B14F-4D97-AF65-F5344CB8AC3E}">
        <p14:creationId xmlns:p14="http://schemas.microsoft.com/office/powerpoint/2010/main" val="186963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8E02E-BD61-4188-BC29-AC602632DB63}"/>
              </a:ext>
            </a:extLst>
          </p:cNvPr>
          <p:cNvSpPr>
            <a:spLocks noGrp="1"/>
          </p:cNvSpPr>
          <p:nvPr>
            <p:ph idx="1"/>
          </p:nvPr>
        </p:nvSpPr>
        <p:spPr>
          <a:xfrm>
            <a:off x="838200" y="719528"/>
            <a:ext cx="10515600" cy="5457435"/>
          </a:xfrm>
          <a:solidFill>
            <a:schemeClr val="bg1"/>
          </a:solidFill>
        </p:spPr>
        <p:txBody>
          <a:bodyPr>
            <a:normAutofit fontScale="92500"/>
          </a:bodyPr>
          <a:lstStyle/>
          <a:p>
            <a:pPr marL="0" indent="0">
              <a:buNone/>
            </a:pPr>
            <a:r>
              <a:rPr lang="en-US" dirty="0" err="1"/>
              <a:t>Glucuronidation</a:t>
            </a:r>
            <a:r>
              <a:rPr lang="en-US" dirty="0"/>
              <a:t> of codeine was detected and compared with that of morphine in </a:t>
            </a:r>
            <a:r>
              <a:rPr lang="en-US" dirty="0" err="1"/>
              <a:t>microsomes</a:t>
            </a:r>
            <a:r>
              <a:rPr lang="en-US" dirty="0"/>
              <a:t> from human livers and kidneys. Vmax values for codeine-6-glucuronide (C6G) were 0.54 +/- 0.24 and 0.74 +/- 0.35 nmol/mg/min. in the livers and 0.10 and 0.13 nmol/mg/min. in the kidney, respectively, when codeine and UDP-glucuronic acid (UDPGA) were incubated with microsomal preparation. The corresponding Km values were 2.21 +/- 0.68 and 1.41 +/- 0.36 </a:t>
            </a:r>
            <a:r>
              <a:rPr lang="en-US" dirty="0" err="1"/>
              <a:t>mM</a:t>
            </a:r>
            <a:r>
              <a:rPr lang="en-US" dirty="0"/>
              <a:t> in the livers and 6.69 and 4.12 </a:t>
            </a:r>
            <a:r>
              <a:rPr lang="en-US" dirty="0" err="1"/>
              <a:t>mM</a:t>
            </a:r>
            <a:r>
              <a:rPr lang="en-US" dirty="0"/>
              <a:t> in the kidney. The average codeine </a:t>
            </a:r>
            <a:r>
              <a:rPr lang="en-US" dirty="0" err="1"/>
              <a:t>glucuronyltransferase</a:t>
            </a:r>
            <a:r>
              <a:rPr lang="en-US" dirty="0"/>
              <a:t> (GT) activity was 14-fold lower in the six kidneys than in the 11 livers. Higher GT activities were observed in liver </a:t>
            </a:r>
            <a:r>
              <a:rPr lang="en-US" dirty="0" err="1"/>
              <a:t>microsomes</a:t>
            </a:r>
            <a:r>
              <a:rPr lang="en-US" dirty="0"/>
              <a:t> from patients who had been exposed to enzyme inducers. Rates of glucuronide formation from morphine correlated significantly with those from codeine in both human liver and kidney </a:t>
            </a:r>
            <a:r>
              <a:rPr lang="en-US" dirty="0" err="1"/>
              <a:t>microsomes</a:t>
            </a:r>
            <a:r>
              <a:rPr lang="en-US" dirty="0"/>
              <a:t>. Morphine, amitriptyline, diazepam, probenecid and chloramphenicol inhibited codeine </a:t>
            </a:r>
            <a:r>
              <a:rPr lang="en-US" dirty="0" err="1"/>
              <a:t>glucuronidation</a:t>
            </a:r>
            <a:r>
              <a:rPr lang="en-US" dirty="0"/>
              <a:t> with Ki values of 3.6, 0.13, 0.18, 1.7 and 0.27 </a:t>
            </a:r>
            <a:r>
              <a:rPr lang="en-US" dirty="0" err="1"/>
              <a:t>mM</a:t>
            </a:r>
            <a:r>
              <a:rPr lang="en-US" dirty="0"/>
              <a:t>, respectively.</a:t>
            </a:r>
          </a:p>
        </p:txBody>
      </p:sp>
      <p:sp>
        <p:nvSpPr>
          <p:cNvPr id="4" name="Slide Number Placeholder 3">
            <a:extLst>
              <a:ext uri="{FF2B5EF4-FFF2-40B4-BE49-F238E27FC236}">
                <a16:creationId xmlns:a16="http://schemas.microsoft.com/office/drawing/2014/main" id="{BF76F107-7DEC-4A4B-B442-0CF2226847D2}"/>
              </a:ext>
            </a:extLst>
          </p:cNvPr>
          <p:cNvSpPr>
            <a:spLocks noGrp="1"/>
          </p:cNvSpPr>
          <p:nvPr>
            <p:ph type="sldNum" sz="quarter" idx="12"/>
          </p:nvPr>
        </p:nvSpPr>
        <p:spPr/>
        <p:txBody>
          <a:bodyPr/>
          <a:lstStyle/>
          <a:p>
            <a:fld id="{53288121-1677-425E-BB10-6B0424D25A06}" type="slidenum">
              <a:rPr lang="en-US" smtClean="0"/>
              <a:t>16</a:t>
            </a:fld>
            <a:endParaRPr lang="en-US"/>
          </a:p>
        </p:txBody>
      </p:sp>
    </p:spTree>
    <p:extLst>
      <p:ext uri="{BB962C8B-B14F-4D97-AF65-F5344CB8AC3E}">
        <p14:creationId xmlns:p14="http://schemas.microsoft.com/office/powerpoint/2010/main" val="251183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6"/>
            <a:ext cx="6163491" cy="3227638"/>
          </a:xfrm>
          <a:solidFill>
            <a:schemeClr val="bg1"/>
          </a:solidFill>
          <a:ln>
            <a:solidFill>
              <a:schemeClr val="accent1"/>
            </a:solidFill>
          </a:ln>
        </p:spPr>
        <p:txBody>
          <a:bodyPr>
            <a:noAutofit/>
          </a:bodyPr>
          <a:lstStyle/>
          <a:p>
            <a:r>
              <a:rPr lang="en-US" altLang="en-US" sz="2400" dirty="0">
                <a:solidFill>
                  <a:srgbClr val="333333"/>
                </a:solidFill>
                <a:cs typeface="Arial" panose="020B0604020202020204" pitchFamily="34" charset="0"/>
              </a:rPr>
              <a:t>Determine set membership: TF-IDF </a:t>
            </a:r>
          </a:p>
          <a:p>
            <a:pPr lvl="1"/>
            <a:r>
              <a:rPr lang="en-US" altLang="en-US" dirty="0">
                <a:solidFill>
                  <a:srgbClr val="333333"/>
                </a:solidFill>
                <a:cs typeface="Arial" panose="020B0604020202020204" pitchFamily="34" charset="0"/>
              </a:rPr>
              <a:t>weights the information present in a term </a:t>
            </a:r>
          </a:p>
          <a:p>
            <a:pPr lvl="1"/>
            <a:r>
              <a:rPr lang="en-US" altLang="en-US" dirty="0" err="1">
                <a:solidFill>
                  <a:srgbClr val="333333"/>
                </a:solidFill>
                <a:cs typeface="Arial" panose="020B0604020202020204" pitchFamily="34" charset="0"/>
              </a:rPr>
              <a:t>tf</a:t>
            </a:r>
            <a:r>
              <a:rPr lang="en-US" altLang="en-US" dirty="0">
                <a:solidFill>
                  <a:srgbClr val="333333"/>
                </a:solidFill>
                <a:cs typeface="Arial" panose="020B0604020202020204" pitchFamily="34" charset="0"/>
              </a:rPr>
              <a:t> = number of times the term appears in this document</a:t>
            </a:r>
          </a:p>
          <a:p>
            <a:pPr lvl="1"/>
            <a:r>
              <a:rPr lang="en-US" altLang="en-US" dirty="0">
                <a:solidFill>
                  <a:srgbClr val="333333"/>
                </a:solidFill>
                <a:cs typeface="Arial" panose="020B0604020202020204" pitchFamily="34" charset="0"/>
              </a:rPr>
              <a:t>                        </a:t>
            </a:r>
          </a:p>
          <a:p>
            <a:pPr lvl="2"/>
            <a:r>
              <a:rPr lang="en-US" altLang="en-US" sz="2400" dirty="0" err="1">
                <a:solidFill>
                  <a:srgbClr val="333333"/>
                </a:solidFill>
                <a:cs typeface="Arial" panose="020B0604020202020204" pitchFamily="34" charset="0"/>
              </a:rPr>
              <a:t>nd</a:t>
            </a:r>
            <a:r>
              <a:rPr lang="en-US" altLang="en-US" sz="2400" dirty="0">
                <a:solidFill>
                  <a:srgbClr val="333333"/>
                </a:solidFill>
                <a:cs typeface="Arial" panose="020B0604020202020204" pitchFamily="34" charset="0"/>
              </a:rPr>
              <a:t> = total number of documents in set</a:t>
            </a:r>
          </a:p>
          <a:p>
            <a:pPr lvl="2"/>
            <a:r>
              <a:rPr lang="en-US" altLang="en-US" sz="2400" dirty="0" err="1">
                <a:solidFill>
                  <a:srgbClr val="333333"/>
                </a:solidFill>
                <a:cs typeface="Arial" panose="020B0604020202020204" pitchFamily="34" charset="0"/>
              </a:rPr>
              <a:t>df</a:t>
            </a:r>
            <a:r>
              <a:rPr lang="en-US" altLang="en-US" sz="2400" dirty="0">
                <a:solidFill>
                  <a:srgbClr val="333333"/>
                </a:solidFill>
                <a:cs typeface="Arial" panose="020B0604020202020204" pitchFamily="34" charset="0"/>
              </a:rPr>
              <a:t>(</a:t>
            </a:r>
            <a:r>
              <a:rPr lang="en-US" altLang="en-US" sz="2400" dirty="0" err="1">
                <a:solidFill>
                  <a:srgbClr val="333333"/>
                </a:solidFill>
                <a:cs typeface="Arial" panose="020B0604020202020204" pitchFamily="34" charset="0"/>
              </a:rPr>
              <a:t>d,t</a:t>
            </a:r>
            <a:r>
              <a:rPr lang="en-US" altLang="en-US" sz="2400" dirty="0">
                <a:solidFill>
                  <a:srgbClr val="333333"/>
                </a:solidFill>
                <a:cs typeface="Arial" panose="020B0604020202020204" pitchFamily="34" charset="0"/>
              </a:rPr>
              <a:t>) = number of times the term appears in all documents</a:t>
            </a:r>
          </a:p>
        </p:txBody>
      </p:sp>
      <p:pic>
        <p:nvPicPr>
          <p:cNvPr id="1026" name="Picture 2" descr="http://confluence.zn.epa.gov/download/attachments/21988125/image2017-10-6%2017%3A2%3A44.png?version=1&amp;modificationDate=1507323763269&amp;api=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459" y="3293906"/>
            <a:ext cx="2215377" cy="495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1.bp.blogspot.com/-WhJHsepggT8/UTmNpMtbGdI/AAAAAAAAAFA/Kvd04qBD24U/s1600/11111.JPG">
            <a:extLst>
              <a:ext uri="{FF2B5EF4-FFF2-40B4-BE49-F238E27FC236}">
                <a16:creationId xmlns:a16="http://schemas.microsoft.com/office/drawing/2014/main" id="{F3D4B175-E28D-42F2-ACAC-F9A2675E0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2406" y="2325370"/>
            <a:ext cx="4101394" cy="194485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2ABDD2B-21D0-4939-924B-0C3188C61E37}"/>
              </a:ext>
            </a:extLst>
          </p:cNvPr>
          <p:cNvSpPr txBox="1"/>
          <p:nvPr/>
        </p:nvSpPr>
        <p:spPr>
          <a:xfrm>
            <a:off x="7252406" y="4300175"/>
            <a:ext cx="4101393" cy="477054"/>
          </a:xfrm>
          <a:prstGeom prst="rect">
            <a:avLst/>
          </a:prstGeom>
          <a:noFill/>
        </p:spPr>
        <p:txBody>
          <a:bodyPr wrap="square" rtlCol="0">
            <a:spAutoFit/>
          </a:bodyPr>
          <a:lstStyle/>
          <a:p>
            <a:pPr algn="ctr"/>
            <a:r>
              <a:rPr lang="en-US" sz="1600" dirty="0">
                <a:solidFill>
                  <a:schemeClr val="tx1">
                    <a:lumMod val="65000"/>
                  </a:schemeClr>
                </a:solidFill>
              </a:rPr>
              <a:t>Term frequency – inverse document frequency</a:t>
            </a:r>
          </a:p>
          <a:p>
            <a:pPr algn="ctr"/>
            <a:r>
              <a:rPr lang="en-US" sz="900" dirty="0">
                <a:solidFill>
                  <a:schemeClr val="tx1">
                    <a:lumMod val="65000"/>
                  </a:schemeClr>
                </a:solidFill>
              </a:rPr>
              <a:t>auburnbigdata.blogspot.com/2013/03/vector-creating-from-document-set.html</a:t>
            </a:r>
          </a:p>
        </p:txBody>
      </p:sp>
      <p:sp>
        <p:nvSpPr>
          <p:cNvPr id="4" name="Slide Number Placeholder 3">
            <a:extLst>
              <a:ext uri="{FF2B5EF4-FFF2-40B4-BE49-F238E27FC236}">
                <a16:creationId xmlns:a16="http://schemas.microsoft.com/office/drawing/2014/main" id="{12CACC50-A408-48B8-999F-3058AE03C0BC}"/>
              </a:ext>
            </a:extLst>
          </p:cNvPr>
          <p:cNvSpPr>
            <a:spLocks noGrp="1"/>
          </p:cNvSpPr>
          <p:nvPr>
            <p:ph type="sldNum" sz="quarter" idx="12"/>
          </p:nvPr>
        </p:nvSpPr>
        <p:spPr/>
        <p:txBody>
          <a:bodyPr/>
          <a:lstStyle/>
          <a:p>
            <a:fld id="{53288121-1677-425E-BB10-6B0424D25A06}" type="slidenum">
              <a:rPr lang="en-US" smtClean="0"/>
              <a:t>17</a:t>
            </a:fld>
            <a:endParaRPr lang="en-US"/>
          </a:p>
        </p:txBody>
      </p:sp>
      <p:sp>
        <p:nvSpPr>
          <p:cNvPr id="8" name="Title 1">
            <a:extLst>
              <a:ext uri="{FF2B5EF4-FFF2-40B4-BE49-F238E27FC236}">
                <a16:creationId xmlns:a16="http://schemas.microsoft.com/office/drawing/2014/main" id="{F07002E9-7F3C-46CF-84E5-8C31C94D8C6A}"/>
              </a:ext>
            </a:extLst>
          </p:cNvPr>
          <p:cNvSpPr txBox="1">
            <a:spLocks/>
          </p:cNvSpPr>
          <p:nvPr/>
        </p:nvSpPr>
        <p:spPr>
          <a:xfrm>
            <a:off x="838199" y="348380"/>
            <a:ext cx="10515600" cy="1325563"/>
          </a:xfrm>
          <a:prstGeom prst="rect">
            <a:avLst/>
          </a:prstGeom>
          <a:solidFill>
            <a:schemeClr val="bg1"/>
          </a:solidFill>
          <a:ln>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Experiment 1.1: TF-IDF, LSA</a:t>
            </a:r>
            <a:endParaRPr lang="en-US" dirty="0"/>
          </a:p>
        </p:txBody>
      </p:sp>
      <p:pic>
        <p:nvPicPr>
          <p:cNvPr id="7" name="Picture 6">
            <a:extLst>
              <a:ext uri="{FF2B5EF4-FFF2-40B4-BE49-F238E27FC236}">
                <a16:creationId xmlns:a16="http://schemas.microsoft.com/office/drawing/2014/main" id="{D0277EEE-D415-42BA-8B99-3B675DB5FAA3}"/>
              </a:ext>
            </a:extLst>
          </p:cNvPr>
          <p:cNvPicPr>
            <a:picLocks noChangeAspect="1"/>
          </p:cNvPicPr>
          <p:nvPr/>
        </p:nvPicPr>
        <p:blipFill>
          <a:blip r:embed="rId5"/>
          <a:stretch>
            <a:fillRect/>
          </a:stretch>
        </p:blipFill>
        <p:spPr>
          <a:xfrm>
            <a:off x="838199" y="5342514"/>
            <a:ext cx="4810125" cy="685800"/>
          </a:xfrm>
          <a:prstGeom prst="rect">
            <a:avLst/>
          </a:prstGeom>
        </p:spPr>
      </p:pic>
    </p:spTree>
    <p:extLst>
      <p:ext uri="{BB962C8B-B14F-4D97-AF65-F5344CB8AC3E}">
        <p14:creationId xmlns:p14="http://schemas.microsoft.com/office/powerpoint/2010/main" val="3788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D4E7-469A-4DB2-AFAB-73C2EAA69DB6}"/>
              </a:ext>
            </a:extLst>
          </p:cNvPr>
          <p:cNvSpPr>
            <a:spLocks noGrp="1"/>
          </p:cNvSpPr>
          <p:nvPr>
            <p:ph type="title"/>
          </p:nvPr>
        </p:nvSpPr>
        <p:spPr>
          <a:solidFill>
            <a:schemeClr val="bg1"/>
          </a:solidFill>
          <a:ln>
            <a:solidFill>
              <a:schemeClr val="accent1"/>
            </a:solidFill>
          </a:ln>
        </p:spPr>
        <p:txBody>
          <a:bodyPr/>
          <a:lstStyle/>
          <a:p>
            <a:r>
              <a:rPr lang="en-US" dirty="0"/>
              <a:t>Experiment 1.1: TF-IDF, LSA</a:t>
            </a:r>
          </a:p>
        </p:txBody>
      </p:sp>
      <p:sp>
        <p:nvSpPr>
          <p:cNvPr id="3" name="Content Placeholder 2">
            <a:extLst>
              <a:ext uri="{FF2B5EF4-FFF2-40B4-BE49-F238E27FC236}">
                <a16:creationId xmlns:a16="http://schemas.microsoft.com/office/drawing/2014/main" id="{86083410-8A70-4B04-BFD8-775E69D61EB0}"/>
              </a:ext>
            </a:extLst>
          </p:cNvPr>
          <p:cNvSpPr>
            <a:spLocks noGrp="1"/>
          </p:cNvSpPr>
          <p:nvPr>
            <p:ph idx="1"/>
          </p:nvPr>
        </p:nvSpPr>
        <p:spPr>
          <a:xfrm>
            <a:off x="855239" y="1831373"/>
            <a:ext cx="10515600" cy="767443"/>
          </a:xfrm>
          <a:solidFill>
            <a:schemeClr val="bg1"/>
          </a:solidFill>
          <a:ln>
            <a:solidFill>
              <a:schemeClr val="accent1"/>
            </a:solidFill>
          </a:ln>
        </p:spPr>
        <p:txBody>
          <a:bodyPr anchor="ctr">
            <a:normAutofit/>
          </a:bodyPr>
          <a:lstStyle/>
          <a:p>
            <a:pPr marL="0" indent="0">
              <a:buNone/>
            </a:pPr>
            <a:r>
              <a:rPr lang="en-US" sz="2200" dirty="0"/>
              <a:t>Latent semantic analysis finds a low rank approximation to the term document matrix</a:t>
            </a:r>
          </a:p>
        </p:txBody>
      </p:sp>
      <p:sp>
        <p:nvSpPr>
          <p:cNvPr id="4" name="Slide Number Placeholder 3">
            <a:extLst>
              <a:ext uri="{FF2B5EF4-FFF2-40B4-BE49-F238E27FC236}">
                <a16:creationId xmlns:a16="http://schemas.microsoft.com/office/drawing/2014/main" id="{BB6BAB1B-6907-4AFD-BF67-7CDD833FCDAA}"/>
              </a:ext>
            </a:extLst>
          </p:cNvPr>
          <p:cNvSpPr>
            <a:spLocks noGrp="1"/>
          </p:cNvSpPr>
          <p:nvPr>
            <p:ph type="sldNum" sz="quarter" idx="12"/>
          </p:nvPr>
        </p:nvSpPr>
        <p:spPr/>
        <p:txBody>
          <a:bodyPr/>
          <a:lstStyle/>
          <a:p>
            <a:fld id="{53288121-1677-425E-BB10-6B0424D25A06}" type="slidenum">
              <a:rPr lang="en-US" smtClean="0"/>
              <a:t>18</a:t>
            </a:fld>
            <a:endParaRPr lang="en-US"/>
          </a:p>
        </p:txBody>
      </p:sp>
      <p:pic>
        <p:nvPicPr>
          <p:cNvPr id="6" name="Picture 5">
            <a:extLst>
              <a:ext uri="{FF2B5EF4-FFF2-40B4-BE49-F238E27FC236}">
                <a16:creationId xmlns:a16="http://schemas.microsoft.com/office/drawing/2014/main" id="{A6D6253C-A152-4603-BBEA-48D229892F06}"/>
              </a:ext>
            </a:extLst>
          </p:cNvPr>
          <p:cNvPicPr>
            <a:picLocks noChangeAspect="1"/>
          </p:cNvPicPr>
          <p:nvPr/>
        </p:nvPicPr>
        <p:blipFill>
          <a:blip r:embed="rId3"/>
          <a:stretch>
            <a:fillRect/>
          </a:stretch>
        </p:blipFill>
        <p:spPr>
          <a:xfrm>
            <a:off x="3456291" y="2776707"/>
            <a:ext cx="3884167" cy="2617826"/>
          </a:xfrm>
          <a:prstGeom prst="rect">
            <a:avLst/>
          </a:prstGeom>
        </p:spPr>
      </p:pic>
      <p:pic>
        <p:nvPicPr>
          <p:cNvPr id="7" name="Picture 6">
            <a:extLst>
              <a:ext uri="{FF2B5EF4-FFF2-40B4-BE49-F238E27FC236}">
                <a16:creationId xmlns:a16="http://schemas.microsoft.com/office/drawing/2014/main" id="{4C7FC96F-0110-4CBF-B2A0-7EE23D3C0B88}"/>
              </a:ext>
            </a:extLst>
          </p:cNvPr>
          <p:cNvPicPr>
            <a:picLocks noChangeAspect="1"/>
          </p:cNvPicPr>
          <p:nvPr/>
        </p:nvPicPr>
        <p:blipFill>
          <a:blip r:embed="rId4"/>
          <a:stretch>
            <a:fillRect/>
          </a:stretch>
        </p:blipFill>
        <p:spPr>
          <a:xfrm>
            <a:off x="855239" y="2805326"/>
            <a:ext cx="2358382" cy="2362579"/>
          </a:xfrm>
          <a:prstGeom prst="rect">
            <a:avLst/>
          </a:prstGeom>
        </p:spPr>
      </p:pic>
      <p:sp>
        <p:nvSpPr>
          <p:cNvPr id="8" name="TextBox 7">
            <a:extLst>
              <a:ext uri="{FF2B5EF4-FFF2-40B4-BE49-F238E27FC236}">
                <a16:creationId xmlns:a16="http://schemas.microsoft.com/office/drawing/2014/main" id="{BA6DFEEB-E93D-4AE3-842A-4CA192EEB854}"/>
              </a:ext>
            </a:extLst>
          </p:cNvPr>
          <p:cNvSpPr txBox="1"/>
          <p:nvPr/>
        </p:nvSpPr>
        <p:spPr>
          <a:xfrm>
            <a:off x="821161" y="5186784"/>
            <a:ext cx="2232026" cy="415498"/>
          </a:xfrm>
          <a:prstGeom prst="rect">
            <a:avLst/>
          </a:prstGeom>
          <a:noFill/>
        </p:spPr>
        <p:txBody>
          <a:bodyPr wrap="square" rtlCol="0">
            <a:spAutoFit/>
          </a:bodyPr>
          <a:lstStyle/>
          <a:p>
            <a:r>
              <a:rPr lang="en-US" sz="1050" dirty="0"/>
              <a:t>http://topicmodels.west.uni-koblenz.de/ckling/tmt/svd_ap.html</a:t>
            </a:r>
          </a:p>
        </p:txBody>
      </p:sp>
      <p:pic>
        <p:nvPicPr>
          <p:cNvPr id="5" name="Picture 4">
            <a:extLst>
              <a:ext uri="{FF2B5EF4-FFF2-40B4-BE49-F238E27FC236}">
                <a16:creationId xmlns:a16="http://schemas.microsoft.com/office/drawing/2014/main" id="{457B8DC5-F2A5-401C-84C1-3E6FD0858CBF}"/>
              </a:ext>
            </a:extLst>
          </p:cNvPr>
          <p:cNvPicPr>
            <a:picLocks noChangeAspect="1"/>
          </p:cNvPicPr>
          <p:nvPr/>
        </p:nvPicPr>
        <p:blipFill>
          <a:blip r:embed="rId5"/>
          <a:stretch>
            <a:fillRect/>
          </a:stretch>
        </p:blipFill>
        <p:spPr>
          <a:xfrm>
            <a:off x="7528546" y="2764671"/>
            <a:ext cx="3842293" cy="2617826"/>
          </a:xfrm>
          <a:prstGeom prst="rect">
            <a:avLst/>
          </a:prstGeom>
        </p:spPr>
      </p:pic>
      <p:pic>
        <p:nvPicPr>
          <p:cNvPr id="9" name="Picture 8">
            <a:extLst>
              <a:ext uri="{FF2B5EF4-FFF2-40B4-BE49-F238E27FC236}">
                <a16:creationId xmlns:a16="http://schemas.microsoft.com/office/drawing/2014/main" id="{3557476F-1C51-416E-B953-32ECC50141F1}"/>
              </a:ext>
            </a:extLst>
          </p:cNvPr>
          <p:cNvPicPr>
            <a:picLocks noChangeAspect="1"/>
          </p:cNvPicPr>
          <p:nvPr/>
        </p:nvPicPr>
        <p:blipFill>
          <a:blip r:embed="rId6"/>
          <a:stretch>
            <a:fillRect/>
          </a:stretch>
        </p:blipFill>
        <p:spPr>
          <a:xfrm>
            <a:off x="821161" y="5681662"/>
            <a:ext cx="5238750" cy="857250"/>
          </a:xfrm>
          <a:prstGeom prst="rect">
            <a:avLst/>
          </a:prstGeom>
        </p:spPr>
      </p:pic>
      <p:sp>
        <p:nvSpPr>
          <p:cNvPr id="10" name="TextBox 9">
            <a:extLst>
              <a:ext uri="{FF2B5EF4-FFF2-40B4-BE49-F238E27FC236}">
                <a16:creationId xmlns:a16="http://schemas.microsoft.com/office/drawing/2014/main" id="{9FFE315F-64D7-47A5-ABDF-BEFA6FEE49E3}"/>
              </a:ext>
            </a:extLst>
          </p:cNvPr>
          <p:cNvSpPr txBox="1"/>
          <p:nvPr/>
        </p:nvSpPr>
        <p:spPr>
          <a:xfrm>
            <a:off x="7528546" y="5382497"/>
            <a:ext cx="3825254" cy="584775"/>
          </a:xfrm>
          <a:prstGeom prst="rect">
            <a:avLst/>
          </a:prstGeom>
          <a:noFill/>
        </p:spPr>
        <p:txBody>
          <a:bodyPr wrap="square" rtlCol="0">
            <a:spAutoFit/>
          </a:bodyPr>
          <a:lstStyle/>
          <a:p>
            <a:pPr algn="ctr"/>
            <a:r>
              <a:rPr lang="en-US" sz="1600" dirty="0"/>
              <a:t>Experiment on how many abstracts needed to get a good result with this method</a:t>
            </a:r>
          </a:p>
        </p:txBody>
      </p:sp>
    </p:spTree>
    <p:extLst>
      <p:ext uri="{BB962C8B-B14F-4D97-AF65-F5344CB8AC3E}">
        <p14:creationId xmlns:p14="http://schemas.microsoft.com/office/powerpoint/2010/main" val="124230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accent4"/>
            </a:solidFill>
          </a:ln>
        </p:spPr>
        <p:txBody>
          <a:bodyPr>
            <a:normAutofit/>
          </a:bodyPr>
          <a:lstStyle/>
          <a:p>
            <a:r>
              <a:rPr lang="en-US" sz="4000" dirty="0"/>
              <a:t>Experiment 2: Identifying data sources &amp; content</a:t>
            </a:r>
          </a:p>
        </p:txBody>
      </p:sp>
      <p:sp>
        <p:nvSpPr>
          <p:cNvPr id="3" name="Content Placeholder 2"/>
          <p:cNvSpPr>
            <a:spLocks noGrp="1"/>
          </p:cNvSpPr>
          <p:nvPr>
            <p:ph idx="1"/>
          </p:nvPr>
        </p:nvSpPr>
        <p:spPr>
          <a:xfrm>
            <a:off x="838200" y="1825625"/>
            <a:ext cx="7351207" cy="4177191"/>
          </a:xfrm>
          <a:solidFill>
            <a:schemeClr val="bg1"/>
          </a:solidFill>
          <a:ln>
            <a:solidFill>
              <a:schemeClr val="accent4"/>
            </a:solidFill>
          </a:ln>
        </p:spPr>
        <p:txBody>
          <a:bodyPr>
            <a:normAutofit lnSpcReduction="10000"/>
          </a:bodyPr>
          <a:lstStyle/>
          <a:p>
            <a:pPr marL="0" indent="0">
              <a:lnSpc>
                <a:spcPct val="100000"/>
              </a:lnSpc>
              <a:buNone/>
            </a:pPr>
            <a:r>
              <a:rPr lang="en-US" altLang="en-US" b="1" i="1" dirty="0">
                <a:solidFill>
                  <a:srgbClr val="333333"/>
                </a:solidFill>
                <a:cs typeface="Arial" panose="020B0604020202020204" pitchFamily="34" charset="0"/>
              </a:rPr>
              <a:t>Can I use vectors find my abstracts and extract the information I want?</a:t>
            </a:r>
            <a:endParaRPr lang="en-US" dirty="0"/>
          </a:p>
          <a:p>
            <a:r>
              <a:rPr lang="en-US" dirty="0"/>
              <a:t>Define each word’s contexts: </a:t>
            </a:r>
            <a:r>
              <a:rPr lang="en-US" u="heavy" dirty="0">
                <a:uFill>
                  <a:solidFill>
                    <a:schemeClr val="accent5">
                      <a:lumMod val="20000"/>
                      <a:lumOff val="80000"/>
                    </a:schemeClr>
                  </a:solidFill>
                </a:uFill>
              </a:rPr>
              <a:t>Skip-gram</a:t>
            </a:r>
          </a:p>
          <a:p>
            <a:pPr lvl="1"/>
            <a:r>
              <a:rPr lang="en-US" dirty="0"/>
              <a:t>defines target words from source context words</a:t>
            </a:r>
          </a:p>
          <a:p>
            <a:r>
              <a:rPr lang="en-US" dirty="0"/>
              <a:t>Define each skip-gram’s semantic context: </a:t>
            </a:r>
            <a:r>
              <a:rPr lang="en-US" u="heavy" dirty="0">
                <a:uFill>
                  <a:solidFill>
                    <a:schemeClr val="accent6">
                      <a:lumMod val="20000"/>
                      <a:lumOff val="80000"/>
                    </a:schemeClr>
                  </a:solidFill>
                </a:uFill>
              </a:rPr>
              <a:t>Word2vec</a:t>
            </a:r>
          </a:p>
          <a:p>
            <a:pPr lvl="1"/>
            <a:r>
              <a:rPr lang="en-US" dirty="0"/>
              <a:t>cosine difference in high-dimensional space</a:t>
            </a:r>
          </a:p>
          <a:p>
            <a:r>
              <a:rPr lang="en-US" altLang="en-US" dirty="0">
                <a:solidFill>
                  <a:srgbClr val="333333"/>
                </a:solidFill>
                <a:cs typeface="Arial" panose="020B0604020202020204" pitchFamily="34" charset="0"/>
              </a:rPr>
              <a:t>Determine each embedding’s significance in set membership: TF-IDF </a:t>
            </a:r>
          </a:p>
          <a:p>
            <a:r>
              <a:rPr lang="en-US" dirty="0"/>
              <a:t>Compare performance</a:t>
            </a:r>
            <a:endParaRPr lang="en-US" altLang="en-US" dirty="0">
              <a:solidFill>
                <a:srgbClr val="333333"/>
              </a:solidFill>
              <a:cs typeface="Arial" panose="020B0604020202020204" pitchFamily="34" charset="0"/>
            </a:endParaRPr>
          </a:p>
        </p:txBody>
      </p:sp>
      <p:sp>
        <p:nvSpPr>
          <p:cNvPr id="5" name="TextBox 4"/>
          <p:cNvSpPr txBox="1"/>
          <p:nvPr/>
        </p:nvSpPr>
        <p:spPr>
          <a:xfrm>
            <a:off x="8610600" y="6002816"/>
            <a:ext cx="2631040" cy="215444"/>
          </a:xfrm>
          <a:prstGeom prst="rect">
            <a:avLst/>
          </a:prstGeom>
          <a:noFill/>
        </p:spPr>
        <p:txBody>
          <a:bodyPr wrap="square" rtlCol="0">
            <a:spAutoFit/>
          </a:bodyPr>
          <a:lstStyle/>
          <a:p>
            <a:pPr algn="ctr"/>
            <a:r>
              <a:rPr lang="en-US" sz="800" dirty="0"/>
              <a:t>https://en.wikipedia.org/wiki/Vector_space_model</a:t>
            </a:r>
          </a:p>
        </p:txBody>
      </p:sp>
      <p:pic>
        <p:nvPicPr>
          <p:cNvPr id="7" name="Picture 4" descr="Vector space model.jpg">
            <a:extLst>
              <a:ext uri="{FF2B5EF4-FFF2-40B4-BE49-F238E27FC236}">
                <a16:creationId xmlns:a16="http://schemas.microsoft.com/office/drawing/2014/main" id="{2803E820-0AA7-4A52-8F5E-0F14C7BDD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328247"/>
            <a:ext cx="2719146" cy="2674570"/>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7A52C7-8C04-47F5-8CE3-C0AB8BEBF551}"/>
              </a:ext>
            </a:extLst>
          </p:cNvPr>
          <p:cNvPicPr>
            <a:picLocks noChangeAspect="1"/>
          </p:cNvPicPr>
          <p:nvPr/>
        </p:nvPicPr>
        <p:blipFill>
          <a:blip r:embed="rId4"/>
          <a:stretch>
            <a:fillRect/>
          </a:stretch>
        </p:blipFill>
        <p:spPr>
          <a:xfrm>
            <a:off x="8610600" y="1956252"/>
            <a:ext cx="2719146" cy="1208509"/>
          </a:xfrm>
          <a:prstGeom prst="rect">
            <a:avLst/>
          </a:prstGeom>
          <a:ln>
            <a:solidFill>
              <a:schemeClr val="accent5"/>
            </a:solidFill>
          </a:ln>
        </p:spPr>
      </p:pic>
      <p:sp>
        <p:nvSpPr>
          <p:cNvPr id="4" name="Slide Number Placeholder 3">
            <a:extLst>
              <a:ext uri="{FF2B5EF4-FFF2-40B4-BE49-F238E27FC236}">
                <a16:creationId xmlns:a16="http://schemas.microsoft.com/office/drawing/2014/main" id="{DFF8246D-0443-4BD4-A8C5-DE8416480545}"/>
              </a:ext>
            </a:extLst>
          </p:cNvPr>
          <p:cNvSpPr>
            <a:spLocks noGrp="1"/>
          </p:cNvSpPr>
          <p:nvPr>
            <p:ph type="sldNum" sz="quarter" idx="12"/>
          </p:nvPr>
        </p:nvSpPr>
        <p:spPr>
          <a:xfrm>
            <a:off x="10293530" y="6356350"/>
            <a:ext cx="1060269" cy="365125"/>
          </a:xfrm>
        </p:spPr>
        <p:txBody>
          <a:bodyPr/>
          <a:lstStyle/>
          <a:p>
            <a:fld id="{53288121-1677-425E-BB10-6B0424D25A06}" type="slidenum">
              <a:rPr lang="en-US" smtClean="0"/>
              <a:t>19</a:t>
            </a:fld>
            <a:endParaRPr lang="en-US"/>
          </a:p>
        </p:txBody>
      </p:sp>
    </p:spTree>
    <p:extLst>
      <p:ext uri="{BB962C8B-B14F-4D97-AF65-F5344CB8AC3E}">
        <p14:creationId xmlns:p14="http://schemas.microsoft.com/office/powerpoint/2010/main" val="233943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1026" name="Picture 2" descr="Fig. 3">
            <a:extLst>
              <a:ext uri="{FF2B5EF4-FFF2-40B4-BE49-F238E27FC236}">
                <a16:creationId xmlns:a16="http://schemas.microsoft.com/office/drawing/2014/main" id="{8BFAD3D4-3A7C-40F0-A036-71E9948F6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318" y="1820417"/>
            <a:ext cx="5114482" cy="4551824"/>
          </a:xfrm>
          <a:prstGeom prst="rect">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33B6EA-5560-44F1-AB26-8D0619201437}"/>
              </a:ext>
            </a:extLst>
          </p:cNvPr>
          <p:cNvSpPr>
            <a:spLocks noGrp="1"/>
          </p:cNvSpPr>
          <p:nvPr>
            <p:ph type="title"/>
          </p:nvPr>
        </p:nvSpPr>
        <p:spPr>
          <a:solidFill>
            <a:schemeClr val="bg1"/>
          </a:solidFill>
          <a:ln>
            <a:solidFill>
              <a:schemeClr val="accent4"/>
            </a:solidFill>
          </a:ln>
        </p:spPr>
        <p:txBody>
          <a:bodyPr/>
          <a:lstStyle/>
          <a:p>
            <a:r>
              <a:rPr lang="en-US" dirty="0"/>
              <a:t>Why do we need a metabolite database?</a:t>
            </a:r>
          </a:p>
        </p:txBody>
      </p:sp>
      <p:sp>
        <p:nvSpPr>
          <p:cNvPr id="3" name="Content Placeholder 2">
            <a:extLst>
              <a:ext uri="{FF2B5EF4-FFF2-40B4-BE49-F238E27FC236}">
                <a16:creationId xmlns:a16="http://schemas.microsoft.com/office/drawing/2014/main" id="{F657F9BA-94CA-4EFD-96E5-DC2699D81BD8}"/>
              </a:ext>
            </a:extLst>
          </p:cNvPr>
          <p:cNvSpPr>
            <a:spLocks noGrp="1"/>
          </p:cNvSpPr>
          <p:nvPr>
            <p:ph idx="1"/>
          </p:nvPr>
        </p:nvSpPr>
        <p:spPr>
          <a:xfrm>
            <a:off x="838200" y="1836309"/>
            <a:ext cx="3501325" cy="4520041"/>
          </a:xfrm>
          <a:solidFill>
            <a:schemeClr val="bg1"/>
          </a:solidFill>
          <a:ln>
            <a:solidFill>
              <a:schemeClr val="accent4"/>
            </a:solidFill>
          </a:ln>
        </p:spPr>
        <p:txBody>
          <a:bodyPr>
            <a:normAutofit lnSpcReduction="10000"/>
          </a:bodyPr>
          <a:lstStyle/>
          <a:p>
            <a:pPr marL="0" indent="0">
              <a:lnSpc>
                <a:spcPct val="110000"/>
              </a:lnSpc>
              <a:buNone/>
            </a:pPr>
            <a:r>
              <a:rPr lang="en-US" sz="2400" b="1" dirty="0">
                <a:uFill>
                  <a:solidFill>
                    <a:schemeClr val="accent1">
                      <a:lumMod val="20000"/>
                      <a:lumOff val="80000"/>
                    </a:schemeClr>
                  </a:solidFill>
                </a:uFill>
              </a:rPr>
              <a:t>Toxicity</a:t>
            </a:r>
            <a:r>
              <a:rPr lang="en-US" sz="2400" dirty="0"/>
              <a:t>: “Linking agents to pathway perturbations” </a:t>
            </a:r>
            <a:r>
              <a:rPr lang="en-US" sz="2400" i="1" dirty="0"/>
              <a:t>Nat. Acad., Using 21</a:t>
            </a:r>
            <a:r>
              <a:rPr lang="en-US" sz="2400" i="1" baseline="30000" dirty="0"/>
              <a:t>st</a:t>
            </a:r>
            <a:r>
              <a:rPr lang="en-US" sz="2400" i="1" dirty="0"/>
              <a:t> Century Science...</a:t>
            </a:r>
          </a:p>
          <a:p>
            <a:pPr marL="0" indent="0">
              <a:lnSpc>
                <a:spcPct val="110000"/>
              </a:lnSpc>
              <a:buNone/>
            </a:pPr>
            <a:r>
              <a:rPr lang="en-US" sz="2400" b="1" dirty="0"/>
              <a:t>Toxicokinetics</a:t>
            </a:r>
            <a:r>
              <a:rPr lang="en-US" sz="2400" dirty="0"/>
              <a:t>: Improve external dose estimates based on biomonitoring data/other measurements</a:t>
            </a:r>
          </a:p>
          <a:p>
            <a:pPr marL="0" indent="0">
              <a:lnSpc>
                <a:spcPct val="110000"/>
              </a:lnSpc>
              <a:buNone/>
            </a:pPr>
            <a:r>
              <a:rPr lang="en-US" sz="2400" b="1" dirty="0"/>
              <a:t>Exposure</a:t>
            </a:r>
            <a:r>
              <a:rPr lang="en-US" sz="2400" dirty="0"/>
              <a:t>: Validating exposure pathway predictions</a:t>
            </a:r>
          </a:p>
          <a:p>
            <a:endParaRPr lang="en-US" dirty="0"/>
          </a:p>
        </p:txBody>
      </p:sp>
      <p:sp>
        <p:nvSpPr>
          <p:cNvPr id="4" name="Slide Number Placeholder 3">
            <a:extLst>
              <a:ext uri="{FF2B5EF4-FFF2-40B4-BE49-F238E27FC236}">
                <a16:creationId xmlns:a16="http://schemas.microsoft.com/office/drawing/2014/main" id="{B5925E46-19EB-4C78-922F-193A9D93A3D5}"/>
              </a:ext>
            </a:extLst>
          </p:cNvPr>
          <p:cNvSpPr>
            <a:spLocks noGrp="1"/>
          </p:cNvSpPr>
          <p:nvPr>
            <p:ph type="sldNum" sz="quarter" idx="12"/>
          </p:nvPr>
        </p:nvSpPr>
        <p:spPr/>
        <p:txBody>
          <a:bodyPr/>
          <a:lstStyle/>
          <a:p>
            <a:fld id="{53288121-1677-425E-BB10-6B0424D25A06}" type="slidenum">
              <a:rPr lang="en-US" smtClean="0"/>
              <a:t>2</a:t>
            </a:fld>
            <a:endParaRPr lang="en-US"/>
          </a:p>
        </p:txBody>
      </p:sp>
      <p:sp>
        <p:nvSpPr>
          <p:cNvPr id="10" name="TextBox 9">
            <a:extLst>
              <a:ext uri="{FF2B5EF4-FFF2-40B4-BE49-F238E27FC236}">
                <a16:creationId xmlns:a16="http://schemas.microsoft.com/office/drawing/2014/main" id="{EEBEA6B3-CC17-48F5-A6DB-27CAD3A996B3}"/>
              </a:ext>
            </a:extLst>
          </p:cNvPr>
          <p:cNvSpPr txBox="1"/>
          <p:nvPr/>
        </p:nvSpPr>
        <p:spPr>
          <a:xfrm>
            <a:off x="8893147" y="1866680"/>
            <a:ext cx="2460653" cy="261610"/>
          </a:xfrm>
          <a:prstGeom prst="rect">
            <a:avLst/>
          </a:prstGeom>
          <a:noFill/>
        </p:spPr>
        <p:txBody>
          <a:bodyPr wrap="square" rtlCol="0">
            <a:spAutoFit/>
          </a:bodyPr>
          <a:lstStyle/>
          <a:p>
            <a:pPr algn="r"/>
            <a:r>
              <a:rPr lang="en-US" sz="1100" dirty="0"/>
              <a:t>Sobus 2017</a:t>
            </a:r>
          </a:p>
        </p:txBody>
      </p:sp>
      <p:sp>
        <p:nvSpPr>
          <p:cNvPr id="6" name="Oval 5">
            <a:extLst>
              <a:ext uri="{FF2B5EF4-FFF2-40B4-BE49-F238E27FC236}">
                <a16:creationId xmlns:a16="http://schemas.microsoft.com/office/drawing/2014/main" id="{12159C24-884D-4476-8D98-737970983B49}"/>
              </a:ext>
            </a:extLst>
          </p:cNvPr>
          <p:cNvSpPr/>
          <p:nvPr/>
        </p:nvSpPr>
        <p:spPr>
          <a:xfrm>
            <a:off x="9838481" y="4699322"/>
            <a:ext cx="1296365" cy="54401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239290D-E6EE-4EF9-94DA-65199031CBB9}"/>
              </a:ext>
            </a:extLst>
          </p:cNvPr>
          <p:cNvSpPr/>
          <p:nvPr/>
        </p:nvSpPr>
        <p:spPr>
          <a:xfrm>
            <a:off x="6472178" y="4699322"/>
            <a:ext cx="1201838" cy="54401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6889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1A94DB-43E8-4899-A144-E4A0523D106B}"/>
              </a:ext>
            </a:extLst>
          </p:cNvPr>
          <p:cNvSpPr txBox="1"/>
          <p:nvPr/>
        </p:nvSpPr>
        <p:spPr>
          <a:xfrm>
            <a:off x="627138" y="1854321"/>
            <a:ext cx="6957885" cy="4308872"/>
          </a:xfrm>
          <a:prstGeom prst="rect">
            <a:avLst/>
          </a:prstGeom>
          <a:solidFill>
            <a:schemeClr val="bg1"/>
          </a:solidFill>
          <a:ln>
            <a:solidFill>
              <a:schemeClr val="accent4"/>
            </a:solidFill>
          </a:ln>
        </p:spPr>
        <p:txBody>
          <a:bodyPr wrap="square" rtlCol="0">
            <a:spAutoFit/>
          </a:bodyPr>
          <a:lstStyle/>
          <a:p>
            <a:r>
              <a:rPr lang="en-US" sz="2400" b="1" dirty="0"/>
              <a:t>Build embeddings with neural network </a:t>
            </a:r>
          </a:p>
          <a:p>
            <a:pPr marL="342900" indent="-342900">
              <a:buFont typeface="Arial" panose="020B0604020202020204" pitchFamily="34" charset="0"/>
              <a:buChar char="•"/>
            </a:pPr>
            <a:r>
              <a:rPr lang="en-US" sz="2200" dirty="0"/>
              <a:t>925,066 (of 17,160,946 total) abstracts </a:t>
            </a:r>
          </a:p>
          <a:p>
            <a:pPr marL="342900" indent="-342900">
              <a:buFont typeface="Arial" panose="020B0604020202020204" pitchFamily="34" charset="0"/>
              <a:buChar char="•"/>
            </a:pPr>
            <a:r>
              <a:rPr lang="en-US" sz="2200" dirty="0"/>
              <a:t>164,784,788 words (1,585,942 unique), removed any words that occurred &gt;1 million times</a:t>
            </a:r>
          </a:p>
          <a:p>
            <a:pPr marL="342900" indent="-342900">
              <a:buFont typeface="Arial" panose="020B0604020202020204" pitchFamily="34" charset="0"/>
              <a:buChar char="•"/>
            </a:pPr>
            <a:endParaRPr lang="en-US" sz="2200" dirty="0"/>
          </a:p>
          <a:p>
            <a:r>
              <a:rPr lang="en-US" sz="2400" dirty="0"/>
              <a:t>Compute maximum likelihood to predict next word given previous words</a:t>
            </a:r>
          </a:p>
          <a:p>
            <a:pPr lvl="1"/>
            <a:r>
              <a:rPr lang="en-US" sz="2200" dirty="0"/>
              <a:t>Noise-contrastive estimation (NCE) turns multinomial classification into binary given a true pair and 64 random pairs</a:t>
            </a:r>
          </a:p>
          <a:p>
            <a:r>
              <a:rPr lang="en-US" sz="2400" dirty="0"/>
              <a:t>Update NCE loss according to optimizer (SGD) at learning rate of 0.0001</a:t>
            </a:r>
          </a:p>
        </p:txBody>
      </p:sp>
      <p:sp>
        <p:nvSpPr>
          <p:cNvPr id="4" name="Title 1">
            <a:extLst>
              <a:ext uri="{FF2B5EF4-FFF2-40B4-BE49-F238E27FC236}">
                <a16:creationId xmlns:a16="http://schemas.microsoft.com/office/drawing/2014/main" id="{2E4A899E-0D6E-49AA-A0A3-0FC903C943A9}"/>
              </a:ext>
            </a:extLst>
          </p:cNvPr>
          <p:cNvSpPr txBox="1">
            <a:spLocks/>
          </p:cNvSpPr>
          <p:nvPr/>
        </p:nvSpPr>
        <p:spPr>
          <a:xfrm>
            <a:off x="627138" y="365125"/>
            <a:ext cx="10726662" cy="1325563"/>
          </a:xfrm>
          <a:prstGeom prst="rect">
            <a:avLst/>
          </a:prstGeom>
          <a:solidFill>
            <a:schemeClr val="bg1"/>
          </a:solidFill>
          <a:ln>
            <a:solidFill>
              <a:schemeClr val="accent4"/>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Experiment 2: Method</a:t>
            </a:r>
          </a:p>
        </p:txBody>
      </p:sp>
      <p:sp>
        <p:nvSpPr>
          <p:cNvPr id="6" name="Slide Number Placeholder 5">
            <a:extLst>
              <a:ext uri="{FF2B5EF4-FFF2-40B4-BE49-F238E27FC236}">
                <a16:creationId xmlns:a16="http://schemas.microsoft.com/office/drawing/2014/main" id="{51A364B6-F9CD-41D4-8550-978C1699AACC}"/>
              </a:ext>
            </a:extLst>
          </p:cNvPr>
          <p:cNvSpPr>
            <a:spLocks noGrp="1"/>
          </p:cNvSpPr>
          <p:nvPr>
            <p:ph type="sldNum" sz="quarter" idx="12"/>
          </p:nvPr>
        </p:nvSpPr>
        <p:spPr/>
        <p:txBody>
          <a:bodyPr/>
          <a:lstStyle/>
          <a:p>
            <a:fld id="{53288121-1677-425E-BB10-6B0424D25A06}" type="slidenum">
              <a:rPr lang="en-US" smtClean="0"/>
              <a:t>20</a:t>
            </a:fld>
            <a:endParaRPr lang="en-US" dirty="0"/>
          </a:p>
        </p:txBody>
      </p:sp>
      <p:pic>
        <p:nvPicPr>
          <p:cNvPr id="3" name="Picture 2">
            <a:extLst>
              <a:ext uri="{FF2B5EF4-FFF2-40B4-BE49-F238E27FC236}">
                <a16:creationId xmlns:a16="http://schemas.microsoft.com/office/drawing/2014/main" id="{605EF7C2-E4B2-4BF3-9EEF-9FBFD3825447}"/>
              </a:ext>
            </a:extLst>
          </p:cNvPr>
          <p:cNvPicPr>
            <a:picLocks noChangeAspect="1"/>
          </p:cNvPicPr>
          <p:nvPr/>
        </p:nvPicPr>
        <p:blipFill>
          <a:blip r:embed="rId3"/>
          <a:stretch>
            <a:fillRect/>
          </a:stretch>
        </p:blipFill>
        <p:spPr>
          <a:xfrm>
            <a:off x="7876808" y="2019212"/>
            <a:ext cx="3476991" cy="3497167"/>
          </a:xfrm>
          <a:prstGeom prst="rect">
            <a:avLst/>
          </a:prstGeom>
        </p:spPr>
      </p:pic>
      <p:sp>
        <p:nvSpPr>
          <p:cNvPr id="5" name="TextBox 4">
            <a:extLst>
              <a:ext uri="{FF2B5EF4-FFF2-40B4-BE49-F238E27FC236}">
                <a16:creationId xmlns:a16="http://schemas.microsoft.com/office/drawing/2014/main" id="{213258D5-BEF0-4547-8AA3-BD03071B3E0B}"/>
              </a:ext>
            </a:extLst>
          </p:cNvPr>
          <p:cNvSpPr txBox="1"/>
          <p:nvPr/>
        </p:nvSpPr>
        <p:spPr>
          <a:xfrm>
            <a:off x="7876808" y="5516379"/>
            <a:ext cx="3432021" cy="553998"/>
          </a:xfrm>
          <a:prstGeom prst="rect">
            <a:avLst/>
          </a:prstGeom>
          <a:noFill/>
        </p:spPr>
        <p:txBody>
          <a:bodyPr wrap="square" rtlCol="0">
            <a:spAutoFit/>
          </a:bodyPr>
          <a:lstStyle/>
          <a:p>
            <a:pPr algn="ctr"/>
            <a:r>
              <a:rPr lang="en-US" dirty="0"/>
              <a:t>Noise-contrastive estimation (NCE)</a:t>
            </a:r>
          </a:p>
          <a:p>
            <a:pPr algn="ctr"/>
            <a:r>
              <a:rPr lang="en-US" sz="1200" dirty="0"/>
              <a:t>https://www.tensorflow.org/tutorials/word2vec</a:t>
            </a:r>
          </a:p>
        </p:txBody>
      </p:sp>
    </p:spTree>
    <p:extLst>
      <p:ext uri="{BB962C8B-B14F-4D97-AF65-F5344CB8AC3E}">
        <p14:creationId xmlns:p14="http://schemas.microsoft.com/office/powerpoint/2010/main" val="207314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0BC161-03CA-4442-9639-CA6E88046AA7}"/>
              </a:ext>
            </a:extLst>
          </p:cNvPr>
          <p:cNvPicPr>
            <a:picLocks noChangeAspect="1"/>
          </p:cNvPicPr>
          <p:nvPr/>
        </p:nvPicPr>
        <p:blipFill rotWithShape="1">
          <a:blip r:embed="rId3">
            <a:extLst>
              <a:ext uri="{28A0092B-C50C-407E-A947-70E740481C1C}">
                <a14:useLocalDpi xmlns:a14="http://schemas.microsoft.com/office/drawing/2010/main" val="0"/>
              </a:ext>
            </a:extLst>
          </a:blip>
          <a:srcRect l="16111" t="14445" r="16111" b="18148"/>
          <a:stretch/>
        </p:blipFill>
        <p:spPr>
          <a:xfrm>
            <a:off x="5191020" y="68263"/>
            <a:ext cx="6410429" cy="6375400"/>
          </a:xfrm>
          <a:prstGeom prst="rect">
            <a:avLst/>
          </a:prstGeom>
          <a:ln>
            <a:solidFill>
              <a:schemeClr val="accent4"/>
            </a:solidFill>
          </a:ln>
        </p:spPr>
      </p:pic>
      <p:sp>
        <p:nvSpPr>
          <p:cNvPr id="2" name="TextBox 1">
            <a:extLst>
              <a:ext uri="{FF2B5EF4-FFF2-40B4-BE49-F238E27FC236}">
                <a16:creationId xmlns:a16="http://schemas.microsoft.com/office/drawing/2014/main" id="{D61A94DB-43E8-4899-A144-E4A0523D106B}"/>
              </a:ext>
            </a:extLst>
          </p:cNvPr>
          <p:cNvSpPr txBox="1"/>
          <p:nvPr/>
        </p:nvSpPr>
        <p:spPr>
          <a:xfrm>
            <a:off x="627138" y="1854322"/>
            <a:ext cx="4330626" cy="1846659"/>
          </a:xfrm>
          <a:prstGeom prst="rect">
            <a:avLst/>
          </a:prstGeom>
          <a:solidFill>
            <a:schemeClr val="bg1"/>
          </a:solidFill>
          <a:ln>
            <a:solidFill>
              <a:schemeClr val="accent4"/>
            </a:solidFill>
          </a:ln>
        </p:spPr>
        <p:txBody>
          <a:bodyPr wrap="square" rtlCol="0">
            <a:spAutoFit/>
          </a:bodyPr>
          <a:lstStyle/>
          <a:p>
            <a:pPr marL="285750" indent="-285750">
              <a:buFont typeface="Arial" panose="020B0604020202020204" pitchFamily="34" charset="0"/>
              <a:buChar char="•"/>
            </a:pPr>
            <a:r>
              <a:rPr lang="en-US" sz="1600" dirty="0"/>
              <a:t>Could not reliably cluster terms in a way that improved retrieval, even though the vectors look informative</a:t>
            </a:r>
          </a:p>
          <a:p>
            <a:pPr marL="285750" indent="-285750">
              <a:buFont typeface="Arial" panose="020B0604020202020204" pitchFamily="34" charset="0"/>
              <a:buChar char="•"/>
            </a:pPr>
            <a:r>
              <a:rPr lang="en-US" sz="1600" dirty="0"/>
              <a:t>Could not complete TF-IDF on high-dimensional data without overflowing or crashing</a:t>
            </a:r>
          </a:p>
          <a:p>
            <a:pPr marL="285750" indent="-285750">
              <a:buFont typeface="Arial" panose="020B0604020202020204" pitchFamily="34" charset="0"/>
              <a:buChar char="•"/>
            </a:pPr>
            <a:r>
              <a:rPr lang="en-US" sz="1600" dirty="0"/>
              <a:t>Further dimensionality reduction</a:t>
            </a:r>
            <a:r>
              <a:rPr lang="en-US" dirty="0"/>
              <a:t> possible</a:t>
            </a:r>
          </a:p>
        </p:txBody>
      </p:sp>
      <p:sp>
        <p:nvSpPr>
          <p:cNvPr id="4" name="Title 1">
            <a:extLst>
              <a:ext uri="{FF2B5EF4-FFF2-40B4-BE49-F238E27FC236}">
                <a16:creationId xmlns:a16="http://schemas.microsoft.com/office/drawing/2014/main" id="{2E4A899E-0D6E-49AA-A0A3-0FC903C943A9}"/>
              </a:ext>
            </a:extLst>
          </p:cNvPr>
          <p:cNvSpPr txBox="1">
            <a:spLocks/>
          </p:cNvSpPr>
          <p:nvPr/>
        </p:nvSpPr>
        <p:spPr>
          <a:xfrm>
            <a:off x="627138" y="365125"/>
            <a:ext cx="4330626" cy="1325563"/>
          </a:xfrm>
          <a:prstGeom prst="rect">
            <a:avLst/>
          </a:prstGeom>
          <a:solidFill>
            <a:schemeClr val="bg1"/>
          </a:solidFill>
          <a:ln>
            <a:solidFill>
              <a:schemeClr val="accent4"/>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Experiment 2: Results/Conclusion</a:t>
            </a:r>
          </a:p>
        </p:txBody>
      </p:sp>
      <p:sp>
        <p:nvSpPr>
          <p:cNvPr id="5" name="TextBox 4">
            <a:extLst>
              <a:ext uri="{FF2B5EF4-FFF2-40B4-BE49-F238E27FC236}">
                <a16:creationId xmlns:a16="http://schemas.microsoft.com/office/drawing/2014/main" id="{CB8FD695-3791-4F13-956D-107162CE0393}"/>
              </a:ext>
            </a:extLst>
          </p:cNvPr>
          <p:cNvSpPr txBox="1"/>
          <p:nvPr/>
        </p:nvSpPr>
        <p:spPr>
          <a:xfrm>
            <a:off x="5191020" y="6202462"/>
            <a:ext cx="6410429" cy="307777"/>
          </a:xfrm>
          <a:prstGeom prst="rect">
            <a:avLst/>
          </a:prstGeom>
          <a:noFill/>
        </p:spPr>
        <p:txBody>
          <a:bodyPr wrap="square" rtlCol="0">
            <a:spAutoFit/>
          </a:bodyPr>
          <a:lstStyle/>
          <a:p>
            <a:pPr algn="ctr"/>
            <a:r>
              <a:rPr lang="en-US" sz="1400" dirty="0" err="1"/>
              <a:t>tSNE</a:t>
            </a:r>
            <a:r>
              <a:rPr lang="en-US" sz="1400" dirty="0"/>
              <a:t> (PCA , n=2) vectors for 500 most common words in metabolite abstracts</a:t>
            </a:r>
          </a:p>
        </p:txBody>
      </p:sp>
      <p:sp>
        <p:nvSpPr>
          <p:cNvPr id="6" name="Slide Number Placeholder 5">
            <a:extLst>
              <a:ext uri="{FF2B5EF4-FFF2-40B4-BE49-F238E27FC236}">
                <a16:creationId xmlns:a16="http://schemas.microsoft.com/office/drawing/2014/main" id="{51A364B6-F9CD-41D4-8550-978C1699AACC}"/>
              </a:ext>
            </a:extLst>
          </p:cNvPr>
          <p:cNvSpPr>
            <a:spLocks noGrp="1"/>
          </p:cNvSpPr>
          <p:nvPr>
            <p:ph type="sldNum" sz="quarter" idx="12"/>
          </p:nvPr>
        </p:nvSpPr>
        <p:spPr/>
        <p:txBody>
          <a:bodyPr/>
          <a:lstStyle/>
          <a:p>
            <a:fld id="{53288121-1677-425E-BB10-6B0424D25A06}" type="slidenum">
              <a:rPr lang="en-US" smtClean="0"/>
              <a:t>21</a:t>
            </a:fld>
            <a:endParaRPr lang="en-US" dirty="0"/>
          </a:p>
        </p:txBody>
      </p:sp>
      <p:pic>
        <p:nvPicPr>
          <p:cNvPr id="7" name="Picture 6">
            <a:extLst>
              <a:ext uri="{FF2B5EF4-FFF2-40B4-BE49-F238E27FC236}">
                <a16:creationId xmlns:a16="http://schemas.microsoft.com/office/drawing/2014/main" id="{BF34FA20-9C0C-4461-9326-0EEF32EA428D}"/>
              </a:ext>
            </a:extLst>
          </p:cNvPr>
          <p:cNvPicPr>
            <a:picLocks noChangeAspect="1"/>
          </p:cNvPicPr>
          <p:nvPr/>
        </p:nvPicPr>
        <p:blipFill rotWithShape="1">
          <a:blip r:embed="rId4"/>
          <a:srcRect l="1" t="24756" r="46768"/>
          <a:stretch/>
        </p:blipFill>
        <p:spPr>
          <a:xfrm>
            <a:off x="627138" y="4348390"/>
            <a:ext cx="4336485" cy="1854072"/>
          </a:xfrm>
          <a:prstGeom prst="rect">
            <a:avLst/>
          </a:prstGeom>
        </p:spPr>
      </p:pic>
    </p:spTree>
    <p:extLst>
      <p:ext uri="{BB962C8B-B14F-4D97-AF65-F5344CB8AC3E}">
        <p14:creationId xmlns:p14="http://schemas.microsoft.com/office/powerpoint/2010/main" val="164204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669704-A725-4926-A93F-6EF995A7DB2A}"/>
              </a:ext>
            </a:extLst>
          </p:cNvPr>
          <p:cNvSpPr>
            <a:spLocks noGrp="1"/>
          </p:cNvSpPr>
          <p:nvPr>
            <p:ph type="sldNum" sz="quarter" idx="12"/>
          </p:nvPr>
        </p:nvSpPr>
        <p:spPr/>
        <p:txBody>
          <a:bodyPr/>
          <a:lstStyle/>
          <a:p>
            <a:fld id="{53288121-1677-425E-BB10-6B0424D25A06}" type="slidenum">
              <a:rPr lang="en-US" smtClean="0"/>
              <a:t>22</a:t>
            </a:fld>
            <a:endParaRPr lang="en-US"/>
          </a:p>
        </p:txBody>
      </p:sp>
      <p:pic>
        <p:nvPicPr>
          <p:cNvPr id="4" name="Picture 3">
            <a:extLst>
              <a:ext uri="{FF2B5EF4-FFF2-40B4-BE49-F238E27FC236}">
                <a16:creationId xmlns:a16="http://schemas.microsoft.com/office/drawing/2014/main" id="{98DFFCCE-19E4-4EDA-808D-672E7D3FA38D}"/>
              </a:ext>
            </a:extLst>
          </p:cNvPr>
          <p:cNvPicPr>
            <a:picLocks noChangeAspect="1"/>
          </p:cNvPicPr>
          <p:nvPr/>
        </p:nvPicPr>
        <p:blipFill rotWithShape="1">
          <a:blip r:embed="rId2">
            <a:extLst>
              <a:ext uri="{28A0092B-C50C-407E-A947-70E740481C1C}">
                <a14:useLocalDpi xmlns:a14="http://schemas.microsoft.com/office/drawing/2010/main" val="0"/>
              </a:ext>
            </a:extLst>
          </a:blip>
          <a:srcRect l="11699" t="15294" r="15948" b="17647"/>
          <a:stretch/>
        </p:blipFill>
        <p:spPr>
          <a:xfrm>
            <a:off x="2205318" y="26894"/>
            <a:ext cx="7328647" cy="6792403"/>
          </a:xfrm>
          <a:prstGeom prst="rect">
            <a:avLst/>
          </a:prstGeom>
        </p:spPr>
      </p:pic>
    </p:spTree>
    <p:extLst>
      <p:ext uri="{BB962C8B-B14F-4D97-AF65-F5344CB8AC3E}">
        <p14:creationId xmlns:p14="http://schemas.microsoft.com/office/powerpoint/2010/main" val="188285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accent3"/>
            </a:solidFill>
          </a:ln>
        </p:spPr>
        <p:txBody>
          <a:bodyPr/>
          <a:lstStyle/>
          <a:p>
            <a:r>
              <a:rPr lang="en-US" dirty="0"/>
              <a:t>Experiment 3: Simpler information retrieval</a:t>
            </a:r>
          </a:p>
        </p:txBody>
      </p:sp>
      <p:sp>
        <p:nvSpPr>
          <p:cNvPr id="3" name="Content Placeholder 2"/>
          <p:cNvSpPr>
            <a:spLocks noGrp="1"/>
          </p:cNvSpPr>
          <p:nvPr>
            <p:ph idx="1"/>
          </p:nvPr>
        </p:nvSpPr>
        <p:spPr>
          <a:xfrm>
            <a:off x="838201" y="1825625"/>
            <a:ext cx="5828818" cy="4351338"/>
          </a:xfrm>
          <a:solidFill>
            <a:schemeClr val="bg1"/>
          </a:solidFill>
          <a:ln>
            <a:solidFill>
              <a:schemeClr val="accent3"/>
            </a:solidFill>
          </a:ln>
        </p:spPr>
        <p:txBody>
          <a:bodyPr>
            <a:normAutofit fontScale="85000" lnSpcReduction="10000"/>
          </a:bodyPr>
          <a:lstStyle/>
          <a:p>
            <a:pPr marL="0" indent="0">
              <a:lnSpc>
                <a:spcPct val="100000"/>
              </a:lnSpc>
              <a:buNone/>
            </a:pPr>
            <a:r>
              <a:rPr lang="en-US" b="1" dirty="0"/>
              <a:t>Methods</a:t>
            </a:r>
          </a:p>
          <a:p>
            <a:pPr>
              <a:lnSpc>
                <a:spcPct val="100000"/>
              </a:lnSpc>
            </a:pPr>
            <a:r>
              <a:rPr lang="en-US" dirty="0"/>
              <a:t>Identify metabolite name identification context</a:t>
            </a:r>
          </a:p>
          <a:p>
            <a:pPr lvl="1"/>
            <a:r>
              <a:rPr lang="en-US" dirty="0"/>
              <a:t>Query for most prevalent phrases: “metabolite of”, “its metabolite”, etc.</a:t>
            </a:r>
          </a:p>
          <a:p>
            <a:r>
              <a:rPr lang="en-US" dirty="0"/>
              <a:t>Identify parent and metabolite compounds</a:t>
            </a:r>
          </a:p>
          <a:p>
            <a:pPr lvl="1"/>
            <a:r>
              <a:rPr lang="en-US" dirty="0"/>
              <a:t>Find </a:t>
            </a:r>
            <a:r>
              <a:rPr lang="en-US" dirty="0" err="1"/>
              <a:t>MeSH</a:t>
            </a:r>
            <a:r>
              <a:rPr lang="en-US" dirty="0"/>
              <a:t> RN term in abstract text within identified context</a:t>
            </a:r>
          </a:p>
          <a:p>
            <a:r>
              <a:rPr lang="en-US" dirty="0"/>
              <a:t>Identify media type from </a:t>
            </a:r>
            <a:r>
              <a:rPr lang="en-US" dirty="0" err="1"/>
              <a:t>MeSH</a:t>
            </a:r>
            <a:r>
              <a:rPr lang="en-US" dirty="0"/>
              <a:t> terms</a:t>
            </a:r>
          </a:p>
          <a:p>
            <a:pPr lvl="1">
              <a:lnSpc>
                <a:spcPct val="100000"/>
              </a:lnSpc>
            </a:pPr>
            <a:r>
              <a:rPr lang="en-US" dirty="0"/>
              <a:t>Organ, cell type, assay names</a:t>
            </a:r>
          </a:p>
          <a:p>
            <a:r>
              <a:rPr lang="en-US" dirty="0"/>
              <a:t>Identify mediators from </a:t>
            </a:r>
            <a:r>
              <a:rPr lang="en-US" dirty="0" err="1"/>
              <a:t>MeSH</a:t>
            </a:r>
            <a:endParaRPr lang="en-US" dirty="0"/>
          </a:p>
          <a:p>
            <a:pPr lvl="1"/>
            <a:r>
              <a:rPr lang="en-US" dirty="0"/>
              <a:t>CYP, MFO, etc.</a:t>
            </a:r>
          </a:p>
          <a:p>
            <a:endParaRPr lang="en-US" dirty="0"/>
          </a:p>
          <a:p>
            <a:endParaRPr lang="en-US" dirty="0"/>
          </a:p>
        </p:txBody>
      </p:sp>
      <p:sp>
        <p:nvSpPr>
          <p:cNvPr id="4" name="Slide Number Placeholder 3">
            <a:extLst>
              <a:ext uri="{FF2B5EF4-FFF2-40B4-BE49-F238E27FC236}">
                <a16:creationId xmlns:a16="http://schemas.microsoft.com/office/drawing/2014/main" id="{91CD9FFB-5FA1-422E-9B95-4FEBC3F246AE}"/>
              </a:ext>
            </a:extLst>
          </p:cNvPr>
          <p:cNvSpPr>
            <a:spLocks noGrp="1"/>
          </p:cNvSpPr>
          <p:nvPr>
            <p:ph type="sldNum" sz="quarter" idx="12"/>
          </p:nvPr>
        </p:nvSpPr>
        <p:spPr/>
        <p:txBody>
          <a:bodyPr/>
          <a:lstStyle/>
          <a:p>
            <a:fld id="{53288121-1677-425E-BB10-6B0424D25A06}" type="slidenum">
              <a:rPr lang="en-US" smtClean="0"/>
              <a:t>23</a:t>
            </a:fld>
            <a:endParaRPr lang="en-US"/>
          </a:p>
        </p:txBody>
      </p:sp>
      <p:sp>
        <p:nvSpPr>
          <p:cNvPr id="5" name="Content Placeholder 2">
            <a:extLst>
              <a:ext uri="{FF2B5EF4-FFF2-40B4-BE49-F238E27FC236}">
                <a16:creationId xmlns:a16="http://schemas.microsoft.com/office/drawing/2014/main" id="{96EDC638-566D-4328-9977-8952C389EDA0}"/>
              </a:ext>
            </a:extLst>
          </p:cNvPr>
          <p:cNvSpPr txBox="1">
            <a:spLocks/>
          </p:cNvSpPr>
          <p:nvPr/>
        </p:nvSpPr>
        <p:spPr>
          <a:xfrm>
            <a:off x="6967959" y="1822450"/>
            <a:ext cx="4380400" cy="4351338"/>
          </a:xfrm>
          <a:prstGeom prst="rect">
            <a:avLst/>
          </a:prstGeom>
          <a:solidFill>
            <a:schemeClr val="bg1"/>
          </a:solidFill>
          <a:ln>
            <a:solidFill>
              <a:schemeClr val="accent3"/>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Results</a:t>
            </a:r>
          </a:p>
          <a:p>
            <a:pPr marL="0" indent="0">
              <a:buFont typeface="Arial" panose="020B0604020202020204" pitchFamily="34" charset="0"/>
              <a:buNone/>
            </a:pPr>
            <a:r>
              <a:rPr lang="en-US" sz="2400" dirty="0"/>
              <a:t>Validation set (220) performance</a:t>
            </a:r>
          </a:p>
          <a:p>
            <a:pPr marL="0" indent="0">
              <a:buFont typeface="Arial" panose="020B0604020202020204" pitchFamily="34" charset="0"/>
              <a:buNone/>
            </a:pPr>
            <a:r>
              <a:rPr lang="en-US" sz="2400" dirty="0"/>
              <a:t>Mappings:</a:t>
            </a:r>
          </a:p>
          <a:p>
            <a:r>
              <a:rPr lang="en-US" sz="2400" dirty="0"/>
              <a:t>found 23% of manual mappings</a:t>
            </a:r>
          </a:p>
          <a:p>
            <a:pPr>
              <a:lnSpc>
                <a:spcPct val="120000"/>
              </a:lnSpc>
            </a:pPr>
            <a:r>
              <a:rPr lang="en-US" sz="2400" dirty="0"/>
              <a:t>missed additional metabolites </a:t>
            </a:r>
          </a:p>
          <a:p>
            <a:pPr marL="0" indent="0">
              <a:lnSpc>
                <a:spcPct val="120000"/>
              </a:lnSpc>
              <a:buFont typeface="Arial" panose="020B0604020202020204" pitchFamily="34" charset="0"/>
              <a:buNone/>
            </a:pPr>
            <a:r>
              <a:rPr lang="en-US" sz="2400" dirty="0"/>
              <a:t>Media: pretty good</a:t>
            </a:r>
          </a:p>
          <a:p>
            <a:pPr marL="0" indent="0">
              <a:lnSpc>
                <a:spcPct val="120000"/>
              </a:lnSpc>
              <a:buFont typeface="Arial" panose="020B0604020202020204" pitchFamily="34" charset="0"/>
              <a:buNone/>
            </a:pPr>
            <a:r>
              <a:rPr lang="en-US" sz="2400" dirty="0"/>
              <a:t>Species: pretty good, but some FP</a:t>
            </a:r>
          </a:p>
          <a:p>
            <a:pPr marL="0" indent="0">
              <a:lnSpc>
                <a:spcPct val="120000"/>
              </a:lnSpc>
              <a:buFont typeface="Arial" panose="020B0604020202020204" pitchFamily="34" charset="0"/>
              <a:buNone/>
            </a:pPr>
            <a:r>
              <a:rPr lang="en-US" sz="2400" dirty="0"/>
              <a:t>Mediator: low retrieval</a:t>
            </a:r>
          </a:p>
        </p:txBody>
      </p:sp>
    </p:spTree>
    <p:extLst>
      <p:ext uri="{BB962C8B-B14F-4D97-AF65-F5344CB8AC3E}">
        <p14:creationId xmlns:p14="http://schemas.microsoft.com/office/powerpoint/2010/main" val="435531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accent3"/>
            </a:solidFill>
          </a:ln>
        </p:spPr>
        <p:txBody>
          <a:bodyPr/>
          <a:lstStyle/>
          <a:p>
            <a:r>
              <a:rPr lang="en-US" dirty="0"/>
              <a:t>Experiment 3: Code</a:t>
            </a:r>
          </a:p>
        </p:txBody>
      </p:sp>
      <p:sp>
        <p:nvSpPr>
          <p:cNvPr id="4" name="Slide Number Placeholder 3">
            <a:extLst>
              <a:ext uri="{FF2B5EF4-FFF2-40B4-BE49-F238E27FC236}">
                <a16:creationId xmlns:a16="http://schemas.microsoft.com/office/drawing/2014/main" id="{91CD9FFB-5FA1-422E-9B95-4FEBC3F246AE}"/>
              </a:ext>
            </a:extLst>
          </p:cNvPr>
          <p:cNvSpPr>
            <a:spLocks noGrp="1"/>
          </p:cNvSpPr>
          <p:nvPr>
            <p:ph type="sldNum" sz="quarter" idx="12"/>
          </p:nvPr>
        </p:nvSpPr>
        <p:spPr/>
        <p:txBody>
          <a:bodyPr/>
          <a:lstStyle/>
          <a:p>
            <a:fld id="{53288121-1677-425E-BB10-6B0424D25A06}" type="slidenum">
              <a:rPr lang="en-US" smtClean="0"/>
              <a:t>24</a:t>
            </a:fld>
            <a:endParaRPr lang="en-US"/>
          </a:p>
        </p:txBody>
      </p:sp>
      <p:pic>
        <p:nvPicPr>
          <p:cNvPr id="8" name="Picture 7">
            <a:extLst>
              <a:ext uri="{FF2B5EF4-FFF2-40B4-BE49-F238E27FC236}">
                <a16:creationId xmlns:a16="http://schemas.microsoft.com/office/drawing/2014/main" id="{5A739DF5-8D9B-4343-B223-4AC15EB29007}"/>
              </a:ext>
            </a:extLst>
          </p:cNvPr>
          <p:cNvPicPr>
            <a:picLocks noChangeAspect="1"/>
          </p:cNvPicPr>
          <p:nvPr/>
        </p:nvPicPr>
        <p:blipFill>
          <a:blip r:embed="rId3"/>
          <a:stretch>
            <a:fillRect/>
          </a:stretch>
        </p:blipFill>
        <p:spPr>
          <a:xfrm>
            <a:off x="838200" y="1794378"/>
            <a:ext cx="5081337" cy="4744534"/>
          </a:xfrm>
          <a:prstGeom prst="rect">
            <a:avLst/>
          </a:prstGeom>
        </p:spPr>
      </p:pic>
      <p:sp>
        <p:nvSpPr>
          <p:cNvPr id="9" name="Content Placeholder 9">
            <a:extLst>
              <a:ext uri="{FF2B5EF4-FFF2-40B4-BE49-F238E27FC236}">
                <a16:creationId xmlns:a16="http://schemas.microsoft.com/office/drawing/2014/main" id="{31A2ECF2-A8A8-496B-A23B-70FDF93CCC71}"/>
              </a:ext>
            </a:extLst>
          </p:cNvPr>
          <p:cNvSpPr>
            <a:spLocks noGrp="1"/>
          </p:cNvSpPr>
          <p:nvPr>
            <p:ph idx="1"/>
          </p:nvPr>
        </p:nvSpPr>
        <p:spPr>
          <a:xfrm>
            <a:off x="8049127" y="1825710"/>
            <a:ext cx="3304673" cy="4530640"/>
          </a:xfrm>
        </p:spPr>
        <p:txBody>
          <a:bodyPr>
            <a:normAutofit/>
          </a:bodyPr>
          <a:lstStyle/>
          <a:p>
            <a:pPr marL="0" indent="0">
              <a:buNone/>
            </a:pPr>
            <a:r>
              <a:rPr lang="en-US" dirty="0"/>
              <a:t>Get </a:t>
            </a:r>
            <a:r>
              <a:rPr lang="en-US" dirty="0" err="1"/>
              <a:t>MeSH</a:t>
            </a:r>
            <a:r>
              <a:rPr lang="en-US" dirty="0"/>
              <a:t> chemical names and related terms for each abstract</a:t>
            </a:r>
          </a:p>
          <a:p>
            <a:pPr marL="0" indent="0">
              <a:buNone/>
            </a:pPr>
            <a:endParaRPr lang="en-US" dirty="0"/>
          </a:p>
          <a:p>
            <a:pPr marL="0" indent="0">
              <a:buNone/>
            </a:pPr>
            <a:endParaRPr lang="en-US" dirty="0"/>
          </a:p>
          <a:p>
            <a:pPr marL="0" indent="0">
              <a:buNone/>
            </a:pPr>
            <a:endParaRPr lang="en-US" dirty="0"/>
          </a:p>
          <a:p>
            <a:pPr marL="0" indent="0">
              <a:buNone/>
            </a:pPr>
            <a:r>
              <a:rPr lang="en-US" dirty="0"/>
              <a:t>Find location of terms in abstract</a:t>
            </a:r>
          </a:p>
        </p:txBody>
      </p:sp>
    </p:spTree>
    <p:extLst>
      <p:ext uri="{BB962C8B-B14F-4D97-AF65-F5344CB8AC3E}">
        <p14:creationId xmlns:p14="http://schemas.microsoft.com/office/powerpoint/2010/main" val="75699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CD9FFB-5FA1-422E-9B95-4FEBC3F246AE}"/>
              </a:ext>
            </a:extLst>
          </p:cNvPr>
          <p:cNvSpPr>
            <a:spLocks noGrp="1"/>
          </p:cNvSpPr>
          <p:nvPr>
            <p:ph type="sldNum" sz="quarter" idx="12"/>
          </p:nvPr>
        </p:nvSpPr>
        <p:spPr/>
        <p:txBody>
          <a:bodyPr/>
          <a:lstStyle/>
          <a:p>
            <a:fld id="{53288121-1677-425E-BB10-6B0424D25A06}" type="slidenum">
              <a:rPr lang="en-US" smtClean="0"/>
              <a:t>25</a:t>
            </a:fld>
            <a:endParaRPr lang="en-US"/>
          </a:p>
        </p:txBody>
      </p:sp>
      <p:sp>
        <p:nvSpPr>
          <p:cNvPr id="5" name="Title 4">
            <a:extLst>
              <a:ext uri="{FF2B5EF4-FFF2-40B4-BE49-F238E27FC236}">
                <a16:creationId xmlns:a16="http://schemas.microsoft.com/office/drawing/2014/main" id="{3AE17D1D-17B1-439D-8589-CDF3FA26A335}"/>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FAC1FFBE-299E-4060-A326-730691654765}"/>
              </a:ext>
            </a:extLst>
          </p:cNvPr>
          <p:cNvPicPr>
            <a:picLocks noChangeAspect="1"/>
          </p:cNvPicPr>
          <p:nvPr/>
        </p:nvPicPr>
        <p:blipFill>
          <a:blip r:embed="rId3"/>
          <a:stretch>
            <a:fillRect/>
          </a:stretch>
        </p:blipFill>
        <p:spPr>
          <a:xfrm>
            <a:off x="838200" y="365125"/>
            <a:ext cx="8439150" cy="5181600"/>
          </a:xfrm>
          <a:prstGeom prst="rect">
            <a:avLst/>
          </a:prstGeom>
        </p:spPr>
      </p:pic>
      <p:sp>
        <p:nvSpPr>
          <p:cNvPr id="9" name="Content Placeholder 9">
            <a:extLst>
              <a:ext uri="{FF2B5EF4-FFF2-40B4-BE49-F238E27FC236}">
                <a16:creationId xmlns:a16="http://schemas.microsoft.com/office/drawing/2014/main" id="{31A2ECF2-A8A8-496B-A23B-70FDF93CCC71}"/>
              </a:ext>
            </a:extLst>
          </p:cNvPr>
          <p:cNvSpPr>
            <a:spLocks noGrp="1"/>
          </p:cNvSpPr>
          <p:nvPr>
            <p:ph idx="1"/>
          </p:nvPr>
        </p:nvSpPr>
        <p:spPr>
          <a:xfrm>
            <a:off x="8049127" y="2500313"/>
            <a:ext cx="3304673" cy="2720932"/>
          </a:xfrm>
        </p:spPr>
        <p:txBody>
          <a:bodyPr>
            <a:normAutofit/>
          </a:bodyPr>
          <a:lstStyle/>
          <a:p>
            <a:pPr marL="0" indent="0">
              <a:buNone/>
            </a:pPr>
            <a:r>
              <a:rPr lang="en-US" dirty="0"/>
              <a:t>Find metabolite names from context</a:t>
            </a:r>
          </a:p>
        </p:txBody>
      </p:sp>
    </p:spTree>
    <p:extLst>
      <p:ext uri="{BB962C8B-B14F-4D97-AF65-F5344CB8AC3E}">
        <p14:creationId xmlns:p14="http://schemas.microsoft.com/office/powerpoint/2010/main" val="4125025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28CE44-88DE-4AE5-BB80-C5B8A92805CC}"/>
              </a:ext>
            </a:extLst>
          </p:cNvPr>
          <p:cNvPicPr>
            <a:picLocks noChangeAspect="1"/>
          </p:cNvPicPr>
          <p:nvPr/>
        </p:nvPicPr>
        <p:blipFill>
          <a:blip r:embed="rId3"/>
          <a:stretch>
            <a:fillRect/>
          </a:stretch>
        </p:blipFill>
        <p:spPr>
          <a:xfrm>
            <a:off x="624628" y="0"/>
            <a:ext cx="10389292" cy="6858000"/>
          </a:xfrm>
          <a:prstGeom prst="rect">
            <a:avLst/>
          </a:prstGeom>
        </p:spPr>
      </p:pic>
      <p:sp>
        <p:nvSpPr>
          <p:cNvPr id="4" name="Slide Number Placeholder 3">
            <a:extLst>
              <a:ext uri="{FF2B5EF4-FFF2-40B4-BE49-F238E27FC236}">
                <a16:creationId xmlns:a16="http://schemas.microsoft.com/office/drawing/2014/main" id="{91CD9FFB-5FA1-422E-9B95-4FEBC3F246AE}"/>
              </a:ext>
            </a:extLst>
          </p:cNvPr>
          <p:cNvSpPr>
            <a:spLocks noGrp="1"/>
          </p:cNvSpPr>
          <p:nvPr>
            <p:ph type="sldNum" sz="quarter" idx="12"/>
          </p:nvPr>
        </p:nvSpPr>
        <p:spPr/>
        <p:txBody>
          <a:bodyPr/>
          <a:lstStyle/>
          <a:p>
            <a:fld id="{53288121-1677-425E-BB10-6B0424D25A06}" type="slidenum">
              <a:rPr lang="en-US" smtClean="0"/>
              <a:t>26</a:t>
            </a:fld>
            <a:endParaRPr lang="en-US"/>
          </a:p>
        </p:txBody>
      </p:sp>
      <p:sp>
        <p:nvSpPr>
          <p:cNvPr id="9" name="Content Placeholder 9">
            <a:extLst>
              <a:ext uri="{FF2B5EF4-FFF2-40B4-BE49-F238E27FC236}">
                <a16:creationId xmlns:a16="http://schemas.microsoft.com/office/drawing/2014/main" id="{31A2ECF2-A8A8-496B-A23B-70FDF93CCC71}"/>
              </a:ext>
            </a:extLst>
          </p:cNvPr>
          <p:cNvSpPr>
            <a:spLocks noGrp="1"/>
          </p:cNvSpPr>
          <p:nvPr>
            <p:ph idx="1"/>
          </p:nvPr>
        </p:nvSpPr>
        <p:spPr>
          <a:xfrm>
            <a:off x="7709247" y="3076701"/>
            <a:ext cx="3304673" cy="4530640"/>
          </a:xfrm>
        </p:spPr>
        <p:txBody>
          <a:bodyPr>
            <a:normAutofit/>
          </a:bodyPr>
          <a:lstStyle/>
          <a:p>
            <a:pPr marL="0" indent="0">
              <a:buNone/>
            </a:pPr>
            <a:r>
              <a:rPr lang="en-US" dirty="0"/>
              <a:t>Find medium, species using </a:t>
            </a:r>
            <a:r>
              <a:rPr lang="en-US" dirty="0" err="1"/>
              <a:t>MeSH</a:t>
            </a:r>
            <a:r>
              <a:rPr lang="en-US" dirty="0"/>
              <a:t> terms</a:t>
            </a:r>
          </a:p>
        </p:txBody>
      </p:sp>
    </p:spTree>
    <p:extLst>
      <p:ext uri="{BB962C8B-B14F-4D97-AF65-F5344CB8AC3E}">
        <p14:creationId xmlns:p14="http://schemas.microsoft.com/office/powerpoint/2010/main" val="1701656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5297-7BFF-4394-A882-1B69BF1549CF}"/>
              </a:ext>
            </a:extLst>
          </p:cNvPr>
          <p:cNvSpPr>
            <a:spLocks noGrp="1"/>
          </p:cNvSpPr>
          <p:nvPr>
            <p:ph type="title"/>
          </p:nvPr>
        </p:nvSpPr>
        <p:spPr>
          <a:solidFill>
            <a:schemeClr val="bg1"/>
          </a:solidFill>
          <a:ln>
            <a:solidFill>
              <a:schemeClr val="accent6"/>
            </a:solidFill>
          </a:ln>
        </p:spPr>
        <p:txBody>
          <a:bodyPr/>
          <a:lstStyle/>
          <a:p>
            <a:r>
              <a:rPr lang="en-US" dirty="0"/>
              <a:t>Summary</a:t>
            </a:r>
          </a:p>
        </p:txBody>
      </p:sp>
      <p:sp>
        <p:nvSpPr>
          <p:cNvPr id="3" name="Content Placeholder 2">
            <a:extLst>
              <a:ext uri="{FF2B5EF4-FFF2-40B4-BE49-F238E27FC236}">
                <a16:creationId xmlns:a16="http://schemas.microsoft.com/office/drawing/2014/main" id="{DA26D33B-2232-457B-A18E-38E603CAB01B}"/>
              </a:ext>
            </a:extLst>
          </p:cNvPr>
          <p:cNvSpPr>
            <a:spLocks noGrp="1"/>
          </p:cNvSpPr>
          <p:nvPr>
            <p:ph idx="1"/>
          </p:nvPr>
        </p:nvSpPr>
        <p:spPr>
          <a:xfrm>
            <a:off x="838201" y="1825625"/>
            <a:ext cx="7136756" cy="2028745"/>
          </a:xfrm>
          <a:solidFill>
            <a:schemeClr val="bg1"/>
          </a:solidFill>
          <a:ln>
            <a:solidFill>
              <a:schemeClr val="accent6"/>
            </a:solidFill>
          </a:ln>
        </p:spPr>
        <p:txBody>
          <a:bodyPr anchor="ctr">
            <a:normAutofit/>
          </a:bodyPr>
          <a:lstStyle/>
          <a:p>
            <a:pPr marL="0" indent="0">
              <a:buNone/>
            </a:pPr>
            <a:r>
              <a:rPr lang="en-US" sz="2000" b="1" dirty="0"/>
              <a:t>Case study findings</a:t>
            </a:r>
          </a:p>
          <a:p>
            <a:r>
              <a:rPr lang="en-US" sz="2000" dirty="0"/>
              <a:t>46.5% of substances had at least one verified metabolite mapping in an abstract</a:t>
            </a:r>
          </a:p>
          <a:p>
            <a:r>
              <a:rPr lang="en-US" sz="2000" dirty="0"/>
              <a:t>25.2% of metabolite names were uninformative</a:t>
            </a:r>
          </a:p>
          <a:p>
            <a:r>
              <a:rPr lang="en-US" sz="2000" dirty="0"/>
              <a:t>49.6% of names that seemed reasonable were found in </a:t>
            </a:r>
            <a:r>
              <a:rPr lang="en-US" sz="2000" dirty="0" err="1"/>
              <a:t>DSSTox</a:t>
            </a:r>
            <a:endParaRPr lang="en-US" sz="2000" dirty="0"/>
          </a:p>
        </p:txBody>
      </p:sp>
      <p:sp>
        <p:nvSpPr>
          <p:cNvPr id="4" name="Slide Number Placeholder 3">
            <a:extLst>
              <a:ext uri="{FF2B5EF4-FFF2-40B4-BE49-F238E27FC236}">
                <a16:creationId xmlns:a16="http://schemas.microsoft.com/office/drawing/2014/main" id="{1543AF56-B8AB-4BE0-9A23-1987364E01FE}"/>
              </a:ext>
            </a:extLst>
          </p:cNvPr>
          <p:cNvSpPr>
            <a:spLocks noGrp="1"/>
          </p:cNvSpPr>
          <p:nvPr>
            <p:ph type="sldNum" sz="quarter" idx="12"/>
          </p:nvPr>
        </p:nvSpPr>
        <p:spPr/>
        <p:txBody>
          <a:bodyPr/>
          <a:lstStyle/>
          <a:p>
            <a:fld id="{53288121-1677-425E-BB10-6B0424D25A06}" type="slidenum">
              <a:rPr lang="en-US" smtClean="0"/>
              <a:t>27</a:t>
            </a:fld>
            <a:endParaRPr lang="en-US"/>
          </a:p>
        </p:txBody>
      </p:sp>
      <p:pic>
        <p:nvPicPr>
          <p:cNvPr id="6" name="Picture 5">
            <a:extLst>
              <a:ext uri="{FF2B5EF4-FFF2-40B4-BE49-F238E27FC236}">
                <a16:creationId xmlns:a16="http://schemas.microsoft.com/office/drawing/2014/main" id="{D25C5186-AEAB-4D55-89DC-AB5430EF9692}"/>
              </a:ext>
            </a:extLst>
          </p:cNvPr>
          <p:cNvPicPr>
            <a:picLocks noChangeAspect="1"/>
          </p:cNvPicPr>
          <p:nvPr/>
        </p:nvPicPr>
        <p:blipFill>
          <a:blip r:embed="rId3"/>
          <a:stretch>
            <a:fillRect/>
          </a:stretch>
        </p:blipFill>
        <p:spPr>
          <a:xfrm>
            <a:off x="8773128" y="1819751"/>
            <a:ext cx="2418144" cy="2022871"/>
          </a:xfrm>
          <a:prstGeom prst="rect">
            <a:avLst/>
          </a:prstGeom>
        </p:spPr>
      </p:pic>
      <p:sp>
        <p:nvSpPr>
          <p:cNvPr id="7" name="Content Placeholder 2">
            <a:extLst>
              <a:ext uri="{FF2B5EF4-FFF2-40B4-BE49-F238E27FC236}">
                <a16:creationId xmlns:a16="http://schemas.microsoft.com/office/drawing/2014/main" id="{7F952E3C-FB74-4708-95C1-64B7368E91DA}"/>
              </a:ext>
            </a:extLst>
          </p:cNvPr>
          <p:cNvSpPr txBox="1">
            <a:spLocks/>
          </p:cNvSpPr>
          <p:nvPr/>
        </p:nvSpPr>
        <p:spPr>
          <a:xfrm>
            <a:off x="838199" y="3983433"/>
            <a:ext cx="10515601" cy="2372918"/>
          </a:xfrm>
          <a:prstGeom prst="rect">
            <a:avLst/>
          </a:prstGeom>
          <a:solidFill>
            <a:schemeClr val="bg1"/>
          </a:solidFill>
          <a:ln>
            <a:solidFill>
              <a:schemeClr val="accent6"/>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Database status</a:t>
            </a:r>
          </a:p>
          <a:p>
            <a:r>
              <a:rPr lang="en-US" sz="2000" dirty="0"/>
              <a:t>Tables have been added to </a:t>
            </a:r>
            <a:r>
              <a:rPr lang="en-US" sz="2000" dirty="0" err="1"/>
              <a:t>DSSTox</a:t>
            </a:r>
            <a:r>
              <a:rPr lang="en-US" sz="2000" dirty="0"/>
              <a:t> (thanks, Josh!)</a:t>
            </a:r>
          </a:p>
          <a:p>
            <a:r>
              <a:rPr lang="en-US" sz="2000" dirty="0"/>
              <a:t>4747 mapped entries, 1822 unique parents</a:t>
            </a:r>
          </a:p>
          <a:p>
            <a:r>
              <a:rPr lang="en-US" sz="2000" dirty="0"/>
              <a:t>Not under active development, but available on request</a:t>
            </a:r>
          </a:p>
          <a:p>
            <a:r>
              <a:rPr lang="en-US" sz="2000" dirty="0"/>
              <a:t>Database with abstracts flagged for observed and predicted inclusion in metabolite and </a:t>
            </a:r>
            <a:r>
              <a:rPr lang="en-US" sz="2000" dirty="0" err="1"/>
              <a:t>CvT</a:t>
            </a:r>
            <a:r>
              <a:rPr lang="en-US" sz="2000" dirty="0"/>
              <a:t> set</a:t>
            </a:r>
          </a:p>
          <a:p>
            <a:r>
              <a:rPr lang="en-US" sz="2000" dirty="0"/>
              <a:t>Info will be available at http://confluence.zn.epa.gov/display/PKDAT/Metabolites</a:t>
            </a:r>
          </a:p>
        </p:txBody>
      </p:sp>
    </p:spTree>
    <p:extLst>
      <p:ext uri="{BB962C8B-B14F-4D97-AF65-F5344CB8AC3E}">
        <p14:creationId xmlns:p14="http://schemas.microsoft.com/office/powerpoint/2010/main" val="933460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F28-48DA-44FD-B3A2-F5F3A0D5BC42}"/>
              </a:ext>
            </a:extLst>
          </p:cNvPr>
          <p:cNvSpPr>
            <a:spLocks noGrp="1"/>
          </p:cNvSpPr>
          <p:nvPr>
            <p:ph type="title"/>
          </p:nvPr>
        </p:nvSpPr>
        <p:spPr>
          <a:solidFill>
            <a:schemeClr val="bg1"/>
          </a:solidFill>
          <a:ln>
            <a:solidFill>
              <a:schemeClr val="accent6"/>
            </a:solidFill>
          </a:ln>
        </p:spPr>
        <p:txBody>
          <a:bodyPr/>
          <a:lstStyle/>
          <a:p>
            <a:r>
              <a:rPr lang="en-US" dirty="0"/>
              <a:t>Experiment conclusions</a:t>
            </a:r>
          </a:p>
        </p:txBody>
      </p:sp>
      <p:sp>
        <p:nvSpPr>
          <p:cNvPr id="3" name="Content Placeholder 2">
            <a:extLst>
              <a:ext uri="{FF2B5EF4-FFF2-40B4-BE49-F238E27FC236}">
                <a16:creationId xmlns:a16="http://schemas.microsoft.com/office/drawing/2014/main" id="{0F523BA1-EA25-48CA-A883-ACA7F4F57D7E}"/>
              </a:ext>
            </a:extLst>
          </p:cNvPr>
          <p:cNvSpPr>
            <a:spLocks noGrp="1"/>
          </p:cNvSpPr>
          <p:nvPr>
            <p:ph idx="1"/>
          </p:nvPr>
        </p:nvSpPr>
        <p:spPr>
          <a:solidFill>
            <a:schemeClr val="bg1"/>
          </a:solidFill>
          <a:ln>
            <a:solidFill>
              <a:schemeClr val="accent6"/>
            </a:solidFill>
          </a:ln>
        </p:spPr>
        <p:txBody>
          <a:bodyPr anchor="ctr">
            <a:normAutofit fontScale="85000" lnSpcReduction="10000"/>
          </a:bodyPr>
          <a:lstStyle/>
          <a:p>
            <a:r>
              <a:rPr lang="en-US" dirty="0"/>
              <a:t>PubMed </a:t>
            </a:r>
            <a:r>
              <a:rPr lang="en-US" b="1" dirty="0"/>
              <a:t>abstracts</a:t>
            </a:r>
            <a:r>
              <a:rPr lang="en-US" dirty="0"/>
              <a:t> are a rich, easily accessible source of data</a:t>
            </a:r>
          </a:p>
          <a:p>
            <a:r>
              <a:rPr lang="en-US" dirty="0"/>
              <a:t>Relevant abstracts can be </a:t>
            </a:r>
            <a:r>
              <a:rPr lang="en-US" b="1" dirty="0"/>
              <a:t>identified by machine learning</a:t>
            </a:r>
            <a:r>
              <a:rPr lang="en-US" dirty="0"/>
              <a:t> with a relatively small training set of only actives </a:t>
            </a:r>
          </a:p>
          <a:p>
            <a:r>
              <a:rPr lang="en-US" dirty="0"/>
              <a:t>Simple machine learning yields </a:t>
            </a:r>
            <a:r>
              <a:rPr lang="en-US" b="1" dirty="0"/>
              <a:t>fewer false positives </a:t>
            </a:r>
            <a:r>
              <a:rPr lang="en-US" dirty="0"/>
              <a:t>than keyword searching</a:t>
            </a:r>
          </a:p>
          <a:p>
            <a:r>
              <a:rPr lang="en-US" dirty="0"/>
              <a:t>A limited amount of information is easily </a:t>
            </a:r>
            <a:r>
              <a:rPr lang="en-US" b="1" dirty="0"/>
              <a:t>machine retrievable</a:t>
            </a:r>
          </a:p>
          <a:p>
            <a:r>
              <a:rPr lang="en-US" dirty="0"/>
              <a:t>More algorithmically sophisticated and computationally intensive methods seem likely to yield more thorough results, but </a:t>
            </a:r>
            <a:r>
              <a:rPr lang="en-US" b="1" dirty="0"/>
              <a:t>require better skills/hardware</a:t>
            </a:r>
          </a:p>
          <a:p>
            <a:r>
              <a:rPr lang="en-US" dirty="0"/>
              <a:t>Any automated method will still require human curation as a final step, but the </a:t>
            </a:r>
            <a:r>
              <a:rPr lang="en-US" b="1" dirty="0"/>
              <a:t>time saved </a:t>
            </a:r>
            <a:r>
              <a:rPr lang="en-US" dirty="0"/>
              <a:t>is still quite significant</a:t>
            </a:r>
          </a:p>
          <a:p>
            <a:r>
              <a:rPr lang="en-US" b="1" dirty="0"/>
              <a:t>There are a lot of chemicals relevant to our work that are not yet in </a:t>
            </a:r>
            <a:r>
              <a:rPr lang="en-US" b="1" dirty="0" err="1"/>
              <a:t>DSSTox</a:t>
            </a:r>
            <a:r>
              <a:rPr lang="en-US" b="1" dirty="0"/>
              <a:t> (need more chemical curation!)</a:t>
            </a:r>
          </a:p>
        </p:txBody>
      </p:sp>
      <p:sp>
        <p:nvSpPr>
          <p:cNvPr id="4" name="Slide Number Placeholder 3">
            <a:extLst>
              <a:ext uri="{FF2B5EF4-FFF2-40B4-BE49-F238E27FC236}">
                <a16:creationId xmlns:a16="http://schemas.microsoft.com/office/drawing/2014/main" id="{D440769E-F7D4-4391-8562-F07F2B3814AC}"/>
              </a:ext>
            </a:extLst>
          </p:cNvPr>
          <p:cNvSpPr>
            <a:spLocks noGrp="1"/>
          </p:cNvSpPr>
          <p:nvPr>
            <p:ph type="sldNum" sz="quarter" idx="12"/>
          </p:nvPr>
        </p:nvSpPr>
        <p:spPr/>
        <p:txBody>
          <a:bodyPr/>
          <a:lstStyle/>
          <a:p>
            <a:fld id="{53288121-1677-425E-BB10-6B0424D25A06}" type="slidenum">
              <a:rPr lang="en-US" smtClean="0"/>
              <a:t>28</a:t>
            </a:fld>
            <a:endParaRPr lang="en-US"/>
          </a:p>
        </p:txBody>
      </p:sp>
    </p:spTree>
    <p:extLst>
      <p:ext uri="{BB962C8B-B14F-4D97-AF65-F5344CB8AC3E}">
        <p14:creationId xmlns:p14="http://schemas.microsoft.com/office/powerpoint/2010/main" val="2434189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4639-063A-4DA6-8EFF-44D8A575309C}"/>
              </a:ext>
            </a:extLst>
          </p:cNvPr>
          <p:cNvSpPr>
            <a:spLocks noGrp="1"/>
          </p:cNvSpPr>
          <p:nvPr>
            <p:ph type="title"/>
          </p:nvPr>
        </p:nvSpPr>
        <p:spPr>
          <a:solidFill>
            <a:schemeClr val="bg1"/>
          </a:solidFill>
          <a:ln>
            <a:solidFill>
              <a:schemeClr val="accent6"/>
            </a:solidFill>
          </a:ln>
        </p:spPr>
        <p:txBody>
          <a:bodyPr/>
          <a:lstStyle/>
          <a:p>
            <a:r>
              <a:rPr lang="en-US" dirty="0"/>
              <a:t>Discussion: possible future uses</a:t>
            </a:r>
          </a:p>
        </p:txBody>
      </p:sp>
      <p:sp>
        <p:nvSpPr>
          <p:cNvPr id="3" name="Content Placeholder 2">
            <a:extLst>
              <a:ext uri="{FF2B5EF4-FFF2-40B4-BE49-F238E27FC236}">
                <a16:creationId xmlns:a16="http://schemas.microsoft.com/office/drawing/2014/main" id="{A729B434-B25A-446C-8EC3-2A608B372FF4}"/>
              </a:ext>
            </a:extLst>
          </p:cNvPr>
          <p:cNvSpPr>
            <a:spLocks noGrp="1"/>
          </p:cNvSpPr>
          <p:nvPr>
            <p:ph idx="1"/>
          </p:nvPr>
        </p:nvSpPr>
        <p:spPr>
          <a:xfrm>
            <a:off x="838200" y="1825625"/>
            <a:ext cx="5160264" cy="3684526"/>
          </a:xfrm>
          <a:solidFill>
            <a:schemeClr val="bg1"/>
          </a:solidFill>
          <a:ln>
            <a:solidFill>
              <a:schemeClr val="accent6"/>
            </a:solidFill>
          </a:ln>
        </p:spPr>
        <p:txBody>
          <a:bodyPr>
            <a:noAutofit/>
          </a:bodyPr>
          <a:lstStyle/>
          <a:p>
            <a:pPr marL="0" indent="0">
              <a:lnSpc>
                <a:spcPct val="100000"/>
              </a:lnSpc>
              <a:buNone/>
            </a:pPr>
            <a:r>
              <a:rPr lang="en-US" sz="1800" dirty="0"/>
              <a:t>Of database</a:t>
            </a:r>
          </a:p>
          <a:p>
            <a:pPr>
              <a:lnSpc>
                <a:spcPct val="100000"/>
              </a:lnSpc>
            </a:pPr>
            <a:r>
              <a:rPr lang="en-US" sz="1800" dirty="0"/>
              <a:t>Helping us better understand significance of in vitro data (is toxicity driven by formed metabolites?)</a:t>
            </a:r>
          </a:p>
          <a:p>
            <a:pPr>
              <a:lnSpc>
                <a:spcPct val="100000"/>
              </a:lnSpc>
            </a:pPr>
            <a:r>
              <a:rPr lang="en-US" sz="1800" dirty="0"/>
              <a:t>Metabolite read-across (Grace’s team)</a:t>
            </a:r>
          </a:p>
          <a:p>
            <a:pPr>
              <a:lnSpc>
                <a:spcPct val="100000"/>
              </a:lnSpc>
            </a:pPr>
            <a:r>
              <a:rPr lang="en-US" sz="1800" dirty="0"/>
              <a:t>ID markers of exposure (Jon </a:t>
            </a:r>
            <a:r>
              <a:rPr lang="en-US" sz="1800" dirty="0" err="1"/>
              <a:t>Sobus’s</a:t>
            </a:r>
            <a:r>
              <a:rPr lang="en-US" sz="1800" dirty="0"/>
              <a:t> team)</a:t>
            </a:r>
          </a:p>
          <a:p>
            <a:pPr>
              <a:lnSpc>
                <a:spcPct val="100000"/>
              </a:lnSpc>
            </a:pPr>
            <a:r>
              <a:rPr lang="en-US" sz="1800" dirty="0"/>
              <a:t>Add formed metabolites to </a:t>
            </a:r>
            <a:r>
              <a:rPr lang="en-US" sz="1800" dirty="0" err="1"/>
              <a:t>httk</a:t>
            </a:r>
            <a:r>
              <a:rPr lang="en-US" sz="1800" dirty="0"/>
              <a:t> (John </a:t>
            </a:r>
            <a:r>
              <a:rPr lang="en-US" sz="1800" dirty="0" err="1"/>
              <a:t>Wambaugh’s</a:t>
            </a:r>
            <a:r>
              <a:rPr lang="en-US" sz="1800" dirty="0"/>
              <a:t> team) </a:t>
            </a:r>
          </a:p>
          <a:p>
            <a:pPr>
              <a:lnSpc>
                <a:spcPct val="100000"/>
              </a:lnSpc>
            </a:pPr>
            <a:r>
              <a:rPr lang="en-US" sz="1800" dirty="0"/>
              <a:t>Add to SEEM model (John </a:t>
            </a:r>
            <a:r>
              <a:rPr lang="en-US" sz="1800" dirty="0" err="1"/>
              <a:t>Wambaugh’s</a:t>
            </a:r>
            <a:r>
              <a:rPr lang="en-US" sz="1800" dirty="0"/>
              <a:t> team)</a:t>
            </a:r>
          </a:p>
          <a:p>
            <a:pPr>
              <a:lnSpc>
                <a:spcPct val="100000"/>
              </a:lnSpc>
            </a:pPr>
            <a:r>
              <a:rPr lang="en-US" sz="1800" dirty="0"/>
              <a:t>CERAPP type project to build a great predictor</a:t>
            </a:r>
          </a:p>
        </p:txBody>
      </p:sp>
      <p:sp>
        <p:nvSpPr>
          <p:cNvPr id="4" name="Slide Number Placeholder 3">
            <a:extLst>
              <a:ext uri="{FF2B5EF4-FFF2-40B4-BE49-F238E27FC236}">
                <a16:creationId xmlns:a16="http://schemas.microsoft.com/office/drawing/2014/main" id="{E55C9C9B-D84C-4ED6-9E13-856C7937077C}"/>
              </a:ext>
            </a:extLst>
          </p:cNvPr>
          <p:cNvSpPr>
            <a:spLocks noGrp="1"/>
          </p:cNvSpPr>
          <p:nvPr>
            <p:ph type="sldNum" sz="quarter" idx="12"/>
          </p:nvPr>
        </p:nvSpPr>
        <p:spPr/>
        <p:txBody>
          <a:bodyPr/>
          <a:lstStyle/>
          <a:p>
            <a:fld id="{53288121-1677-425E-BB10-6B0424D25A06}" type="slidenum">
              <a:rPr lang="en-US" smtClean="0"/>
              <a:t>29</a:t>
            </a:fld>
            <a:endParaRPr lang="en-US"/>
          </a:p>
        </p:txBody>
      </p:sp>
      <p:pic>
        <p:nvPicPr>
          <p:cNvPr id="5" name="Picture 4">
            <a:extLst>
              <a:ext uri="{FF2B5EF4-FFF2-40B4-BE49-F238E27FC236}">
                <a16:creationId xmlns:a16="http://schemas.microsoft.com/office/drawing/2014/main" id="{DE522393-A117-48C8-9AD9-B8EAB44DF07C}"/>
              </a:ext>
            </a:extLst>
          </p:cNvPr>
          <p:cNvPicPr>
            <a:picLocks noChangeAspect="1"/>
          </p:cNvPicPr>
          <p:nvPr/>
        </p:nvPicPr>
        <p:blipFill rotWithShape="1">
          <a:blip r:embed="rId3"/>
          <a:srcRect l="725" r="27952" b="35075"/>
          <a:stretch/>
        </p:blipFill>
        <p:spPr>
          <a:xfrm>
            <a:off x="838200" y="5647305"/>
            <a:ext cx="10515600" cy="709045"/>
          </a:xfrm>
          <a:prstGeom prst="rect">
            <a:avLst/>
          </a:prstGeom>
        </p:spPr>
      </p:pic>
      <p:sp>
        <p:nvSpPr>
          <p:cNvPr id="6" name="Content Placeholder 2">
            <a:extLst>
              <a:ext uri="{FF2B5EF4-FFF2-40B4-BE49-F238E27FC236}">
                <a16:creationId xmlns:a16="http://schemas.microsoft.com/office/drawing/2014/main" id="{DEAA1F55-4702-4495-90DD-73ABAE9BAA27}"/>
              </a:ext>
            </a:extLst>
          </p:cNvPr>
          <p:cNvSpPr txBox="1">
            <a:spLocks/>
          </p:cNvSpPr>
          <p:nvPr/>
        </p:nvSpPr>
        <p:spPr>
          <a:xfrm>
            <a:off x="6205728" y="1825624"/>
            <a:ext cx="5148072" cy="1371251"/>
          </a:xfrm>
          <a:prstGeom prst="rect">
            <a:avLst/>
          </a:prstGeom>
          <a:solidFill>
            <a:schemeClr val="bg1"/>
          </a:solidFill>
          <a:ln>
            <a:solidFill>
              <a:schemeClr val="accent6"/>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700" dirty="0"/>
              <a:t>Of methods</a:t>
            </a:r>
          </a:p>
          <a:p>
            <a:pPr>
              <a:lnSpc>
                <a:spcPct val="100000"/>
              </a:lnSpc>
            </a:pPr>
            <a:r>
              <a:rPr lang="en-US" sz="1700" dirty="0"/>
              <a:t>Identification of similar abstracts</a:t>
            </a:r>
          </a:p>
          <a:p>
            <a:pPr>
              <a:lnSpc>
                <a:spcPct val="100000"/>
              </a:lnSpc>
            </a:pPr>
            <a:r>
              <a:rPr lang="en-US" sz="1700" dirty="0"/>
              <a:t>New entity recognition method for substances, but right now only very frequent names are well mapped</a:t>
            </a:r>
          </a:p>
        </p:txBody>
      </p:sp>
      <p:sp>
        <p:nvSpPr>
          <p:cNvPr id="7" name="Content Placeholder 2">
            <a:extLst>
              <a:ext uri="{FF2B5EF4-FFF2-40B4-BE49-F238E27FC236}">
                <a16:creationId xmlns:a16="http://schemas.microsoft.com/office/drawing/2014/main" id="{9D70C540-3CE6-4CDF-86A7-D16957B8223E}"/>
              </a:ext>
            </a:extLst>
          </p:cNvPr>
          <p:cNvSpPr txBox="1">
            <a:spLocks/>
          </p:cNvSpPr>
          <p:nvPr/>
        </p:nvSpPr>
        <p:spPr>
          <a:xfrm>
            <a:off x="6192456" y="3331811"/>
            <a:ext cx="5161344" cy="2178339"/>
          </a:xfrm>
          <a:prstGeom prst="rect">
            <a:avLst/>
          </a:prstGeom>
          <a:solidFill>
            <a:schemeClr val="bg1"/>
          </a:solidFill>
          <a:ln>
            <a:solidFill>
              <a:schemeClr val="accent6"/>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700" dirty="0"/>
              <a:t>Possible improvements</a:t>
            </a:r>
          </a:p>
          <a:p>
            <a:pPr>
              <a:lnSpc>
                <a:spcPct val="100000"/>
              </a:lnSpc>
            </a:pPr>
            <a:r>
              <a:rPr lang="en-US" sz="1700" dirty="0"/>
              <a:t>More chemicals in </a:t>
            </a:r>
            <a:r>
              <a:rPr lang="en-US" sz="1700" dirty="0" err="1"/>
              <a:t>DSSTox</a:t>
            </a:r>
            <a:endParaRPr lang="en-US" sz="1700" dirty="0"/>
          </a:p>
          <a:p>
            <a:pPr>
              <a:lnSpc>
                <a:spcPct val="100000"/>
              </a:lnSpc>
            </a:pPr>
            <a:r>
              <a:rPr lang="en-US" sz="1700" dirty="0"/>
              <a:t>Ecological and endogenous transformation products</a:t>
            </a:r>
          </a:p>
          <a:p>
            <a:pPr>
              <a:lnSpc>
                <a:spcPct val="100000"/>
              </a:lnSpc>
            </a:pPr>
            <a:r>
              <a:rPr lang="en-US" sz="1700" dirty="0"/>
              <a:t>Part-of-speech tagging using already collected entities</a:t>
            </a:r>
          </a:p>
          <a:p>
            <a:pPr>
              <a:lnSpc>
                <a:spcPct val="100000"/>
              </a:lnSpc>
            </a:pPr>
            <a:r>
              <a:rPr lang="en-US" sz="1700" dirty="0"/>
              <a:t>Identify compounds with several metabolites, build paths</a:t>
            </a:r>
          </a:p>
        </p:txBody>
      </p:sp>
    </p:spTree>
    <p:extLst>
      <p:ext uri="{BB962C8B-B14F-4D97-AF65-F5344CB8AC3E}">
        <p14:creationId xmlns:p14="http://schemas.microsoft.com/office/powerpoint/2010/main" val="56195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28415"/>
            <a:ext cx="10515601" cy="1325563"/>
          </a:xfrm>
          <a:solidFill>
            <a:schemeClr val="bg1"/>
          </a:solidFill>
          <a:ln>
            <a:solidFill>
              <a:schemeClr val="accent3"/>
            </a:solidFill>
          </a:ln>
        </p:spPr>
        <p:txBody>
          <a:bodyPr/>
          <a:lstStyle/>
          <a:p>
            <a:r>
              <a:rPr lang="en-US" dirty="0"/>
              <a:t>Implementation idea</a:t>
            </a:r>
          </a:p>
        </p:txBody>
      </p:sp>
      <p:sp>
        <p:nvSpPr>
          <p:cNvPr id="3" name="Content Placeholder 2"/>
          <p:cNvSpPr>
            <a:spLocks noGrp="1"/>
          </p:cNvSpPr>
          <p:nvPr>
            <p:ph idx="1"/>
          </p:nvPr>
        </p:nvSpPr>
        <p:spPr>
          <a:xfrm>
            <a:off x="838199" y="1956257"/>
            <a:ext cx="4692037" cy="4351338"/>
          </a:xfrm>
          <a:solidFill>
            <a:schemeClr val="bg1"/>
          </a:solidFill>
          <a:ln>
            <a:solidFill>
              <a:schemeClr val="accent3"/>
            </a:solidFill>
          </a:ln>
        </p:spPr>
        <p:txBody>
          <a:bodyPr>
            <a:normAutofit fontScale="77500" lnSpcReduction="20000"/>
          </a:bodyPr>
          <a:lstStyle/>
          <a:p>
            <a:pPr marL="0" indent="0">
              <a:lnSpc>
                <a:spcPct val="120000"/>
              </a:lnSpc>
              <a:buNone/>
            </a:pPr>
            <a:r>
              <a:rPr lang="en-US" dirty="0"/>
              <a:t>Objective: Help people identify substances that may form within the body as a result of chemical exposure</a:t>
            </a:r>
            <a:endParaRPr lang="en-US" sz="3100" dirty="0"/>
          </a:p>
          <a:p>
            <a:pPr marL="0" indent="0">
              <a:lnSpc>
                <a:spcPct val="120000"/>
              </a:lnSpc>
              <a:buNone/>
            </a:pPr>
            <a:r>
              <a:rPr lang="en-US" dirty="0"/>
              <a:t>Plan: Add mappings between substances to </a:t>
            </a:r>
            <a:r>
              <a:rPr lang="en-US" dirty="0" err="1"/>
              <a:t>DSSTox</a:t>
            </a:r>
            <a:endParaRPr lang="en-US" sz="3100" dirty="0"/>
          </a:p>
          <a:p>
            <a:pPr marL="0" indent="0">
              <a:lnSpc>
                <a:spcPct val="120000"/>
              </a:lnSpc>
              <a:buNone/>
            </a:pPr>
            <a:r>
              <a:rPr lang="en-US" dirty="0"/>
              <a:t>Data need: Evidence of relationships, metadata describing observation context</a:t>
            </a:r>
            <a:endParaRPr lang="en-US" sz="3100" dirty="0"/>
          </a:p>
          <a:p>
            <a:pPr marL="0" indent="0">
              <a:lnSpc>
                <a:spcPct val="120000"/>
              </a:lnSpc>
              <a:buNone/>
            </a:pPr>
            <a:r>
              <a:rPr lang="en-US" dirty="0"/>
              <a:t>Data storage and delivery: MySQL sandbox → </a:t>
            </a:r>
            <a:r>
              <a:rPr lang="en-US" dirty="0" err="1"/>
              <a:t>DSSTox</a:t>
            </a:r>
            <a:r>
              <a:rPr lang="en-US" dirty="0"/>
              <a:t>; available on dashboard</a:t>
            </a:r>
          </a:p>
        </p:txBody>
      </p:sp>
      <p:sp>
        <p:nvSpPr>
          <p:cNvPr id="4" name="Slide Number Placeholder 3">
            <a:extLst>
              <a:ext uri="{FF2B5EF4-FFF2-40B4-BE49-F238E27FC236}">
                <a16:creationId xmlns:a16="http://schemas.microsoft.com/office/drawing/2014/main" id="{D51B5604-3CFB-4F6B-AA97-FFFDA807EE02}"/>
              </a:ext>
            </a:extLst>
          </p:cNvPr>
          <p:cNvSpPr>
            <a:spLocks noGrp="1"/>
          </p:cNvSpPr>
          <p:nvPr>
            <p:ph type="sldNum" sz="quarter" idx="12"/>
          </p:nvPr>
        </p:nvSpPr>
        <p:spPr/>
        <p:txBody>
          <a:bodyPr/>
          <a:lstStyle/>
          <a:p>
            <a:fld id="{53288121-1677-425E-BB10-6B0424D25A06}" type="slidenum">
              <a:rPr lang="en-US" smtClean="0"/>
              <a:t>3</a:t>
            </a:fld>
            <a:endParaRPr lang="en-US"/>
          </a:p>
        </p:txBody>
      </p:sp>
      <p:pic>
        <p:nvPicPr>
          <p:cNvPr id="7" name="Picture 6">
            <a:extLst>
              <a:ext uri="{FF2B5EF4-FFF2-40B4-BE49-F238E27FC236}">
                <a16:creationId xmlns:a16="http://schemas.microsoft.com/office/drawing/2014/main" id="{D8C1FA9E-A091-42F6-9E50-C403C1E52BD0}"/>
              </a:ext>
            </a:extLst>
          </p:cNvPr>
          <p:cNvPicPr>
            <a:picLocks noChangeAspect="1"/>
          </p:cNvPicPr>
          <p:nvPr/>
        </p:nvPicPr>
        <p:blipFill>
          <a:blip r:embed="rId3"/>
          <a:stretch>
            <a:fillRect/>
          </a:stretch>
        </p:blipFill>
        <p:spPr>
          <a:xfrm>
            <a:off x="6039925" y="1956257"/>
            <a:ext cx="5141350" cy="4351338"/>
          </a:xfrm>
          <a:prstGeom prst="rect">
            <a:avLst/>
          </a:prstGeom>
        </p:spPr>
      </p:pic>
      <p:sp>
        <p:nvSpPr>
          <p:cNvPr id="8" name="Oval 7">
            <a:extLst>
              <a:ext uri="{FF2B5EF4-FFF2-40B4-BE49-F238E27FC236}">
                <a16:creationId xmlns:a16="http://schemas.microsoft.com/office/drawing/2014/main" id="{4436C3C3-12CA-4877-AE68-04B7BD3C2FD3}"/>
              </a:ext>
            </a:extLst>
          </p:cNvPr>
          <p:cNvSpPr/>
          <p:nvPr/>
        </p:nvSpPr>
        <p:spPr>
          <a:xfrm>
            <a:off x="9821732" y="3167311"/>
            <a:ext cx="699247" cy="33348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9959193-C630-4402-B41E-09D2FA673883}"/>
              </a:ext>
            </a:extLst>
          </p:cNvPr>
          <p:cNvCxnSpPr/>
          <p:nvPr/>
        </p:nvCxnSpPr>
        <p:spPr>
          <a:xfrm>
            <a:off x="10262797" y="5389581"/>
            <a:ext cx="548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521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CBD9A6-F8AD-4AFA-B0CF-4ECB44DC1CAC}"/>
              </a:ext>
            </a:extLst>
          </p:cNvPr>
          <p:cNvSpPr>
            <a:spLocks noGrp="1"/>
          </p:cNvSpPr>
          <p:nvPr>
            <p:ph type="sldNum" sz="quarter" idx="12"/>
          </p:nvPr>
        </p:nvSpPr>
        <p:spPr/>
        <p:txBody>
          <a:bodyPr/>
          <a:lstStyle/>
          <a:p>
            <a:fld id="{53288121-1677-425E-BB10-6B0424D25A06}" type="slidenum">
              <a:rPr lang="en-US" smtClean="0"/>
              <a:t>30</a:t>
            </a:fld>
            <a:endParaRPr lang="en-US"/>
          </a:p>
        </p:txBody>
      </p:sp>
      <p:pic>
        <p:nvPicPr>
          <p:cNvPr id="5" name="Picture 4">
            <a:extLst>
              <a:ext uri="{FF2B5EF4-FFF2-40B4-BE49-F238E27FC236}">
                <a16:creationId xmlns:a16="http://schemas.microsoft.com/office/drawing/2014/main" id="{AF170998-5957-4A8B-B2B1-85E14438A6D5}"/>
              </a:ext>
            </a:extLst>
          </p:cNvPr>
          <p:cNvPicPr>
            <a:picLocks noChangeAspect="1"/>
          </p:cNvPicPr>
          <p:nvPr/>
        </p:nvPicPr>
        <p:blipFill>
          <a:blip r:embed="rId2"/>
          <a:stretch>
            <a:fillRect/>
          </a:stretch>
        </p:blipFill>
        <p:spPr>
          <a:xfrm>
            <a:off x="838199" y="1733240"/>
            <a:ext cx="7946985" cy="4585500"/>
          </a:xfrm>
          <a:prstGeom prst="rect">
            <a:avLst/>
          </a:prstGeom>
        </p:spPr>
      </p:pic>
      <p:sp>
        <p:nvSpPr>
          <p:cNvPr id="6" name="Title 1">
            <a:extLst>
              <a:ext uri="{FF2B5EF4-FFF2-40B4-BE49-F238E27FC236}">
                <a16:creationId xmlns:a16="http://schemas.microsoft.com/office/drawing/2014/main" id="{51A9B6E4-90F5-473F-9417-C8AE9FB08892}"/>
              </a:ext>
            </a:extLst>
          </p:cNvPr>
          <p:cNvSpPr txBox="1">
            <a:spLocks/>
          </p:cNvSpPr>
          <p:nvPr/>
        </p:nvSpPr>
        <p:spPr>
          <a:xfrm>
            <a:off x="838200" y="365125"/>
            <a:ext cx="10515600" cy="1325563"/>
          </a:xfrm>
          <a:prstGeom prst="rect">
            <a:avLst/>
          </a:prstGeom>
          <a:solidFill>
            <a:schemeClr val="bg1"/>
          </a:solidFill>
          <a:ln>
            <a:solidFill>
              <a:schemeClr val="accent6"/>
            </a:solid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cautionary tale</a:t>
            </a:r>
          </a:p>
        </p:txBody>
      </p:sp>
    </p:spTree>
    <p:extLst>
      <p:ext uri="{BB962C8B-B14F-4D97-AF65-F5344CB8AC3E}">
        <p14:creationId xmlns:p14="http://schemas.microsoft.com/office/powerpoint/2010/main" val="211089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E2E4CC-2AFE-40B1-90D9-8D81C82A2EA1}"/>
              </a:ext>
            </a:extLst>
          </p:cNvPr>
          <p:cNvPicPr>
            <a:picLocks noChangeAspect="1"/>
          </p:cNvPicPr>
          <p:nvPr/>
        </p:nvPicPr>
        <p:blipFill>
          <a:blip r:embed="rId3"/>
          <a:stretch>
            <a:fillRect/>
          </a:stretch>
        </p:blipFill>
        <p:spPr>
          <a:xfrm>
            <a:off x="1176337" y="128587"/>
            <a:ext cx="9839325" cy="6600825"/>
          </a:xfrm>
          <a:prstGeom prst="rect">
            <a:avLst/>
          </a:prstGeom>
        </p:spPr>
      </p:pic>
      <p:sp>
        <p:nvSpPr>
          <p:cNvPr id="3" name="Slide Number Placeholder 2">
            <a:extLst>
              <a:ext uri="{FF2B5EF4-FFF2-40B4-BE49-F238E27FC236}">
                <a16:creationId xmlns:a16="http://schemas.microsoft.com/office/drawing/2014/main" id="{186FEFA3-DF66-4078-95DD-440E3F1EE03D}"/>
              </a:ext>
            </a:extLst>
          </p:cNvPr>
          <p:cNvSpPr>
            <a:spLocks noGrp="1"/>
          </p:cNvSpPr>
          <p:nvPr>
            <p:ph type="sldNum" sz="quarter" idx="12"/>
          </p:nvPr>
        </p:nvSpPr>
        <p:spPr/>
        <p:txBody>
          <a:bodyPr/>
          <a:lstStyle/>
          <a:p>
            <a:fld id="{53288121-1677-425E-BB10-6B0424D25A06}" type="slidenum">
              <a:rPr lang="en-US" smtClean="0"/>
              <a:t>4</a:t>
            </a:fld>
            <a:endParaRPr lang="en-US"/>
          </a:p>
        </p:txBody>
      </p:sp>
      <p:sp>
        <p:nvSpPr>
          <p:cNvPr id="7" name="TextBox 6">
            <a:extLst>
              <a:ext uri="{FF2B5EF4-FFF2-40B4-BE49-F238E27FC236}">
                <a16:creationId xmlns:a16="http://schemas.microsoft.com/office/drawing/2014/main" id="{C03D33A4-34AB-47F3-8410-B67C4C458581}"/>
              </a:ext>
            </a:extLst>
          </p:cNvPr>
          <p:cNvSpPr txBox="1"/>
          <p:nvPr/>
        </p:nvSpPr>
        <p:spPr>
          <a:xfrm>
            <a:off x="5392271" y="4357640"/>
            <a:ext cx="1933758" cy="2031325"/>
          </a:xfrm>
          <a:prstGeom prst="rect">
            <a:avLst/>
          </a:prstGeom>
          <a:noFill/>
          <a:ln>
            <a:solidFill>
              <a:schemeClr val="accent4"/>
            </a:solidFill>
          </a:ln>
        </p:spPr>
        <p:txBody>
          <a:bodyPr wrap="square" rtlCol="0">
            <a:spAutoFit/>
          </a:bodyPr>
          <a:lstStyle/>
          <a:p>
            <a:r>
              <a:rPr lang="en-US" dirty="0"/>
              <a:t>↖ Existing </a:t>
            </a:r>
            <a:r>
              <a:rPr lang="en-US" dirty="0" err="1"/>
              <a:t>DSSTox</a:t>
            </a:r>
            <a:r>
              <a:rPr lang="en-US" dirty="0"/>
              <a:t> structure</a:t>
            </a:r>
          </a:p>
          <a:p>
            <a:endParaRPr lang="en-US" dirty="0"/>
          </a:p>
          <a:p>
            <a:r>
              <a:rPr lang="en-US" dirty="0"/>
              <a:t>Proposed addition for storing metabolite metadata ↗</a:t>
            </a:r>
          </a:p>
        </p:txBody>
      </p:sp>
      <p:sp>
        <p:nvSpPr>
          <p:cNvPr id="8" name="TextBox 7">
            <a:extLst>
              <a:ext uri="{FF2B5EF4-FFF2-40B4-BE49-F238E27FC236}">
                <a16:creationId xmlns:a16="http://schemas.microsoft.com/office/drawing/2014/main" id="{34B402E6-058D-48C3-AA45-473C043B53C2}"/>
              </a:ext>
            </a:extLst>
          </p:cNvPr>
          <p:cNvSpPr txBox="1"/>
          <p:nvPr/>
        </p:nvSpPr>
        <p:spPr>
          <a:xfrm>
            <a:off x="7897262" y="2384740"/>
            <a:ext cx="2743200" cy="2246769"/>
          </a:xfrm>
          <a:prstGeom prst="rect">
            <a:avLst/>
          </a:prstGeom>
          <a:solidFill>
            <a:schemeClr val="bg1"/>
          </a:solidFill>
        </p:spPr>
        <p:txBody>
          <a:bodyPr wrap="square" rtlCol="0">
            <a:spAutoFit/>
          </a:bodyPr>
          <a:lstStyle/>
          <a:p>
            <a:r>
              <a:rPr lang="en-US" sz="1400" dirty="0"/>
              <a:t>id</a:t>
            </a:r>
          </a:p>
          <a:p>
            <a:r>
              <a:rPr lang="en-US" sz="1400" dirty="0" err="1"/>
              <a:t>fk_substance_relationship_id</a:t>
            </a:r>
            <a:endParaRPr lang="en-US" sz="1400" dirty="0"/>
          </a:p>
          <a:p>
            <a:r>
              <a:rPr lang="en-US" sz="1400" dirty="0" err="1"/>
              <a:t>fk_src_id</a:t>
            </a:r>
            <a:endParaRPr lang="en-US" sz="1400" dirty="0"/>
          </a:p>
          <a:p>
            <a:r>
              <a:rPr lang="en-US" sz="1400" dirty="0" err="1"/>
              <a:t>other_src</a:t>
            </a:r>
            <a:endParaRPr lang="en-US" sz="1400" dirty="0"/>
          </a:p>
          <a:p>
            <a:r>
              <a:rPr lang="en-US" sz="1400" dirty="0" err="1"/>
              <a:t>detection_medium</a:t>
            </a:r>
            <a:endParaRPr lang="en-US" sz="1400" dirty="0"/>
          </a:p>
          <a:p>
            <a:r>
              <a:rPr lang="en-US" sz="1400" dirty="0"/>
              <a:t>species</a:t>
            </a:r>
          </a:p>
          <a:p>
            <a:r>
              <a:rPr lang="en-US" sz="1400" dirty="0"/>
              <a:t>mediator</a:t>
            </a:r>
          </a:p>
          <a:p>
            <a:r>
              <a:rPr lang="en-US" sz="1400" dirty="0"/>
              <a:t>pathway</a:t>
            </a:r>
          </a:p>
          <a:p>
            <a:r>
              <a:rPr lang="en-US" sz="1400" dirty="0" err="1"/>
              <a:t>substrate_source_identifier</a:t>
            </a:r>
            <a:endParaRPr lang="en-US" sz="1400" dirty="0"/>
          </a:p>
          <a:p>
            <a:r>
              <a:rPr lang="en-US" sz="1400" dirty="0" err="1"/>
              <a:t>product_source_identifier</a:t>
            </a:r>
            <a:endParaRPr lang="en-US" sz="1400" dirty="0"/>
          </a:p>
        </p:txBody>
      </p:sp>
      <p:sp>
        <p:nvSpPr>
          <p:cNvPr id="10" name="TextBox 9">
            <a:extLst>
              <a:ext uri="{FF2B5EF4-FFF2-40B4-BE49-F238E27FC236}">
                <a16:creationId xmlns:a16="http://schemas.microsoft.com/office/drawing/2014/main" id="{185D8BC6-7006-4C03-BF13-B481602AFF6B}"/>
              </a:ext>
            </a:extLst>
          </p:cNvPr>
          <p:cNvSpPr txBox="1"/>
          <p:nvPr/>
        </p:nvSpPr>
        <p:spPr>
          <a:xfrm>
            <a:off x="7900134" y="2080847"/>
            <a:ext cx="2747066" cy="276999"/>
          </a:xfrm>
          <a:prstGeom prst="rect">
            <a:avLst/>
          </a:prstGeom>
          <a:solidFill>
            <a:srgbClr val="98BFDA"/>
          </a:solidFill>
        </p:spPr>
        <p:txBody>
          <a:bodyPr wrap="square" rtlCol="0">
            <a:spAutoFit/>
          </a:bodyPr>
          <a:lstStyle/>
          <a:p>
            <a:r>
              <a:rPr lang="en-US" sz="1200" b="1" dirty="0" err="1"/>
              <a:t>transformation_details</a:t>
            </a:r>
            <a:endParaRPr lang="en-US" sz="1200" b="1" dirty="0"/>
          </a:p>
        </p:txBody>
      </p:sp>
      <p:sp>
        <p:nvSpPr>
          <p:cNvPr id="11" name="TextBox 10">
            <a:extLst>
              <a:ext uri="{FF2B5EF4-FFF2-40B4-BE49-F238E27FC236}">
                <a16:creationId xmlns:a16="http://schemas.microsoft.com/office/drawing/2014/main" id="{C671E870-1519-4494-8390-9C6D928ED461}"/>
              </a:ext>
            </a:extLst>
          </p:cNvPr>
          <p:cNvSpPr txBox="1"/>
          <p:nvPr/>
        </p:nvSpPr>
        <p:spPr>
          <a:xfrm>
            <a:off x="5771549" y="1776940"/>
            <a:ext cx="1554480" cy="246221"/>
          </a:xfrm>
          <a:prstGeom prst="rect">
            <a:avLst/>
          </a:prstGeom>
          <a:solidFill>
            <a:srgbClr val="98BFDA"/>
          </a:solidFill>
        </p:spPr>
        <p:txBody>
          <a:bodyPr wrap="square" rtlCol="0">
            <a:spAutoFit/>
          </a:bodyPr>
          <a:lstStyle/>
          <a:p>
            <a:r>
              <a:rPr lang="en-US" sz="1000" b="1" dirty="0" err="1"/>
              <a:t>substance_relationships</a:t>
            </a:r>
            <a:endParaRPr lang="en-US" sz="1000" b="1" dirty="0"/>
          </a:p>
        </p:txBody>
      </p:sp>
    </p:spTree>
    <p:extLst>
      <p:ext uri="{BB962C8B-B14F-4D97-AF65-F5344CB8AC3E}">
        <p14:creationId xmlns:p14="http://schemas.microsoft.com/office/powerpoint/2010/main" val="267801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5986"/>
          </a:xfrm>
          <a:solidFill>
            <a:schemeClr val="bg1"/>
          </a:solidFill>
          <a:ln>
            <a:solidFill>
              <a:schemeClr val="accent5"/>
            </a:solidFill>
          </a:ln>
        </p:spPr>
        <p:txBody>
          <a:bodyPr>
            <a:normAutofit/>
          </a:bodyPr>
          <a:lstStyle/>
          <a:p>
            <a:r>
              <a:rPr lang="en-US" sz="3600" dirty="0"/>
              <a:t>Benchmark study for PubMed source identification</a:t>
            </a:r>
          </a:p>
        </p:txBody>
      </p:sp>
      <p:sp>
        <p:nvSpPr>
          <p:cNvPr id="4" name="Slide Number Placeholder 3">
            <a:extLst>
              <a:ext uri="{FF2B5EF4-FFF2-40B4-BE49-F238E27FC236}">
                <a16:creationId xmlns:a16="http://schemas.microsoft.com/office/drawing/2014/main" id="{AFA2E233-3642-436D-95D2-ED9A3E412552}"/>
              </a:ext>
            </a:extLst>
          </p:cNvPr>
          <p:cNvSpPr>
            <a:spLocks noGrp="1"/>
          </p:cNvSpPr>
          <p:nvPr>
            <p:ph type="sldNum" sz="quarter" idx="12"/>
          </p:nvPr>
        </p:nvSpPr>
        <p:spPr>
          <a:xfrm>
            <a:off x="8610600" y="6356350"/>
            <a:ext cx="2743200" cy="365125"/>
          </a:xfrm>
        </p:spPr>
        <p:txBody>
          <a:bodyPr/>
          <a:lstStyle/>
          <a:p>
            <a:fld id="{53288121-1677-425E-BB10-6B0424D25A06}" type="slidenum">
              <a:rPr lang="en-US" smtClean="0"/>
              <a:t>5</a:t>
            </a:fld>
            <a:endParaRPr lang="en-US" dirty="0"/>
          </a:p>
        </p:txBody>
      </p:sp>
      <p:sp>
        <p:nvSpPr>
          <p:cNvPr id="5" name="TextBox 4">
            <a:extLst>
              <a:ext uri="{FF2B5EF4-FFF2-40B4-BE49-F238E27FC236}">
                <a16:creationId xmlns:a16="http://schemas.microsoft.com/office/drawing/2014/main" id="{800C6506-C841-40EE-B213-07689F6C347C}"/>
              </a:ext>
            </a:extLst>
          </p:cNvPr>
          <p:cNvSpPr txBox="1"/>
          <p:nvPr/>
        </p:nvSpPr>
        <p:spPr>
          <a:xfrm>
            <a:off x="838200" y="1524258"/>
            <a:ext cx="10515600" cy="1446550"/>
          </a:xfrm>
          <a:prstGeom prst="rect">
            <a:avLst/>
          </a:prstGeom>
          <a:solidFill>
            <a:schemeClr val="bg1"/>
          </a:solidFill>
          <a:ln>
            <a:solidFill>
              <a:schemeClr val="accent5"/>
            </a:solidFill>
          </a:ln>
        </p:spPr>
        <p:txBody>
          <a:bodyPr wrap="square" rtlCol="0">
            <a:spAutoFit/>
          </a:bodyPr>
          <a:lstStyle/>
          <a:p>
            <a:r>
              <a:rPr lang="en-US" sz="2200" b="1" dirty="0"/>
              <a:t>Case study</a:t>
            </a:r>
            <a:r>
              <a:rPr lang="en-US" sz="2200" dirty="0"/>
              <a:t>: Suspect screening analysis of pooled human blood samples;</a:t>
            </a:r>
          </a:p>
          <a:p>
            <a:r>
              <a:rPr lang="en-US" sz="2200" dirty="0"/>
              <a:t>1685 (out of 4284) GC-identified substances given with names, but 280 not in PubMed</a:t>
            </a:r>
          </a:p>
          <a:p>
            <a:endParaRPr lang="en-US" sz="2200" dirty="0"/>
          </a:p>
          <a:p>
            <a:r>
              <a:rPr lang="en-US" sz="2200" b="1" dirty="0"/>
              <a:t>Experiment zero</a:t>
            </a:r>
            <a:r>
              <a:rPr lang="en-US" sz="2200" dirty="0"/>
              <a:t>: Abstract search for “metabolite of” AND 30 of the substance names</a:t>
            </a:r>
          </a:p>
        </p:txBody>
      </p:sp>
      <p:sp>
        <p:nvSpPr>
          <p:cNvPr id="6" name="TextBox 5">
            <a:extLst>
              <a:ext uri="{FF2B5EF4-FFF2-40B4-BE49-F238E27FC236}">
                <a16:creationId xmlns:a16="http://schemas.microsoft.com/office/drawing/2014/main" id="{30044102-DC7E-4CB1-8C05-90C0BA5C5C77}"/>
              </a:ext>
            </a:extLst>
          </p:cNvPr>
          <p:cNvSpPr txBox="1"/>
          <p:nvPr/>
        </p:nvSpPr>
        <p:spPr>
          <a:xfrm>
            <a:off x="5058138" y="3083955"/>
            <a:ext cx="6295662" cy="3016210"/>
          </a:xfrm>
          <a:prstGeom prst="rect">
            <a:avLst/>
          </a:prstGeom>
          <a:solidFill>
            <a:schemeClr val="bg1"/>
          </a:solidFill>
          <a:ln>
            <a:solidFill>
              <a:schemeClr val="accent5"/>
            </a:solidFill>
          </a:ln>
        </p:spPr>
        <p:txBody>
          <a:bodyPr wrap="square" rtlCol="0">
            <a:spAutoFit/>
          </a:bodyPr>
          <a:lstStyle/>
          <a:p>
            <a:r>
              <a:rPr lang="en-US" sz="2200" b="1" dirty="0"/>
              <a:t>Results</a:t>
            </a:r>
            <a:r>
              <a:rPr lang="en-US" sz="2200" dirty="0"/>
              <a:t>: 8371 abstracts → 11 mappings, 5 ambiguous</a:t>
            </a:r>
          </a:p>
          <a:p>
            <a:r>
              <a:rPr lang="en-US" sz="2200" i="1" dirty="0"/>
              <a:t>High FP</a:t>
            </a:r>
            <a:r>
              <a:rPr lang="en-US" sz="2200" dirty="0"/>
              <a:t>:</a:t>
            </a:r>
          </a:p>
          <a:p>
            <a:pPr marL="800100" lvl="1" indent="-342900">
              <a:buFont typeface="Arial" panose="020B0604020202020204" pitchFamily="34" charset="0"/>
              <a:buChar char="•"/>
            </a:pPr>
            <a:r>
              <a:rPr lang="en-US" sz="2000" dirty="0"/>
              <a:t>PubMed search engine</a:t>
            </a:r>
          </a:p>
          <a:p>
            <a:pPr marL="800100" lvl="1" indent="-342900">
              <a:buFont typeface="Arial" panose="020B0604020202020204" pitchFamily="34" charset="0"/>
              <a:buChar char="•"/>
            </a:pPr>
            <a:r>
              <a:rPr lang="en-US" sz="2000" dirty="0"/>
              <a:t>False substance identification through ambiguous </a:t>
            </a:r>
            <a:r>
              <a:rPr lang="en-US" sz="2000" dirty="0" err="1"/>
              <a:t>MeSH</a:t>
            </a:r>
            <a:endParaRPr lang="en-US" sz="2000" dirty="0"/>
          </a:p>
          <a:p>
            <a:pPr marL="800100" lvl="1" indent="-342900">
              <a:buFont typeface="Arial" panose="020B0604020202020204" pitchFamily="34" charset="0"/>
              <a:buChar char="•"/>
            </a:pPr>
            <a:r>
              <a:rPr lang="en-US" sz="2000" dirty="0"/>
              <a:t>Substance was not the studied compound</a:t>
            </a:r>
          </a:p>
          <a:p>
            <a:r>
              <a:rPr lang="en-US" sz="2200" i="1" dirty="0"/>
              <a:t>Low TP</a:t>
            </a:r>
            <a:r>
              <a:rPr lang="en-US" sz="2200" dirty="0"/>
              <a:t>: &lt; 1%</a:t>
            </a:r>
          </a:p>
          <a:p>
            <a:r>
              <a:rPr lang="en-US" sz="2200" i="1" dirty="0"/>
              <a:t>Slow</a:t>
            </a:r>
            <a:r>
              <a:rPr lang="en-US" sz="2200" dirty="0"/>
              <a:t>: Would take over a year of full-time work to get all mappings for the set this way</a:t>
            </a:r>
          </a:p>
        </p:txBody>
      </p:sp>
      <p:pic>
        <p:nvPicPr>
          <p:cNvPr id="7" name="Picture 6">
            <a:extLst>
              <a:ext uri="{FF2B5EF4-FFF2-40B4-BE49-F238E27FC236}">
                <a16:creationId xmlns:a16="http://schemas.microsoft.com/office/drawing/2014/main" id="{74136995-7E68-4D4B-8BA4-BFF8C841AE5F}"/>
              </a:ext>
            </a:extLst>
          </p:cNvPr>
          <p:cNvPicPr>
            <a:picLocks noChangeAspect="1"/>
          </p:cNvPicPr>
          <p:nvPr/>
        </p:nvPicPr>
        <p:blipFill rotWithShape="1">
          <a:blip r:embed="rId3"/>
          <a:srcRect t="1133" b="-1"/>
          <a:stretch/>
        </p:blipFill>
        <p:spPr>
          <a:xfrm>
            <a:off x="838200" y="3083954"/>
            <a:ext cx="3985859" cy="3016211"/>
          </a:xfrm>
          <a:prstGeom prst="rect">
            <a:avLst/>
          </a:prstGeom>
        </p:spPr>
      </p:pic>
    </p:spTree>
    <p:extLst>
      <p:ext uri="{BB962C8B-B14F-4D97-AF65-F5344CB8AC3E}">
        <p14:creationId xmlns:p14="http://schemas.microsoft.com/office/powerpoint/2010/main" val="260490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9173" y="2327588"/>
            <a:ext cx="9773653" cy="2202824"/>
          </a:xfrm>
          <a:solidFill>
            <a:schemeClr val="bg1"/>
          </a:solidFill>
          <a:ln>
            <a:solidFill>
              <a:schemeClr val="accent1"/>
            </a:solidFill>
          </a:ln>
        </p:spPr>
        <p:txBody>
          <a:bodyPr>
            <a:normAutofit/>
          </a:bodyPr>
          <a:lstStyle/>
          <a:p>
            <a:r>
              <a:rPr lang="en-US" dirty="0"/>
              <a:t>Experiment 1: Computer-identified keywords for data source identification</a:t>
            </a:r>
          </a:p>
        </p:txBody>
      </p:sp>
      <p:sp>
        <p:nvSpPr>
          <p:cNvPr id="4" name="Slide Number Placeholder 3">
            <a:extLst>
              <a:ext uri="{FF2B5EF4-FFF2-40B4-BE49-F238E27FC236}">
                <a16:creationId xmlns:a16="http://schemas.microsoft.com/office/drawing/2014/main" id="{12CACC50-A408-48B8-999F-3058AE03C0BC}"/>
              </a:ext>
            </a:extLst>
          </p:cNvPr>
          <p:cNvSpPr>
            <a:spLocks noGrp="1"/>
          </p:cNvSpPr>
          <p:nvPr>
            <p:ph type="sldNum" sz="quarter" idx="12"/>
          </p:nvPr>
        </p:nvSpPr>
        <p:spPr/>
        <p:txBody>
          <a:bodyPr/>
          <a:lstStyle/>
          <a:p>
            <a:fld id="{53288121-1677-425E-BB10-6B0424D25A06}" type="slidenum">
              <a:rPr lang="en-US" smtClean="0"/>
              <a:t>6</a:t>
            </a:fld>
            <a:endParaRPr lang="en-US"/>
          </a:p>
        </p:txBody>
      </p:sp>
    </p:spTree>
    <p:extLst>
      <p:ext uri="{BB962C8B-B14F-4D97-AF65-F5344CB8AC3E}">
        <p14:creationId xmlns:p14="http://schemas.microsoft.com/office/powerpoint/2010/main" val="43240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D511-F299-49CE-A6F4-6E0E88272658}"/>
              </a:ext>
            </a:extLst>
          </p:cNvPr>
          <p:cNvSpPr>
            <a:spLocks noGrp="1"/>
          </p:cNvSpPr>
          <p:nvPr>
            <p:ph type="title"/>
          </p:nvPr>
        </p:nvSpPr>
        <p:spPr>
          <a:solidFill>
            <a:schemeClr val="bg1"/>
          </a:solidFill>
          <a:ln>
            <a:solidFill>
              <a:schemeClr val="accent1"/>
            </a:solidFill>
          </a:ln>
        </p:spPr>
        <p:txBody>
          <a:bodyPr/>
          <a:lstStyle/>
          <a:p>
            <a:r>
              <a:rPr lang="en-US" dirty="0"/>
              <a:t>Experiment 1: Method</a:t>
            </a:r>
          </a:p>
        </p:txBody>
      </p:sp>
      <p:sp>
        <p:nvSpPr>
          <p:cNvPr id="3" name="Content Placeholder 2">
            <a:extLst>
              <a:ext uri="{FF2B5EF4-FFF2-40B4-BE49-F238E27FC236}">
                <a16:creationId xmlns:a16="http://schemas.microsoft.com/office/drawing/2014/main" id="{0E1A3D8E-0392-4F50-AFEF-801562C15B26}"/>
              </a:ext>
            </a:extLst>
          </p:cNvPr>
          <p:cNvSpPr>
            <a:spLocks noGrp="1"/>
          </p:cNvSpPr>
          <p:nvPr>
            <p:ph idx="1"/>
          </p:nvPr>
        </p:nvSpPr>
        <p:spPr>
          <a:xfrm>
            <a:off x="838200" y="1944685"/>
            <a:ext cx="6487758" cy="3714563"/>
          </a:xfrm>
          <a:solidFill>
            <a:schemeClr val="bg1"/>
          </a:solidFill>
          <a:ln>
            <a:solidFill>
              <a:schemeClr val="accent1"/>
            </a:solidFill>
          </a:ln>
        </p:spPr>
        <p:txBody>
          <a:bodyPr anchor="ctr">
            <a:normAutofit/>
          </a:bodyPr>
          <a:lstStyle/>
          <a:p>
            <a:r>
              <a:rPr lang="en-US" dirty="0"/>
              <a:t>Build positive set by manual curation</a:t>
            </a:r>
          </a:p>
          <a:p>
            <a:pPr lvl="1"/>
            <a:r>
              <a:rPr lang="en-US" dirty="0"/>
              <a:t>Training: 362 abstracts for human plasma/serum/blood metabolites </a:t>
            </a:r>
          </a:p>
          <a:p>
            <a:pPr lvl="1"/>
            <a:r>
              <a:rPr lang="en-US" dirty="0"/>
              <a:t>Validation: 220 abstracts </a:t>
            </a:r>
          </a:p>
          <a:p>
            <a:r>
              <a:rPr lang="en-US" dirty="0"/>
              <a:t>Build negative set from random abstracts</a:t>
            </a:r>
          </a:p>
          <a:p>
            <a:r>
              <a:rPr lang="en-US" dirty="0"/>
              <a:t>Build consensus predictions (10-fold cross validation)</a:t>
            </a:r>
          </a:p>
          <a:p>
            <a:r>
              <a:rPr lang="en-US" dirty="0"/>
              <a:t>Compare performance of prediction</a:t>
            </a:r>
          </a:p>
        </p:txBody>
      </p:sp>
      <p:sp>
        <p:nvSpPr>
          <p:cNvPr id="4" name="Slide Number Placeholder 3">
            <a:extLst>
              <a:ext uri="{FF2B5EF4-FFF2-40B4-BE49-F238E27FC236}">
                <a16:creationId xmlns:a16="http://schemas.microsoft.com/office/drawing/2014/main" id="{DC83D096-9B7E-4F81-8604-C45EBD854D6F}"/>
              </a:ext>
            </a:extLst>
          </p:cNvPr>
          <p:cNvSpPr>
            <a:spLocks noGrp="1"/>
          </p:cNvSpPr>
          <p:nvPr>
            <p:ph type="sldNum" sz="quarter" idx="12"/>
          </p:nvPr>
        </p:nvSpPr>
        <p:spPr/>
        <p:txBody>
          <a:bodyPr/>
          <a:lstStyle/>
          <a:p>
            <a:fld id="{53288121-1677-425E-BB10-6B0424D25A06}" type="slidenum">
              <a:rPr lang="en-US" smtClean="0"/>
              <a:t>7</a:t>
            </a:fld>
            <a:endParaRPr lang="en-US"/>
          </a:p>
        </p:txBody>
      </p:sp>
    </p:spTree>
    <p:extLst>
      <p:ext uri="{BB962C8B-B14F-4D97-AF65-F5344CB8AC3E}">
        <p14:creationId xmlns:p14="http://schemas.microsoft.com/office/powerpoint/2010/main" val="180225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A418226-FE56-4E0B-8555-D05B0FFF6465}"/>
              </a:ext>
            </a:extLst>
          </p:cNvPr>
          <p:cNvPicPr>
            <a:picLocks noGrp="1" noChangeAspect="1"/>
          </p:cNvPicPr>
          <p:nvPr>
            <p:ph idx="1"/>
          </p:nvPr>
        </p:nvPicPr>
        <p:blipFill>
          <a:blip r:embed="rId2"/>
          <a:stretch>
            <a:fillRect/>
          </a:stretch>
        </p:blipFill>
        <p:spPr>
          <a:xfrm>
            <a:off x="838200" y="1847850"/>
            <a:ext cx="5220026" cy="4351338"/>
          </a:xfrm>
          <a:prstGeom prst="rect">
            <a:avLst/>
          </a:prstGeom>
        </p:spPr>
      </p:pic>
      <p:sp>
        <p:nvSpPr>
          <p:cNvPr id="4" name="Slide Number Placeholder 3">
            <a:extLst>
              <a:ext uri="{FF2B5EF4-FFF2-40B4-BE49-F238E27FC236}">
                <a16:creationId xmlns:a16="http://schemas.microsoft.com/office/drawing/2014/main" id="{34DE3778-03C3-408C-A1CA-AD5823761A4A}"/>
              </a:ext>
            </a:extLst>
          </p:cNvPr>
          <p:cNvSpPr>
            <a:spLocks noGrp="1"/>
          </p:cNvSpPr>
          <p:nvPr>
            <p:ph type="sldNum" sz="quarter" idx="12"/>
          </p:nvPr>
        </p:nvSpPr>
        <p:spPr/>
        <p:txBody>
          <a:bodyPr/>
          <a:lstStyle/>
          <a:p>
            <a:fld id="{53288121-1677-425E-BB10-6B0424D25A06}" type="slidenum">
              <a:rPr lang="en-US" smtClean="0"/>
              <a:t>8</a:t>
            </a:fld>
            <a:endParaRPr lang="en-US"/>
          </a:p>
        </p:txBody>
      </p:sp>
      <p:sp>
        <p:nvSpPr>
          <p:cNvPr id="5" name="Title 1">
            <a:extLst>
              <a:ext uri="{FF2B5EF4-FFF2-40B4-BE49-F238E27FC236}">
                <a16:creationId xmlns:a16="http://schemas.microsoft.com/office/drawing/2014/main" id="{AC37E1E6-FDDE-4E46-974D-9E311A7CAA43}"/>
              </a:ext>
            </a:extLst>
          </p:cNvPr>
          <p:cNvSpPr>
            <a:spLocks noGrp="1"/>
          </p:cNvSpPr>
          <p:nvPr>
            <p:ph type="title"/>
          </p:nvPr>
        </p:nvSpPr>
        <p:spPr>
          <a:xfrm>
            <a:off x="838200" y="365125"/>
            <a:ext cx="10515600" cy="1325563"/>
          </a:xfrm>
          <a:solidFill>
            <a:schemeClr val="bg1"/>
          </a:solidFill>
          <a:ln>
            <a:solidFill>
              <a:schemeClr val="accent1"/>
            </a:solidFill>
          </a:ln>
        </p:spPr>
        <p:txBody>
          <a:bodyPr/>
          <a:lstStyle/>
          <a:p>
            <a:r>
              <a:rPr lang="en-US" dirty="0"/>
              <a:t>Experiment 1: Code</a:t>
            </a:r>
          </a:p>
        </p:txBody>
      </p:sp>
      <p:sp>
        <p:nvSpPr>
          <p:cNvPr id="7" name="Content Placeholder 9">
            <a:extLst>
              <a:ext uri="{FF2B5EF4-FFF2-40B4-BE49-F238E27FC236}">
                <a16:creationId xmlns:a16="http://schemas.microsoft.com/office/drawing/2014/main" id="{664D7399-0472-4070-97AF-2DFF9204252B}"/>
              </a:ext>
            </a:extLst>
          </p:cNvPr>
          <p:cNvSpPr txBox="1">
            <a:spLocks/>
          </p:cNvSpPr>
          <p:nvPr/>
        </p:nvSpPr>
        <p:spPr>
          <a:xfrm>
            <a:off x="7964905" y="1847850"/>
            <a:ext cx="3304673" cy="4271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Packages used</a:t>
            </a:r>
          </a:p>
          <a:p>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4573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8D7D3-029B-4D75-ABC4-53C31AF7973F}"/>
              </a:ext>
            </a:extLst>
          </p:cNvPr>
          <p:cNvPicPr>
            <a:picLocks noChangeAspect="1"/>
          </p:cNvPicPr>
          <p:nvPr/>
        </p:nvPicPr>
        <p:blipFill rotWithShape="1">
          <a:blip r:embed="rId2"/>
          <a:srcRect b="50000"/>
          <a:stretch/>
        </p:blipFill>
        <p:spPr>
          <a:xfrm>
            <a:off x="571500" y="738438"/>
            <a:ext cx="11049000" cy="3171825"/>
          </a:xfrm>
          <a:prstGeom prst="rect">
            <a:avLst/>
          </a:prstGeom>
        </p:spPr>
      </p:pic>
      <p:sp>
        <p:nvSpPr>
          <p:cNvPr id="4" name="Slide Number Placeholder 3">
            <a:extLst>
              <a:ext uri="{FF2B5EF4-FFF2-40B4-BE49-F238E27FC236}">
                <a16:creationId xmlns:a16="http://schemas.microsoft.com/office/drawing/2014/main" id="{34DE3778-03C3-408C-A1CA-AD5823761A4A}"/>
              </a:ext>
            </a:extLst>
          </p:cNvPr>
          <p:cNvSpPr>
            <a:spLocks noGrp="1"/>
          </p:cNvSpPr>
          <p:nvPr>
            <p:ph type="sldNum" sz="quarter" idx="12"/>
          </p:nvPr>
        </p:nvSpPr>
        <p:spPr/>
        <p:txBody>
          <a:bodyPr/>
          <a:lstStyle/>
          <a:p>
            <a:fld id="{53288121-1677-425E-BB10-6B0424D25A06}" type="slidenum">
              <a:rPr lang="en-US" smtClean="0"/>
              <a:t>9</a:t>
            </a:fld>
            <a:endParaRPr lang="en-US"/>
          </a:p>
        </p:txBody>
      </p:sp>
      <p:sp>
        <p:nvSpPr>
          <p:cNvPr id="10" name="Content Placeholder 9">
            <a:extLst>
              <a:ext uri="{FF2B5EF4-FFF2-40B4-BE49-F238E27FC236}">
                <a16:creationId xmlns:a16="http://schemas.microsoft.com/office/drawing/2014/main" id="{870508E1-2F9B-4FBE-9DD5-FB0FE0C21EC9}"/>
              </a:ext>
            </a:extLst>
          </p:cNvPr>
          <p:cNvSpPr>
            <a:spLocks noGrp="1"/>
          </p:cNvSpPr>
          <p:nvPr>
            <p:ph idx="1"/>
          </p:nvPr>
        </p:nvSpPr>
        <p:spPr>
          <a:xfrm>
            <a:off x="7964905" y="1123281"/>
            <a:ext cx="3304673" cy="4996281"/>
          </a:xfrm>
        </p:spPr>
        <p:txBody>
          <a:bodyPr>
            <a:normAutofit/>
          </a:bodyPr>
          <a:lstStyle/>
          <a:p>
            <a:pPr marL="0" indent="0">
              <a:buNone/>
            </a:pPr>
            <a:r>
              <a:rPr lang="en-US" dirty="0"/>
              <a:t>Retrieve PMIDs of positive articles from database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72275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44755</TotalTime>
  <Words>2098</Words>
  <Application>Microsoft Office PowerPoint</Application>
  <PresentationFormat>Widescreen</PresentationFormat>
  <Paragraphs>330</Paragraphs>
  <Slides>30</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Using Python for  information retrieval with machine learning</vt:lpstr>
      <vt:lpstr>Why do we need a metabolite database?</vt:lpstr>
      <vt:lpstr>Implementation idea</vt:lpstr>
      <vt:lpstr>PowerPoint Presentation</vt:lpstr>
      <vt:lpstr>Benchmark study for PubMed source identification</vt:lpstr>
      <vt:lpstr>Experiment 1: Computer-identified keywords for data source identification</vt:lpstr>
      <vt:lpstr>Experiment 1: Method</vt:lpstr>
      <vt:lpstr>Experiment 1: Code</vt:lpstr>
      <vt:lpstr>PowerPoint Presentation</vt:lpstr>
      <vt:lpstr>PowerPoint Presentation</vt:lpstr>
      <vt:lpstr>PowerPoint Presentation</vt:lpstr>
      <vt:lpstr>PowerPoint Presentation</vt:lpstr>
      <vt:lpstr>PowerPoint Presentation</vt:lpstr>
      <vt:lpstr>PowerPoint Presentation</vt:lpstr>
      <vt:lpstr>Experiment 1: Results</vt:lpstr>
      <vt:lpstr>PowerPoint Presentation</vt:lpstr>
      <vt:lpstr>PowerPoint Presentation</vt:lpstr>
      <vt:lpstr>Experiment 1.1: TF-IDF, LSA</vt:lpstr>
      <vt:lpstr>Experiment 2: Identifying data sources &amp; content</vt:lpstr>
      <vt:lpstr>PowerPoint Presentation</vt:lpstr>
      <vt:lpstr>PowerPoint Presentation</vt:lpstr>
      <vt:lpstr>PowerPoint Presentation</vt:lpstr>
      <vt:lpstr>Experiment 3: Simpler information retrieval</vt:lpstr>
      <vt:lpstr>Experiment 3: Code</vt:lpstr>
      <vt:lpstr>PowerPoint Presentation</vt:lpstr>
      <vt:lpstr>PowerPoint Presentation</vt:lpstr>
      <vt:lpstr>Summary</vt:lpstr>
      <vt:lpstr>Experiment conclusions</vt:lpstr>
      <vt:lpstr>Discussion: possible future uses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of metabolism database</dc:title>
  <dc:creator>Sayre, Risa</dc:creator>
  <cp:lastModifiedBy>Sayre, Risa</cp:lastModifiedBy>
  <cp:revision>235</cp:revision>
  <dcterms:created xsi:type="dcterms:W3CDTF">2017-12-12T21:53:32Z</dcterms:created>
  <dcterms:modified xsi:type="dcterms:W3CDTF">2019-03-04T18:08:03Z</dcterms:modified>
</cp:coreProperties>
</file>