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1"/>
  </p:sldMasterIdLst>
  <p:notesMasterIdLst>
    <p:notesMasterId r:id="rId24"/>
  </p:notesMasterIdLst>
  <p:handoutMasterIdLst>
    <p:handoutMasterId r:id="rId25"/>
  </p:handoutMasterIdLst>
  <p:sldIdLst>
    <p:sldId id="256" r:id="rId12"/>
    <p:sldId id="269" r:id="rId13"/>
    <p:sldId id="268" r:id="rId14"/>
    <p:sldId id="267" r:id="rId15"/>
    <p:sldId id="274" r:id="rId16"/>
    <p:sldId id="275" r:id="rId17"/>
    <p:sldId id="284" r:id="rId18"/>
    <p:sldId id="276" r:id="rId19"/>
    <p:sldId id="278" r:id="rId20"/>
    <p:sldId id="282" r:id="rId21"/>
    <p:sldId id="286" r:id="rId22"/>
    <p:sldId id="287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68" d="100"/>
          <a:sy n="68" d="100"/>
        </p:scale>
        <p:origin x="67" y="235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5/1/2018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repl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095" y="1195017"/>
            <a:ext cx="5527117" cy="177678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7300" dirty="0"/>
              <a:t>Python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095" y="4419600"/>
            <a:ext cx="3469717" cy="1600200"/>
          </a:xfrm>
        </p:spPr>
        <p:txBody>
          <a:bodyPr>
            <a:normAutofit/>
          </a:bodyPr>
          <a:lstStyle/>
          <a:p>
            <a:r>
              <a:rPr lang="en-US" dirty="0"/>
              <a:t>Sharon D. Kenny</a:t>
            </a:r>
          </a:p>
          <a:p>
            <a:r>
              <a:rPr lang="en-US" dirty="0"/>
              <a:t>EPA Region 3</a:t>
            </a:r>
          </a:p>
          <a:p>
            <a:r>
              <a:rPr lang="en-US" dirty="0"/>
              <a:t>215-814-3417</a:t>
            </a:r>
          </a:p>
          <a:p>
            <a:r>
              <a:rPr lang="en-US" dirty="0" err="1"/>
              <a:t>kenny,sharon@epa.gov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793" cy="841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1C87CE-9568-4FAA-A2B2-8DB28F486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524000"/>
            <a:ext cx="3648075" cy="47625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8A7B2E8-9CD1-4A48-849F-E90097487B14}"/>
              </a:ext>
            </a:extLst>
          </p:cNvPr>
          <p:cNvSpPr/>
          <p:nvPr/>
        </p:nvSpPr>
        <p:spPr>
          <a:xfrm>
            <a:off x="3884612" y="4259950"/>
            <a:ext cx="2971800" cy="99784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learned with: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1074539"/>
            <a:ext cx="9753600" cy="838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ADVANCED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793" cy="841321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A842B2A-6B38-447E-819F-AA6528FE6B31}"/>
              </a:ext>
            </a:extLst>
          </p:cNvPr>
          <p:cNvSpPr txBox="1">
            <a:spLocks/>
          </p:cNvSpPr>
          <p:nvPr/>
        </p:nvSpPr>
        <p:spPr>
          <a:xfrm>
            <a:off x="1217614" y="2438400"/>
            <a:ext cx="10971211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3F935-A90F-43D6-A3B4-10EB023BF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294" y="838200"/>
            <a:ext cx="4863118" cy="5743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21456-6C59-4BE6-83B5-12072243A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" y="2215978"/>
            <a:ext cx="7238812" cy="42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793" cy="841321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A842B2A-6B38-447E-819F-AA6528FE6B31}"/>
              </a:ext>
            </a:extLst>
          </p:cNvPr>
          <p:cNvSpPr txBox="1">
            <a:spLocks/>
          </p:cNvSpPr>
          <p:nvPr/>
        </p:nvSpPr>
        <p:spPr>
          <a:xfrm>
            <a:off x="1217614" y="2438400"/>
            <a:ext cx="10971211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ym typeface="Wingdings" panose="05000000000000000000" pitchFamily="2" charset="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522245-2EB8-45E3-AC96-CD3A85C592DF}"/>
              </a:ext>
            </a:extLst>
          </p:cNvPr>
          <p:cNvSpPr txBox="1">
            <a:spLocks/>
          </p:cNvSpPr>
          <p:nvPr/>
        </p:nvSpPr>
        <p:spPr>
          <a:xfrm>
            <a:off x="760412" y="1113136"/>
            <a:ext cx="9753600" cy="715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Let’s code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0E92B8-42F4-4BF1-B1AA-B48403E2E771}"/>
              </a:ext>
            </a:extLst>
          </p:cNvPr>
          <p:cNvSpPr txBox="1">
            <a:spLocks/>
          </p:cNvSpPr>
          <p:nvPr/>
        </p:nvSpPr>
        <p:spPr>
          <a:xfrm>
            <a:off x="1445419" y="1948513"/>
            <a:ext cx="10515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Open a notepad and type the contents in the py101.py file under SECTION 1  </a:t>
            </a:r>
          </a:p>
          <a:p>
            <a: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Save the document as python1.py within your Desktop directory (a.k.a. folder)</a:t>
            </a:r>
          </a:p>
          <a:p>
            <a: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Select a command prompt to work with:</a:t>
            </a:r>
          </a:p>
          <a:p>
            <a:pPr marL="91440" lvl="3" algn="l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Use the Python Command Prompt under Start &gt; Programs &gt; ArcGIS if you have ArcGIS Pro installed; or</a:t>
            </a:r>
          </a:p>
          <a:p>
            <a:pPr marL="91440" lvl="3" algn="l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Use the Windows Powershell if you have Python already installed; or</a:t>
            </a:r>
          </a:p>
          <a:p>
            <a:pPr marL="91440" lvl="3" algn="l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Use the Anaconda prompt if you have </a:t>
            </a:r>
            <a:r>
              <a:rPr lang="en-US" dirty="0" err="1">
                <a:solidFill>
                  <a:schemeClr val="tx2"/>
                </a:solidFill>
              </a:rPr>
              <a:t>Conda</a:t>
            </a:r>
            <a:r>
              <a:rPr lang="en-US" dirty="0">
                <a:solidFill>
                  <a:schemeClr val="tx2"/>
                </a:solidFill>
              </a:rPr>
              <a:t> installed </a:t>
            </a:r>
          </a:p>
          <a:p>
            <a: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Navigate to your Desktop directory by typing: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cd Desktop</a:t>
            </a:r>
          </a:p>
          <a:p>
            <a: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Run your script by typing: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python python1.py</a:t>
            </a:r>
          </a:p>
          <a:p>
            <a: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Repeat for SECTION 2 and 3</a:t>
            </a:r>
          </a:p>
          <a:p>
            <a: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Compare your output to the image to the right</a:t>
            </a:r>
          </a:p>
          <a:p>
            <a: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Congratulations on running your first script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with regular expressions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B0541A-DC04-43BD-9CE6-E0E1FED5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4776406"/>
            <a:ext cx="3398815" cy="177561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CFC4F2A-75C8-4C84-868D-22AAC0C83569}"/>
              </a:ext>
            </a:extLst>
          </p:cNvPr>
          <p:cNvSpPr/>
          <p:nvPr/>
        </p:nvSpPr>
        <p:spPr>
          <a:xfrm>
            <a:off x="7055620" y="5943600"/>
            <a:ext cx="7620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283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793" cy="841321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A842B2A-6B38-447E-819F-AA6528FE6B31}"/>
              </a:ext>
            </a:extLst>
          </p:cNvPr>
          <p:cNvSpPr txBox="1">
            <a:spLocks/>
          </p:cNvSpPr>
          <p:nvPr/>
        </p:nvSpPr>
        <p:spPr>
          <a:xfrm>
            <a:off x="1217614" y="2438400"/>
            <a:ext cx="10971211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ym typeface="Wingdings" panose="05000000000000000000" pitchFamily="2" charset="2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F57C54D-C7D3-4D8D-ABFE-B67890F86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612" y="3505200"/>
            <a:ext cx="9753600" cy="31242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Sharon D. Kenny, PMP, M.S.Eng.</a:t>
            </a:r>
          </a:p>
          <a:p>
            <a:pPr algn="ctr"/>
            <a:r>
              <a:rPr lang="en-US" sz="3200" dirty="0"/>
              <a:t>EPA Region 3</a:t>
            </a:r>
          </a:p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Mobile: </a:t>
            </a:r>
            <a:r>
              <a:rPr lang="en-US" sz="3200" dirty="0"/>
              <a:t>215-814-3417</a:t>
            </a:r>
          </a:p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Email: </a:t>
            </a:r>
            <a:r>
              <a:rPr lang="en-US" sz="3200" dirty="0" err="1"/>
              <a:t>kenny,sharon@epa.gov</a:t>
            </a:r>
            <a:endParaRPr lang="en-US" sz="3200" dirty="0"/>
          </a:p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GitHub: </a:t>
            </a:r>
            <a:r>
              <a:rPr lang="en-US" sz="3200" dirty="0"/>
              <a:t>sharondenisse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7C9878-0066-4893-AF56-93AD5FF38E7D}"/>
              </a:ext>
            </a:extLst>
          </p:cNvPr>
          <p:cNvSpPr txBox="1">
            <a:spLocks/>
          </p:cNvSpPr>
          <p:nvPr/>
        </p:nvSpPr>
        <p:spPr>
          <a:xfrm>
            <a:off x="846313" y="2255838"/>
            <a:ext cx="9753600" cy="715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7001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993721"/>
            <a:ext cx="9753600" cy="838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Outline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793" cy="841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28AED-4F35-4052-9B20-1C938D6E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133600"/>
            <a:ext cx="6953607" cy="2609984"/>
          </a:xfrm>
          <a:prstGeom prst="rect">
            <a:avLst/>
          </a:prstGeom>
        </p:spPr>
      </p:pic>
      <p:pic>
        <p:nvPicPr>
          <p:cNvPr id="1026" name="Picture 2" descr="Estimation">
            <a:extLst>
              <a:ext uri="{FF2B5EF4-FFF2-40B4-BE49-F238E27FC236}">
                <a16:creationId xmlns:a16="http://schemas.microsoft.com/office/drawing/2014/main" id="{AC418863-F710-4C93-87EA-7885D45B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114492"/>
            <a:ext cx="412094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2" y="1268335"/>
            <a:ext cx="7543800" cy="838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solidFill>
                  <a:schemeClr val="tx2"/>
                </a:solidFill>
              </a:rPr>
              <a:t>I CAN do THE SAME WITH R”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793" cy="841321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A842B2A-6B38-447E-819F-AA6528FE6B31}"/>
              </a:ext>
            </a:extLst>
          </p:cNvPr>
          <p:cNvSpPr txBox="1">
            <a:spLocks/>
          </p:cNvSpPr>
          <p:nvPr/>
        </p:nvSpPr>
        <p:spPr>
          <a:xfrm>
            <a:off x="608012" y="2527195"/>
            <a:ext cx="6629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Wow, that’s a good point.  Let me think for a bit…</a:t>
            </a:r>
          </a:p>
          <a:p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Oh, wait, my mistake.  That is [NOT a good point].</a:t>
            </a:r>
          </a:p>
          <a:p>
            <a:pPr algn="r"/>
            <a:endParaRPr lang="en-US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					Tim Minchin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 algn="l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06874-20F0-447A-A3B9-223BC377CC83}"/>
              </a:ext>
            </a:extLst>
          </p:cNvPr>
          <p:cNvSpPr txBox="1">
            <a:spLocks/>
          </p:cNvSpPr>
          <p:nvPr/>
        </p:nvSpPr>
        <p:spPr>
          <a:xfrm>
            <a:off x="6929437" y="993721"/>
            <a:ext cx="5899880" cy="3721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0" b="1" dirty="0">
                <a:solidFill>
                  <a:srgbClr val="FF0000"/>
                </a:solidFill>
                <a:sym typeface="Wingdings" panose="05000000000000000000" pitchFamily="2" charset="2"/>
              </a:rPr>
              <a:t>&lt;-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2B2FFB-0536-4837-8753-F3E26C980052}"/>
              </a:ext>
            </a:extLst>
          </p:cNvPr>
          <p:cNvSpPr/>
          <p:nvPr/>
        </p:nvSpPr>
        <p:spPr>
          <a:xfrm>
            <a:off x="836612" y="4232153"/>
            <a:ext cx="6092825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Assignment operator is not an =  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Apache Spark (big data)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Connect with Hadoop &gt; 1 billion records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ArcGIS R Bridge</a:t>
            </a:r>
          </a:p>
        </p:txBody>
      </p:sp>
    </p:spTree>
    <p:extLst>
      <p:ext uri="{BB962C8B-B14F-4D97-AF65-F5344CB8AC3E}">
        <p14:creationId xmlns:p14="http://schemas.microsoft.com/office/powerpoint/2010/main" val="168005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371600"/>
            <a:ext cx="9753600" cy="838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Things I can do with Python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793" cy="841321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A842B2A-6B38-447E-819F-AA6528FE6B31}"/>
              </a:ext>
            </a:extLst>
          </p:cNvPr>
          <p:cNvSpPr txBox="1">
            <a:spLocks/>
          </p:cNvSpPr>
          <p:nvPr/>
        </p:nvSpPr>
        <p:spPr>
          <a:xfrm>
            <a:off x="1217613" y="2438400"/>
            <a:ext cx="9753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Look inside a geodatabase: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import arcpy</a:t>
            </a:r>
          </a:p>
          <a:p>
            <a:pPr lvl="1" algn="l"/>
            <a:r>
              <a:rPr lang="en-US" dirty="0" err="1">
                <a:sym typeface="Wingdings" panose="05000000000000000000" pitchFamily="2" charset="2"/>
              </a:rPr>
              <a:t>arcpy.env.workspace</a:t>
            </a:r>
            <a:r>
              <a:rPr lang="en-US" dirty="0">
                <a:sym typeface="Wingdings" panose="05000000000000000000" pitchFamily="2" charset="2"/>
              </a:rPr>
              <a:t> = "C:\\Users\\Skenny02\\Desktop\\Region3.gdb"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fc1 = </a:t>
            </a:r>
            <a:r>
              <a:rPr lang="en-US" dirty="0" err="1">
                <a:sym typeface="Wingdings" panose="05000000000000000000" pitchFamily="2" charset="2"/>
              </a:rPr>
              <a:t>arcpy.ListDatasets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print (fc1)</a:t>
            </a:r>
          </a:p>
        </p:txBody>
      </p:sp>
    </p:spTree>
    <p:extLst>
      <p:ext uri="{BB962C8B-B14F-4D97-AF65-F5344CB8AC3E}">
        <p14:creationId xmlns:p14="http://schemas.microsoft.com/office/powerpoint/2010/main" val="21775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371600"/>
            <a:ext cx="9753600" cy="838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Things I can do with Python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793" cy="841321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A842B2A-6B38-447E-819F-AA6528FE6B31}"/>
              </a:ext>
            </a:extLst>
          </p:cNvPr>
          <p:cNvSpPr txBox="1">
            <a:spLocks/>
          </p:cNvSpPr>
          <p:nvPr/>
        </p:nvSpPr>
        <p:spPr>
          <a:xfrm>
            <a:off x="1217614" y="2438400"/>
            <a:ext cx="10971211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Download from a website a document that is updated on a regular basis: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import </a:t>
            </a:r>
            <a:r>
              <a:rPr lang="en-US" dirty="0" err="1">
                <a:sym typeface="Wingdings" panose="05000000000000000000" pitchFamily="2" charset="2"/>
              </a:rPr>
              <a:t>urllib.request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urllib.parse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urllib.error</a:t>
            </a:r>
            <a:endParaRPr lang="en-US" dirty="0">
              <a:sym typeface="Wingdings" panose="05000000000000000000" pitchFamily="2" charset="2"/>
            </a:endParaRP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import time</a:t>
            </a:r>
          </a:p>
          <a:p>
            <a:pPr lvl="1" algn="l"/>
            <a:r>
              <a:rPr lang="en-US" dirty="0" err="1">
                <a:sym typeface="Wingdings" panose="05000000000000000000" pitchFamily="2" charset="2"/>
              </a:rPr>
              <a:t>rr</a:t>
            </a:r>
            <a:r>
              <a:rPr lang="en-US" dirty="0">
                <a:sym typeface="Wingdings" panose="05000000000000000000" pitchFamily="2" charset="2"/>
              </a:rPr>
              <a:t> = </a:t>
            </a:r>
            <a:r>
              <a:rPr lang="en-US" dirty="0" err="1">
                <a:sym typeface="Wingdings" panose="05000000000000000000" pitchFamily="2" charset="2"/>
              </a:rPr>
              <a:t>time.strftime</a:t>
            </a:r>
            <a:r>
              <a:rPr lang="en-US" dirty="0">
                <a:sym typeface="Wingdings" panose="05000000000000000000" pitchFamily="2" charset="2"/>
              </a:rPr>
              <a:t>("%</a:t>
            </a:r>
            <a:r>
              <a:rPr lang="en-US" dirty="0" err="1">
                <a:sym typeface="Wingdings" panose="05000000000000000000" pitchFamily="2" charset="2"/>
              </a:rPr>
              <a:t>Y%m%d</a:t>
            </a:r>
            <a:r>
              <a:rPr lang="en-US" dirty="0">
                <a:sym typeface="Wingdings" panose="05000000000000000000" pitchFamily="2" charset="2"/>
              </a:rPr>
              <a:t>")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print (</a:t>
            </a:r>
            <a:r>
              <a:rPr lang="en-US" dirty="0" err="1">
                <a:sym typeface="Wingdings" panose="05000000000000000000" pitchFamily="2" charset="2"/>
              </a:rPr>
              <a:t>rr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#</a:t>
            </a:r>
            <a:r>
              <a:rPr lang="en-US" dirty="0" err="1">
                <a:sym typeface="Wingdings" panose="05000000000000000000" pitchFamily="2" charset="2"/>
              </a:rPr>
              <a:t>rr.replace</a:t>
            </a:r>
            <a:r>
              <a:rPr lang="en-US" dirty="0">
                <a:sym typeface="Wingdings" panose="05000000000000000000" pitchFamily="2" charset="2"/>
              </a:rPr>
              <a:t>(".", '/')</a:t>
            </a: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lvl="1" algn="l"/>
            <a:r>
              <a:rPr lang="en-US" dirty="0" err="1">
                <a:sym typeface="Wingdings" panose="05000000000000000000" pitchFamily="2" charset="2"/>
              </a:rPr>
              <a:t>url</a:t>
            </a:r>
            <a:r>
              <a:rPr lang="en-US" dirty="0">
                <a:sym typeface="Wingdings" panose="05000000000000000000" pitchFamily="2" charset="2"/>
              </a:rPr>
              <a:t> = 'https://www3.epa.gov/airquality/greenbook/downld/greenbook_exportdoc.pdf'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path = </a:t>
            </a:r>
            <a:r>
              <a:rPr lang="en-US" dirty="0" err="1">
                <a:sym typeface="Wingdings" panose="05000000000000000000" pitchFamily="2" charset="2"/>
              </a:rPr>
              <a:t>r"C</a:t>
            </a:r>
            <a:r>
              <a:rPr lang="en-US" dirty="0">
                <a:sym typeface="Wingdings" panose="05000000000000000000" pitchFamily="2" charset="2"/>
              </a:rPr>
              <a:t>:\Users\Skenny02\Desktop"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suffix = '.pdf'</a:t>
            </a:r>
          </a:p>
          <a:p>
            <a:pPr lvl="1" algn="l"/>
            <a:r>
              <a:rPr lang="en-US" dirty="0" err="1">
                <a:sym typeface="Wingdings" panose="05000000000000000000" pitchFamily="2" charset="2"/>
              </a:rPr>
              <a:t>output_file</a:t>
            </a:r>
            <a:r>
              <a:rPr lang="en-US" dirty="0">
                <a:sym typeface="Wingdings" panose="05000000000000000000" pitchFamily="2" charset="2"/>
              </a:rPr>
              <a:t> = path + "\\" + "</a:t>
            </a:r>
            <a:r>
              <a:rPr lang="en-US" dirty="0" err="1">
                <a:sym typeface="Wingdings" panose="05000000000000000000" pitchFamily="2" charset="2"/>
              </a:rPr>
              <a:t>rdocument</a:t>
            </a:r>
            <a:r>
              <a:rPr lang="en-US" dirty="0">
                <a:sym typeface="Wingdings" panose="05000000000000000000" pitchFamily="2" charset="2"/>
              </a:rPr>
              <a:t>" + </a:t>
            </a:r>
            <a:r>
              <a:rPr lang="en-US" dirty="0" err="1">
                <a:sym typeface="Wingdings" panose="05000000000000000000" pitchFamily="2" charset="2"/>
              </a:rPr>
              <a:t>rr</a:t>
            </a:r>
            <a:r>
              <a:rPr lang="en-US" dirty="0">
                <a:sym typeface="Wingdings" panose="05000000000000000000" pitchFamily="2" charset="2"/>
              </a:rPr>
              <a:t> + suffix</a:t>
            </a:r>
          </a:p>
          <a:p>
            <a:pPr lvl="1" algn="l"/>
            <a:endParaRPr lang="en-US" dirty="0">
              <a:sym typeface="Wingdings" panose="05000000000000000000" pitchFamily="2" charset="2"/>
            </a:endParaRPr>
          </a:p>
          <a:p>
            <a:pPr lvl="1" algn="l"/>
            <a:r>
              <a:rPr lang="en-US" dirty="0" err="1">
                <a:sym typeface="Wingdings" panose="05000000000000000000" pitchFamily="2" charset="2"/>
              </a:rPr>
              <a:t>urllib.request.urlretrieve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url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output_file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537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371600"/>
            <a:ext cx="9753600" cy="838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Things I can do with Python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793" cy="841321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A842B2A-6B38-447E-819F-AA6528FE6B31}"/>
              </a:ext>
            </a:extLst>
          </p:cNvPr>
          <p:cNvSpPr txBox="1">
            <a:spLocks/>
          </p:cNvSpPr>
          <p:nvPr/>
        </p:nvSpPr>
        <p:spPr>
          <a:xfrm>
            <a:off x="1217614" y="2438400"/>
            <a:ext cx="10971211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Manage directories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pPr lvl="1" algn="l"/>
            <a:r>
              <a:rPr lang="en-US" sz="1800" dirty="0">
                <a:sym typeface="Wingdings" panose="05000000000000000000" pitchFamily="2" charset="2"/>
              </a:rPr>
              <a:t>import </a:t>
            </a:r>
            <a:r>
              <a:rPr lang="en-US" sz="1800" dirty="0" err="1">
                <a:sym typeface="Wingdings" panose="05000000000000000000" pitchFamily="2" charset="2"/>
              </a:rPr>
              <a:t>os</a:t>
            </a:r>
            <a:endParaRPr lang="en-US" sz="1800" dirty="0">
              <a:sym typeface="Wingdings" panose="05000000000000000000" pitchFamily="2" charset="2"/>
            </a:endParaRPr>
          </a:p>
          <a:p>
            <a:pPr lvl="1" algn="l"/>
            <a:r>
              <a:rPr lang="en-US" sz="1800" dirty="0">
                <a:sym typeface="Wingdings" panose="05000000000000000000" pitchFamily="2" charset="2"/>
              </a:rPr>
              <a:t>print(</a:t>
            </a:r>
            <a:r>
              <a:rPr lang="en-US" sz="1800" dirty="0" err="1">
                <a:sym typeface="Wingdings" panose="05000000000000000000" pitchFamily="2" charset="2"/>
              </a:rPr>
              <a:t>f"The</a:t>
            </a:r>
            <a:r>
              <a:rPr lang="en-US" sz="1800" dirty="0">
                <a:sym typeface="Wingdings" panose="05000000000000000000" pitchFamily="2" charset="2"/>
              </a:rPr>
              <a:t> files in the {</a:t>
            </a:r>
            <a:r>
              <a:rPr lang="en-US" sz="1800" dirty="0" err="1">
                <a:sym typeface="Wingdings" panose="05000000000000000000" pitchFamily="2" charset="2"/>
              </a:rPr>
              <a:t>os.getcwd</a:t>
            </a:r>
            <a:r>
              <a:rPr lang="en-US" sz="1800" dirty="0">
                <a:sym typeface="Wingdings" panose="05000000000000000000" pitchFamily="2" charset="2"/>
              </a:rPr>
              <a:t>()} directory are Python scripts:")</a:t>
            </a:r>
          </a:p>
          <a:p>
            <a:pPr lvl="1" algn="l"/>
            <a:r>
              <a:rPr lang="en-US" sz="1800" dirty="0">
                <a:sym typeface="Wingdings" panose="05000000000000000000" pitchFamily="2" charset="2"/>
              </a:rPr>
              <a:t>print("")</a:t>
            </a:r>
          </a:p>
          <a:p>
            <a:pPr lvl="1" algn="l"/>
            <a:endParaRPr lang="en-US" sz="1800" dirty="0">
              <a:sym typeface="Wingdings" panose="05000000000000000000" pitchFamily="2" charset="2"/>
            </a:endParaRPr>
          </a:p>
          <a:p>
            <a:pPr lvl="1" algn="l"/>
            <a:r>
              <a:rPr lang="en-US" sz="1800" dirty="0">
                <a:sym typeface="Wingdings" panose="05000000000000000000" pitchFamily="2" charset="2"/>
              </a:rPr>
              <a:t>for </a:t>
            </a:r>
            <a:r>
              <a:rPr lang="en-US" sz="1800" dirty="0" err="1">
                <a:sym typeface="Wingdings" panose="05000000000000000000" pitchFamily="2" charset="2"/>
              </a:rPr>
              <a:t>hh</a:t>
            </a:r>
            <a:r>
              <a:rPr lang="en-US" sz="1800" dirty="0">
                <a:sym typeface="Wingdings" panose="05000000000000000000" pitchFamily="2" charset="2"/>
              </a:rPr>
              <a:t> in </a:t>
            </a:r>
            <a:r>
              <a:rPr lang="en-US" sz="1800" dirty="0" err="1">
                <a:sym typeface="Wingdings" panose="05000000000000000000" pitchFamily="2" charset="2"/>
              </a:rPr>
              <a:t>os.listdir</a:t>
            </a:r>
            <a:r>
              <a:rPr lang="en-US" sz="1800" dirty="0">
                <a:sym typeface="Wingdings" panose="05000000000000000000" pitchFamily="2" charset="2"/>
              </a:rPr>
              <a:t> ('.'):</a:t>
            </a:r>
          </a:p>
          <a:p>
            <a:pPr lvl="1" algn="l"/>
            <a:r>
              <a:rPr lang="en-US" sz="1800" dirty="0">
                <a:sym typeface="Wingdings" panose="05000000000000000000" pitchFamily="2" charset="2"/>
              </a:rPr>
              <a:t>    if (</a:t>
            </a:r>
            <a:r>
              <a:rPr lang="en-US" sz="1800" dirty="0" err="1">
                <a:sym typeface="Wingdings" panose="05000000000000000000" pitchFamily="2" charset="2"/>
              </a:rPr>
              <a:t>hh.endswith</a:t>
            </a:r>
            <a:r>
              <a:rPr lang="en-US" sz="1800" dirty="0">
                <a:sym typeface="Wingdings" panose="05000000000000000000" pitchFamily="2" charset="2"/>
              </a:rPr>
              <a:t>('.</a:t>
            </a:r>
            <a:r>
              <a:rPr lang="en-US" sz="1800" dirty="0" err="1">
                <a:sym typeface="Wingdings" panose="05000000000000000000" pitchFamily="2" charset="2"/>
              </a:rPr>
              <a:t>py</a:t>
            </a:r>
            <a:r>
              <a:rPr lang="en-US" sz="1800" dirty="0">
                <a:sym typeface="Wingdings" panose="05000000000000000000" pitchFamily="2" charset="2"/>
              </a:rPr>
              <a:t>')):</a:t>
            </a:r>
          </a:p>
          <a:p>
            <a:pPr lvl="1" algn="l"/>
            <a:r>
              <a:rPr lang="en-US" sz="1800" dirty="0">
                <a:sym typeface="Wingdings" panose="05000000000000000000" pitchFamily="2" charset="2"/>
              </a:rPr>
              <a:t>        print (</a:t>
            </a:r>
            <a:r>
              <a:rPr lang="en-US" sz="1800" dirty="0" err="1">
                <a:sym typeface="Wingdings" panose="05000000000000000000" pitchFamily="2" charset="2"/>
              </a:rPr>
              <a:t>hh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819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371600"/>
            <a:ext cx="9753600" cy="838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Things I can do with Python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793" cy="841321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A842B2A-6B38-447E-819F-AA6528FE6B31}"/>
              </a:ext>
            </a:extLst>
          </p:cNvPr>
          <p:cNvSpPr txBox="1">
            <a:spLocks/>
          </p:cNvSpPr>
          <p:nvPr/>
        </p:nvSpPr>
        <p:spPr>
          <a:xfrm>
            <a:off x="1217614" y="2438400"/>
            <a:ext cx="10971211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Find a string (e.g., email address) in all the text files within the current directory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pPr lvl="1" algn="l"/>
            <a:r>
              <a:rPr lang="en-US" sz="1800" dirty="0">
                <a:sym typeface="Wingdings" panose="05000000000000000000" pitchFamily="2" charset="2"/>
              </a:rPr>
              <a:t>import </a:t>
            </a:r>
            <a:r>
              <a:rPr lang="en-US" sz="1800" dirty="0" err="1">
                <a:sym typeface="Wingdings" panose="05000000000000000000" pitchFamily="2" charset="2"/>
              </a:rPr>
              <a:t>os</a:t>
            </a:r>
            <a:r>
              <a:rPr lang="en-US" sz="1800" dirty="0">
                <a:sym typeface="Wingdings" panose="05000000000000000000" pitchFamily="2" charset="2"/>
              </a:rPr>
              <a:t>, re</a:t>
            </a:r>
          </a:p>
          <a:p>
            <a:pPr lvl="1" algn="l"/>
            <a:endParaRPr lang="en-US" sz="1800" dirty="0">
              <a:sym typeface="Wingdings" panose="05000000000000000000" pitchFamily="2" charset="2"/>
            </a:endParaRPr>
          </a:p>
          <a:p>
            <a:pPr lvl="1" algn="l"/>
            <a:r>
              <a:rPr lang="en-US" sz="1800" dirty="0">
                <a:sym typeface="Wingdings" panose="05000000000000000000" pitchFamily="2" charset="2"/>
              </a:rPr>
              <a:t>for file in </a:t>
            </a:r>
            <a:r>
              <a:rPr lang="en-US" sz="1800" dirty="0" err="1">
                <a:sym typeface="Wingdings" panose="05000000000000000000" pitchFamily="2" charset="2"/>
              </a:rPr>
              <a:t>os.listdir</a:t>
            </a:r>
            <a:r>
              <a:rPr lang="en-US" sz="1800" dirty="0">
                <a:sym typeface="Wingdings" panose="05000000000000000000" pitchFamily="2" charset="2"/>
              </a:rPr>
              <a:t>('.'):</a:t>
            </a:r>
          </a:p>
          <a:p>
            <a:pPr lvl="1" algn="l"/>
            <a:r>
              <a:rPr lang="en-US" sz="1800" dirty="0">
                <a:sym typeface="Wingdings" panose="05000000000000000000" pitchFamily="2" charset="2"/>
              </a:rPr>
              <a:t>	if </a:t>
            </a:r>
            <a:r>
              <a:rPr lang="en-US" sz="1800" dirty="0" err="1">
                <a:sym typeface="Wingdings" panose="05000000000000000000" pitchFamily="2" charset="2"/>
              </a:rPr>
              <a:t>file.endswith</a:t>
            </a:r>
            <a:r>
              <a:rPr lang="en-US" sz="1800" dirty="0">
                <a:sym typeface="Wingdings" panose="05000000000000000000" pitchFamily="2" charset="2"/>
              </a:rPr>
              <a:t>('.txt'):</a:t>
            </a:r>
          </a:p>
          <a:p>
            <a:pPr lvl="1" algn="l"/>
            <a:r>
              <a:rPr lang="en-US" sz="1800" dirty="0">
                <a:sym typeface="Wingdings" panose="05000000000000000000" pitchFamily="2" charset="2"/>
              </a:rPr>
              <a:t>		</a:t>
            </a:r>
            <a:r>
              <a:rPr lang="en-US" sz="1800" dirty="0" err="1">
                <a:sym typeface="Wingdings" panose="05000000000000000000" pitchFamily="2" charset="2"/>
              </a:rPr>
              <a:t>fileR</a:t>
            </a:r>
            <a:r>
              <a:rPr lang="en-US" sz="1800" dirty="0">
                <a:sym typeface="Wingdings" panose="05000000000000000000" pitchFamily="2" charset="2"/>
              </a:rPr>
              <a:t> = open(file, 'r')</a:t>
            </a:r>
          </a:p>
          <a:p>
            <a:pPr lvl="1" algn="l"/>
            <a:r>
              <a:rPr lang="en-US" sz="1800" dirty="0">
                <a:sym typeface="Wingdings" panose="05000000000000000000" pitchFamily="2" charset="2"/>
              </a:rPr>
              <a:t>		text = </a:t>
            </a:r>
            <a:r>
              <a:rPr lang="en-US" sz="1800" dirty="0" err="1">
                <a:sym typeface="Wingdings" panose="05000000000000000000" pitchFamily="2" charset="2"/>
              </a:rPr>
              <a:t>fileR.read</a:t>
            </a:r>
            <a:r>
              <a:rPr lang="en-US" sz="1800" dirty="0">
                <a:sym typeface="Wingdings" panose="05000000000000000000" pitchFamily="2" charset="2"/>
              </a:rPr>
              <a:t>()</a:t>
            </a:r>
          </a:p>
          <a:p>
            <a:pPr lvl="1" algn="l"/>
            <a:r>
              <a:rPr lang="en-US" sz="1800" dirty="0">
                <a:sym typeface="Wingdings" panose="05000000000000000000" pitchFamily="2" charset="2"/>
              </a:rPr>
              <a:t>		line = </a:t>
            </a:r>
            <a:r>
              <a:rPr lang="en-US" sz="1800" dirty="0" err="1">
                <a:sym typeface="Wingdings" panose="05000000000000000000" pitchFamily="2" charset="2"/>
              </a:rPr>
              <a:t>text.rstrip</a:t>
            </a:r>
            <a:r>
              <a:rPr lang="en-US" sz="1800" dirty="0">
                <a:sym typeface="Wingdings" panose="05000000000000000000" pitchFamily="2" charset="2"/>
              </a:rPr>
              <a:t>()</a:t>
            </a:r>
          </a:p>
          <a:p>
            <a:pPr lvl="1" algn="l"/>
            <a:r>
              <a:rPr lang="en-US" sz="1800" dirty="0">
                <a:sym typeface="Wingdings" panose="05000000000000000000" pitchFamily="2" charset="2"/>
              </a:rPr>
              <a:t>		match = </a:t>
            </a:r>
            <a:r>
              <a:rPr lang="en-US" sz="1800" dirty="0" err="1">
                <a:sym typeface="Wingdings" panose="05000000000000000000" pitchFamily="2" charset="2"/>
              </a:rPr>
              <a:t>re.findall</a:t>
            </a:r>
            <a:r>
              <a:rPr lang="en-US" sz="1800" dirty="0">
                <a:sym typeface="Wingdings" panose="05000000000000000000" pitchFamily="2" charset="2"/>
              </a:rPr>
              <a:t>(r'[\w\.-]+@[\w\.-]+', line)</a:t>
            </a:r>
          </a:p>
          <a:p>
            <a:pPr lvl="1" algn="l"/>
            <a:r>
              <a:rPr lang="en-US" sz="1800" dirty="0">
                <a:sym typeface="Wingdings" panose="05000000000000000000" pitchFamily="2" charset="2"/>
              </a:rPr>
              <a:t>		print (f'{file}:', match)</a:t>
            </a:r>
          </a:p>
        </p:txBody>
      </p:sp>
    </p:spTree>
    <p:extLst>
      <p:ext uri="{BB962C8B-B14F-4D97-AF65-F5344CB8AC3E}">
        <p14:creationId xmlns:p14="http://schemas.microsoft.com/office/powerpoint/2010/main" val="275072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371600"/>
            <a:ext cx="9753600" cy="838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Finding Python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793" cy="841321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A842B2A-6B38-447E-819F-AA6528FE6B31}"/>
              </a:ext>
            </a:extLst>
          </p:cNvPr>
          <p:cNvSpPr txBox="1">
            <a:spLocks/>
          </p:cNvSpPr>
          <p:nvPr/>
        </p:nvSpPr>
        <p:spPr>
          <a:xfrm>
            <a:off x="1751012" y="2438400"/>
            <a:ext cx="10437813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For teaching and assigning </a:t>
            </a:r>
            <a:r>
              <a:rPr lang="en-US" sz="2800" dirty="0" err="1">
                <a:sym typeface="Wingdings" panose="05000000000000000000" pitchFamily="2" charset="2"/>
              </a:rPr>
              <a:t>homeworks</a:t>
            </a:r>
            <a:r>
              <a:rPr lang="en-US" sz="2800" dirty="0">
                <a:sym typeface="Wingdings" panose="05000000000000000000" pitchFamily="2" charset="2"/>
              </a:rPr>
              <a:t>: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  <a:hlinkClick r:id="rId3" action="ppaction://hlinkfile"/>
              </a:rPr>
              <a:t>repl.it</a:t>
            </a:r>
            <a:endParaRPr lang="en-US" sz="28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For "seeing" the scripts "live" I use PythonTutor.com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For collaborating on Jupyter Notebooks: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Google’s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Colaboratory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  <a:hlinkClick r:id="rId4"/>
              </a:rPr>
              <a:t>https://colab.research.google.com/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EPA Analytics Pilot run by David Smith (EPA)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For coding, I use the "real thing“ @ python.org</a:t>
            </a:r>
          </a:p>
        </p:txBody>
      </p:sp>
    </p:spTree>
    <p:extLst>
      <p:ext uri="{BB962C8B-B14F-4D97-AF65-F5344CB8AC3E}">
        <p14:creationId xmlns:p14="http://schemas.microsoft.com/office/powerpoint/2010/main" val="84446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371600"/>
            <a:ext cx="9753600" cy="838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 Basics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793" cy="841321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A842B2A-6B38-447E-819F-AA6528FE6B31}"/>
              </a:ext>
            </a:extLst>
          </p:cNvPr>
          <p:cNvSpPr txBox="1">
            <a:spLocks/>
          </p:cNvSpPr>
          <p:nvPr/>
        </p:nvSpPr>
        <p:spPr>
          <a:xfrm>
            <a:off x="1217613" y="2582035"/>
            <a:ext cx="99822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Object-oriented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Everything is a "thing" that belongs to a type</a:t>
            </a:r>
          </a:p>
          <a:p>
            <a:pPr lvl="1" algn="l"/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algn="l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Case sensitive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Variables assign a name to a value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EPA == 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epa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will give a FALSE value</a:t>
            </a:r>
          </a:p>
          <a:p>
            <a:pPr lvl="1" algn="l"/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algn="l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Types of values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Strings, numbers, Booleans, lists, tuples, dictionaries, etc.</a:t>
            </a:r>
          </a:p>
          <a:p>
            <a:pPr lvl="1" algn="l"/>
            <a:endParaRPr lang="en-US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59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A9CAD515B28D409902E486F6C38742" ma:contentTypeVersion="24" ma:contentTypeDescription="Create a new document." ma:contentTypeScope="" ma:versionID="646604506e5ce0ac0626219b72089e26">
  <xsd:schema xmlns:xsd="http://www.w3.org/2001/XMLSchema" xmlns:xs="http://www.w3.org/2001/XMLSchema" xmlns:p="http://schemas.microsoft.com/office/2006/metadata/properties" xmlns:ns1="http://schemas.microsoft.com/sharepoint/v3" xmlns:ns2="4ffa91fb-a0ff-4ac5-b2db-65c790d184a4" xmlns:ns3="http://schemas.microsoft.com/sharepoint.v3" xmlns:ns4="http://schemas.microsoft.com/sharepoint/v3/fields" xmlns:ns5="b99891f4-aa6f-41ef-95a2-74b365d31bfe" xmlns:ns6="2ff8ea5a-6a67-4e26-a1f3-0f89252e8e06" xmlns:ns7="97c8ae55-3dd6-4feb-a56c-634f56436aca" targetNamespace="http://schemas.microsoft.com/office/2006/metadata/properties" ma:root="true" ma:fieldsID="dc6fe507367b9218a2ba5ed7965f7280" ns1:_="" ns2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b99891f4-aa6f-41ef-95a2-74b365d31bfe"/>
    <xsd:import namespace="2ff8ea5a-6a67-4e26-a1f3-0f89252e8e06"/>
    <xsd:import namespace="97c8ae55-3dd6-4feb-a56c-634f56436aca"/>
    <xsd:element name="properties">
      <xsd:complexType>
        <xsd:sequence>
          <xsd:element name="documentManagement">
            <xsd:complexType>
              <xsd:all>
                <xsd:element ref="ns2:Document_x0020_Creation_x0020_Date" minOccurs="0"/>
                <xsd:element ref="ns2:Creator" minOccurs="0"/>
                <xsd:element ref="ns2:EPA_x0020_Office" minOccurs="0"/>
                <xsd:element ref="ns2:Record" minOccurs="0"/>
                <xsd:element ref="ns3:CategoryDescription" minOccurs="0"/>
                <xsd:element ref="ns2:Identifier" minOccurs="0"/>
                <xsd:element ref="ns2:EPA_x0020_Contributor" minOccurs="0"/>
                <xsd:element ref="ns2:External_x0020_Contributor" minOccurs="0"/>
                <xsd:element ref="ns4:_Coverage" minOccurs="0"/>
                <xsd:element ref="ns2:EPA_x0020_Related_x0020_Documents" minOccurs="0"/>
                <xsd:element ref="ns4:_Source" minOccurs="0"/>
                <xsd:element ref="ns2:Rights" minOccurs="0"/>
                <xsd:element ref="ns1:Language" minOccurs="0"/>
                <xsd:element ref="ns2:j747ac98061d40f0aa7bd47e1db5675d" minOccurs="0"/>
                <xsd:element ref="ns2:TaxKeywordTaxHTField" minOccurs="0"/>
                <xsd:element ref="ns2:TaxCatchAllLabel" minOccurs="0"/>
                <xsd:element ref="ns2:TaxCatchAll" minOccurs="0"/>
                <xsd:element ref="ns2:e3f09c3df709400db2417a7161762d62" minOccurs="0"/>
                <xsd:element ref="ns5:GIS_Group"/>
                <xsd:element ref="ns5:GIS_Topics" minOccurs="0"/>
                <xsd:element ref="ns6:SharedWithUsers" minOccurs="0"/>
                <xsd:element ref="ns6:SharedWithDetails" minOccurs="0"/>
                <xsd:element ref="ns7:MediaServiceMetadata" minOccurs="0"/>
                <xsd:element ref="ns7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52080ace-06d3-4de3-8412-06fc193d4599}" ma:internalName="TaxCatchAllLabel" ma:readOnly="true" ma:showField="CatchAllDataLabel" ma:web="2ff8ea5a-6a67-4e26-a1f3-0f89252e8e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52080ace-06d3-4de3-8412-06fc193d4599}" ma:internalName="TaxCatchAll" ma:showField="CatchAllData" ma:web="2ff8ea5a-6a67-4e26-a1f3-0f89252e8e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3f09c3df709400db2417a7161762d62" ma:index="28" nillable="true" ma:taxonomy="true" ma:internalName="e3f09c3df709400db2417a7161762d62" ma:taxonomyFieldName="EPA_x0020_Subject" ma:displayName="EPA Subject" ma:readOnly="false" ma:default="" ma:fieldId="{e3f09c3d-f709-400d-b241-7a7161762d62}" ma:taxonomyMulti="true" ma:sspId="29f62856-1543-49d4-a736-4569d363f533" ma:termSetId="7a3d4ae0-7e62-45a2-a406-c6a8a6a8eee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9891f4-aa6f-41ef-95a2-74b365d31bfe" elementFormDefault="qualified">
    <xsd:import namespace="http://schemas.microsoft.com/office/2006/documentManagement/types"/>
    <xsd:import namespace="http://schemas.microsoft.com/office/infopath/2007/PartnerControls"/>
    <xsd:element name="GIS_Group" ma:index="29" ma:displayName="GIS_Group" ma:description="Subgroup associated with content.  Indicates group with responsibility." ma:list="{821c9b12-bcbe-40e6-80d6-fc0e307e9501}" ma:internalName="GIS_Group" ma:readOnly="false" ma:showField="Title" ma:web="b99891f4-aa6f-41ef-95a2-74b365d31bfe">
      <xsd:simpleType>
        <xsd:restriction base="dms:Lookup"/>
      </xsd:simpleType>
    </xsd:element>
    <xsd:element name="GIS_Topics" ma:index="30" nillable="true" ma:displayName="GIS_Topics" ma:description="General GIS Topics for organizing content" ma:list="{bc8c4fa0-d73b-4b5f-940f-679ba5048f95}" ma:internalName="GIS_Topics" ma:readOnly="false" ma:showField="Title" ma:web="b99891f4-aa6f-41ef-95a2-74b365d31b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8ea5a-6a67-4e26-a1f3-0f89252e8e06" elementFormDefault="qualified">
    <xsd:import namespace="http://schemas.microsoft.com/office/2006/documentManagement/types"/>
    <xsd:import namespace="http://schemas.microsoft.com/office/infopath/2007/PartnerControls"/>
    <xsd:element name="SharedWithUsers" ma:index="3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8ae55-3dd6-4feb-a56c-634f56436a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?mso-contentType ?>
<SharedContentType xmlns="Microsoft.SharePoint.Taxonomy.ContentTypeSync" SourceId="29f62856-1543-49d4-a736-4569d363f533" ContentTypeId="0x0101" PreviousValue="false"/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3f09c3df709400db2417a7161762d62 xmlns="4ffa91fb-a0ff-4ac5-b2db-65c790d184a4">
      <Terms xmlns="http://schemas.microsoft.com/office/infopath/2007/PartnerControls"/>
    </e3f09c3df709400db2417a7161762d62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Document_x0020_Creation_x0020_Date xmlns="4ffa91fb-a0ff-4ac5-b2db-65c790d184a4">2016-09-20T04:00:00+00:00</Document_x0020_Creation_x0020_Date>
    <EPA_x0020_Office xmlns="4ffa91fb-a0ff-4ac5-b2db-65c790d184a4">R05-RMD-IMB-ISS</EPA_x0020_Office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>Krysa, Jan</DisplayName>
        <AccountId>371</AccountId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  <GIS_Group xmlns="b99891f4-aa6f-41ef-95a2-74b365d31bfe">5</GIS_Group>
    <GIS_Topics xmlns="b99891f4-aa6f-41ef-95a2-74b365d31bfe">
      <Value>9</Value>
    </GIS_Topics>
  </documentManagement>
</p:properties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EF84E8FA-F95F-4FAC-A358-A1519E27A31E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1C0EC6B0-BA25-4D7A-A7AB-8FE02F62777D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9C388EA3-0F40-4B09-83D9-3E65BF9876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b99891f4-aa6f-41ef-95a2-74b365d31bfe"/>
    <ds:schemaRef ds:uri="2ff8ea5a-6a67-4e26-a1f3-0f89252e8e06"/>
    <ds:schemaRef ds:uri="97c8ae55-3dd6-4feb-a56c-634f56436a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DC5305-72A5-435F-8BD1-4CB8A7E057AD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5C7C58DF-035A-4F7C-94B6-762788EEF86D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1E611AE7-A294-4C90-8221-BB5B43D922B9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B5F17074-66AB-4C1D-9422-D1E1DA6124AD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C429A797-FD07-4889-9C06-1D3394D82E39}">
  <ds:schemaRefs>
    <ds:schemaRef ds:uri="http://schemas.microsoft.com/sharepoint/v3"/>
    <ds:schemaRef ds:uri="97c8ae55-3dd6-4feb-a56c-634f56436aca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ff8ea5a-6a67-4e26-a1f3-0f89252e8e06"/>
    <ds:schemaRef ds:uri="b99891f4-aa6f-41ef-95a2-74b365d31bfe"/>
    <ds:schemaRef ds:uri="http://purl.org/dc/elements/1.1/"/>
    <ds:schemaRef ds:uri="http://schemas.microsoft.com/office/2006/metadata/properties"/>
    <ds:schemaRef ds:uri="http://schemas.microsoft.com/sharepoint/v3/fields"/>
    <ds:schemaRef ds:uri="http://schemas.microsoft.com/sharepoint.v3"/>
    <ds:schemaRef ds:uri="4ffa91fb-a0ff-4ac5-b2db-65c790d184a4"/>
    <ds:schemaRef ds:uri="http://www.w3.org/XML/1998/namespace"/>
    <ds:schemaRef ds:uri="http://purl.org/dc/dcmitype/"/>
  </ds:schemaRefs>
</ds:datastoreItem>
</file>

<file path=customXml/itemProps8.xml><?xml version="1.0" encoding="utf-8"?>
<ds:datastoreItem xmlns:ds="http://schemas.openxmlformats.org/officeDocument/2006/customXml" ds:itemID="{D4871424-B9EE-4760-A15B-A5E1BC7E63A5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295E795C-C3DF-413C-B36C-A2FDDA11429B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0</TotalTime>
  <Words>574</Words>
  <Application>Microsoft Office PowerPoint</Application>
  <PresentationFormat>Custom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Wingdings</vt:lpstr>
      <vt:lpstr>Continental North America 16x9</vt:lpstr>
      <vt:lpstr>  Python 101</vt:lpstr>
      <vt:lpstr>  Outline</vt:lpstr>
      <vt:lpstr>  “I CAN do THE SAME WITH R”</vt:lpstr>
      <vt:lpstr> Things I can do with Python</vt:lpstr>
      <vt:lpstr> Things I can do with Python</vt:lpstr>
      <vt:lpstr> Things I can do with Python</vt:lpstr>
      <vt:lpstr> Things I can do with Python</vt:lpstr>
      <vt:lpstr> Finding Python</vt:lpstr>
      <vt:lpstr> The Basics</vt:lpstr>
      <vt:lpstr> ADVANCED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 by Sharon D. Kenny</dc:title>
  <dc:creator/>
  <cp:keywords/>
  <cp:lastModifiedBy/>
  <cp:revision>1</cp:revision>
  <dcterms:created xsi:type="dcterms:W3CDTF">2016-04-12T13:02:26Z</dcterms:created>
  <dcterms:modified xsi:type="dcterms:W3CDTF">2018-05-01T17:49:46Z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  <property fmtid="{D5CDD505-2E9C-101B-9397-08002B2CF9AE}" pid="3" name="ContentTypeId">
    <vt:lpwstr>0x010100C7A9CAD515B28D409902E486F6C38742</vt:lpwstr>
  </property>
  <property fmtid="{D5CDD505-2E9C-101B-9397-08002B2CF9AE}" pid="4" name="TaxKeyword">
    <vt:lpwstr/>
  </property>
  <property fmtid="{D5CDD505-2E9C-101B-9397-08002B2CF9AE}" pid="5" name="EPA Subject">
    <vt:lpwstr/>
  </property>
  <property fmtid="{D5CDD505-2E9C-101B-9397-08002B2CF9AE}" pid="6" name="Document Type">
    <vt:lpwstr/>
  </property>
</Properties>
</file>