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217BAB4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sldIdLst>
    <p:sldId id="257" r:id="rId6"/>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8F20BD-5FE6-94EC-7D02-7E480943A96B}" name="Bonney, Kirk Lane" initials="BK" userId="S::klbonne@sandia.gov::7ec7e2e5-322f-4962-a755-75060357d6d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9A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0A71F-889D-E3F8-72C2-A4561EFFB55E}" v="90" dt="2025-01-06T21:30:37.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96817" autoAdjust="0"/>
  </p:normalViewPr>
  <p:slideViewPr>
    <p:cSldViewPr snapToGrid="0">
      <p:cViewPr>
        <p:scale>
          <a:sx n="95" d="100"/>
          <a:sy n="95" d="100"/>
        </p:scale>
        <p:origin x="25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microsoft.com/office/2016/11/relationships/changesInfo" Target="changesInfos/changesInfo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y, Kirk Lane" userId="S::klbonne@sandia.gov::7ec7e2e5-322f-4962-a755-75060357d6d4" providerId="AD" clId="Web-{0310A71F-889D-E3F8-72C2-A4561EFFB55E}"/>
    <pc:docChg chg="modSld">
      <pc:chgData name="Bonney, Kirk Lane" userId="S::klbonne@sandia.gov::7ec7e2e5-322f-4962-a755-75060357d6d4" providerId="AD" clId="Web-{0310A71F-889D-E3F8-72C2-A4561EFFB55E}" dt="2025-01-06T21:30:37.466" v="85"/>
      <pc:docMkLst>
        <pc:docMk/>
      </pc:docMkLst>
      <pc:sldChg chg="modSp modCm">
        <pc:chgData name="Bonney, Kirk Lane" userId="S::klbonne@sandia.gov::7ec7e2e5-322f-4962-a755-75060357d6d4" providerId="AD" clId="Web-{0310A71F-889D-E3F8-72C2-A4561EFFB55E}" dt="2025-01-06T21:30:37.466" v="85"/>
        <pc:sldMkLst>
          <pc:docMk/>
          <pc:sldMk cId="561752910" sldId="257"/>
        </pc:sldMkLst>
        <pc:spChg chg="mod">
          <ac:chgData name="Bonney, Kirk Lane" userId="S::klbonne@sandia.gov::7ec7e2e5-322f-4962-a755-75060357d6d4" providerId="AD" clId="Web-{0310A71F-889D-E3F8-72C2-A4561EFFB55E}" dt="2025-01-06T21:28:24.308" v="53" actId="20577"/>
          <ac:spMkLst>
            <pc:docMk/>
            <pc:sldMk cId="561752910" sldId="257"/>
            <ac:spMk id="39" creationId="{00000000-0000-0000-0000-000000000000}"/>
          </ac:spMkLst>
        </pc:spChg>
        <pc:graphicFrameChg chg="mod modGraphic">
          <ac:chgData name="Bonney, Kirk Lane" userId="S::klbonne@sandia.gov::7ec7e2e5-322f-4962-a755-75060357d6d4" providerId="AD" clId="Web-{0310A71F-889D-E3F8-72C2-A4561EFFB55E}" dt="2025-01-06T21:30:37.466" v="85"/>
          <ac:graphicFrameMkLst>
            <pc:docMk/>
            <pc:sldMk cId="561752910" sldId="257"/>
            <ac:graphicFrameMk id="48" creationId="{3AEE551E-897E-2929-EE8C-187D939F5E20}"/>
          </ac:graphicFrameMkLst>
        </pc:graphicFrame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0310A71F-889D-E3F8-72C2-A4561EFFB55E}" dt="2025-01-06T21:27:34.386" v="52" actId="20577"/>
              <pc2:cmMkLst xmlns:pc2="http://schemas.microsoft.com/office/powerpoint/2019/9/main/command">
                <pc:docMk/>
                <pc:sldMk cId="561752910" sldId="257"/>
                <pc2:cmMk id="{9FF7DED2-A667-4EC3-952B-864B9B0FA816}"/>
              </pc2:cmMkLst>
            </pc226:cmChg>
          </p:ext>
        </pc:extLst>
      </pc:sldChg>
    </pc:docChg>
  </pc:docChgLst>
  <pc:docChgLst>
    <pc:chgData name="Bonney, Kirk Lane" userId="S::klbonne@sandia.gov::7ec7e2e5-322f-4962-a755-75060357d6d4" providerId="AD" clId="Web-{8DDF0D1A-9777-7B32-1B41-8F7A1DA82507}"/>
    <pc:docChg chg="mod modSld">
      <pc:chgData name="Bonney, Kirk Lane" userId="S::klbonne@sandia.gov::7ec7e2e5-322f-4962-a755-75060357d6d4" providerId="AD" clId="Web-{8DDF0D1A-9777-7B32-1B41-8F7A1DA82507}" dt="2024-12-16T18:47:15.085" v="330"/>
      <pc:docMkLst>
        <pc:docMk/>
      </pc:docMkLst>
      <pc:sldChg chg="modSp">
        <pc:chgData name="Bonney, Kirk Lane" userId="S::klbonne@sandia.gov::7ec7e2e5-322f-4962-a755-75060357d6d4" providerId="AD" clId="Web-{8DDF0D1A-9777-7B32-1B41-8F7A1DA82507}" dt="2024-12-16T18:45:40.583" v="329"/>
        <pc:sldMkLst>
          <pc:docMk/>
          <pc:sldMk cId="561752910" sldId="257"/>
        </pc:sldMkLst>
        <pc:graphicFrameChg chg="mod modGraphic">
          <ac:chgData name="Bonney, Kirk Lane" userId="S::klbonne@sandia.gov::7ec7e2e5-322f-4962-a755-75060357d6d4" providerId="AD" clId="Web-{8DDF0D1A-9777-7B32-1B41-8F7A1DA82507}" dt="2024-12-16T18:45:40.583" v="329"/>
          <ac:graphicFrameMkLst>
            <pc:docMk/>
            <pc:sldMk cId="561752910" sldId="257"/>
            <ac:graphicFrameMk id="48" creationId="{3AEE551E-897E-2929-EE8C-187D939F5E20}"/>
          </ac:graphicFrameMkLst>
        </pc:graphicFrameChg>
      </pc:sldChg>
    </pc:docChg>
  </pc:docChgLst>
</pc:chgInfo>
</file>

<file path=ppt/comments/modernComment_101_217BAB4E.xml><?xml version="1.0" encoding="utf-8"?>
<p188:cmLst xmlns:a="http://schemas.openxmlformats.org/drawingml/2006/main" xmlns:r="http://schemas.openxmlformats.org/officeDocument/2006/relationships" xmlns:p188="http://schemas.microsoft.com/office/powerpoint/2018/8/main">
  <p188:cm id="{9FF7DED2-A667-4EC3-952B-864B9B0FA816}" authorId="{C68F20BD-5FE6-94EC-7D02-7E480943A96B}" created="2024-12-16T18:47:15.085">
    <ac:txMkLst xmlns:ac="http://schemas.microsoft.com/office/drawing/2013/main/command">
      <pc:docMk xmlns:pc="http://schemas.microsoft.com/office/powerpoint/2013/main/command"/>
      <pc:sldMk xmlns:pc="http://schemas.microsoft.com/office/powerpoint/2013/main/command" cId="561752910" sldId="257"/>
      <ac:spMk id="39" creationId="{00000000-0000-0000-0000-000000000000}"/>
      <ac:txMk cp="580" len="64">
        <ac:context len="646" hash="1266994117"/>
      </ac:txMk>
    </ac:txMkLst>
    <p188:pos x="4070350" y="1790700"/>
    <p188:replyLst>
      <p188:reply id="{D7E29FE4-B00C-4D74-A929-DEF75DCBA766}" authorId="{C68F20BD-5FE6-94EC-7D02-7E480943A96B}" created="2024-12-16T18:56:35.020">
        <p188:txBody>
          <a:bodyPr/>
          <a:lstStyle/>
          <a:p>
            <a:r>
              <a:rPr lang="en-US"/>
              <a:t>Add link to WNTR documentation page on the water network model.</a:t>
            </a:r>
          </a:p>
        </p188:txBody>
      </p188:reply>
    </p188:replyLst>
    <p188:txBody>
      <a:bodyPr/>
      <a:lstStyle/>
      <a:p>
        <a:r>
          <a:rPr lang="en-US"/>
          <a:t>Could not find this presentation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FBD30-E760-4572-B462-738943907F1A}"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FBD30-E760-4572-B462-738943907F1A}" type="datetimeFigureOut">
              <a:rPr lang="en-US" smtClean="0"/>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FBD30-E760-4572-B462-738943907F1A}" type="datetimeFigureOut">
              <a:rPr lang="en-US" smtClean="0"/>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1/6/2025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epanet22.readthedocs.io/en/latest/3_network_model.html" TargetMode="External"/><Relationship Id="rId7" Type="http://schemas.openxmlformats.org/officeDocument/2006/relationships/image" Target="../media/image3.png"/><Relationship Id="rId2" Type="http://schemas.microsoft.com/office/2018/10/relationships/comments" Target="../comments/modernComment_101_217BAB4E.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epa.gov/water-research/21st-annual-epa-drinking-water-workshop-small-system-challenges-and-solutions"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dirty="0"/>
              <a:t> </a:t>
            </a:r>
          </a:p>
        </p:txBody>
      </p:sp>
      <p:sp>
        <p:nvSpPr>
          <p:cNvPr id="51" name="Rectangle 50">
            <a:extLst>
              <a:ext uri="{FF2B5EF4-FFF2-40B4-BE49-F238E27FC236}">
                <a16:creationId xmlns:a16="http://schemas.microsoft.com/office/drawing/2014/main" id="{B97305BA-B1B1-4810-BFC2-B9D11F47A391}"/>
              </a:ext>
            </a:extLst>
          </p:cNvPr>
          <p:cNvSpPr/>
          <p:nvPr/>
        </p:nvSpPr>
        <p:spPr>
          <a:xfrm>
            <a:off x="5295340" y="1041460"/>
            <a:ext cx="2200315" cy="19804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dirty="0"/>
              <a:t>Water Network Resilience Software</a:t>
            </a:r>
          </a:p>
        </p:txBody>
      </p:sp>
      <p:sp>
        <p:nvSpPr>
          <p:cNvPr id="39" name="TextBox 38"/>
          <p:cNvSpPr txBox="1"/>
          <p:nvPr/>
        </p:nvSpPr>
        <p:spPr>
          <a:xfrm>
            <a:off x="229684" y="1041460"/>
            <a:ext cx="5134918" cy="1862048"/>
          </a:xfrm>
          <a:prstGeom prst="rect">
            <a:avLst/>
          </a:prstGeom>
          <a:noFill/>
        </p:spPr>
        <p:txBody>
          <a:bodyPr wrap="square" lIns="91440" tIns="45720" rIns="91440" bIns="45720" rtlCol="0" anchor="t">
            <a:spAutoFit/>
          </a:bodyPr>
          <a:lstStyle/>
          <a:p>
            <a:r>
              <a:rPr lang="en-US" sz="1150" dirty="0"/>
              <a:t>WNTR requires a model of the water distribution system. That model can be obtained from the water utility (in EPANET INP or related file format) or be generated from data.  The basic features of the model are shown in Figure 1 and briefly described in Table 1. Some information can be approximated from publicly available data sources, as outlined in the table. Models should be calibrated to replicate system operations.</a:t>
            </a:r>
          </a:p>
          <a:p>
            <a:endParaRPr lang="en-US" sz="1150" dirty="0"/>
          </a:p>
          <a:p>
            <a:r>
              <a:rPr lang="en-US" sz="1150" dirty="0"/>
              <a:t>For more information on water distribution system models, see the </a:t>
            </a:r>
            <a:r>
              <a:rPr lang="en-US" sz="1150" dirty="0">
                <a:hlinkClick r:id="rId3"/>
              </a:rPr>
              <a:t>EPANET 2.2 online user manual</a:t>
            </a:r>
            <a:r>
              <a:rPr lang="en-US" sz="1150" dirty="0"/>
              <a:t>, and EPA’s website on </a:t>
            </a:r>
            <a:r>
              <a:rPr lang="en-US" sz="1150" dirty="0">
                <a:hlinkClick r:id="rId4"/>
              </a:rPr>
              <a:t>Small System Challenges and Solutions</a:t>
            </a:r>
            <a:r>
              <a:rPr lang="en-US" sz="1150" dirty="0"/>
              <a:t>. The 2020 presentation includes an overview of hydraulic modeling.</a:t>
            </a:r>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dirty="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5"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216935"/>
            <a:ext cx="5921560" cy="707886"/>
          </a:xfrm>
          <a:prstGeom prst="rect">
            <a:avLst/>
          </a:prstGeom>
        </p:spPr>
        <p:txBody>
          <a:bodyPr wrap="square" anchor="ctr">
            <a:spAutoFit/>
          </a:bodyPr>
          <a:lstStyle/>
          <a:p>
            <a:pPr algn="ctr">
              <a:spcBef>
                <a:spcPct val="0"/>
              </a:spcBef>
            </a:pPr>
            <a:r>
              <a:rPr lang="en-US" sz="2000" b="1" dirty="0">
                <a:solidFill>
                  <a:schemeClr val="bg1"/>
                </a:solidFill>
              </a:rPr>
              <a:t>Data Requirements for </a:t>
            </a:r>
            <a:r>
              <a:rPr lang="en-US" sz="2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a:t>
            </a:r>
          </a:p>
          <a:p>
            <a:pPr algn="ctr">
              <a:spcBef>
                <a:spcPct val="0"/>
              </a:spcBef>
            </a:pPr>
            <a:r>
              <a:rPr lang="en-US" sz="2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Water Network Tool for Resilience </a:t>
            </a:r>
            <a:endParaRPr lang="en-US" sz="2000" b="1" dirty="0">
              <a:solidFill>
                <a:schemeClr val="bg1"/>
              </a:solidFill>
            </a:endParaRP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4402" y="342277"/>
            <a:ext cx="1677321" cy="457200"/>
          </a:xfrm>
          <a:prstGeom prst="rect">
            <a:avLst/>
          </a:prstGeom>
        </p:spPr>
      </p:pic>
      <p:sp>
        <p:nvSpPr>
          <p:cNvPr id="38" name="TextBox 37">
            <a:extLst>
              <a:ext uri="{FF2B5EF4-FFF2-40B4-BE49-F238E27FC236}">
                <a16:creationId xmlns:a16="http://schemas.microsoft.com/office/drawing/2014/main" id="{912C59A2-9233-EB1E-8851-4C717E8F5C6B}"/>
              </a:ext>
            </a:extLst>
          </p:cNvPr>
          <p:cNvSpPr txBox="1"/>
          <p:nvPr/>
        </p:nvSpPr>
        <p:spPr>
          <a:xfrm>
            <a:off x="196843" y="2948387"/>
            <a:ext cx="5938777" cy="249684"/>
          </a:xfrm>
          <a:prstGeom prst="rect">
            <a:avLst/>
          </a:prstGeom>
          <a:noFill/>
        </p:spPr>
        <p:txBody>
          <a:bodyPr wrap="square">
            <a:spAutoFit/>
          </a:bodyPr>
          <a:lstStyle/>
          <a:p>
            <a:pPr marL="0" marR="0">
              <a:lnSpc>
                <a:spcPct val="107000"/>
              </a:lnSpc>
              <a:spcBef>
                <a:spcPts val="0"/>
              </a:spcBef>
              <a:spcAft>
                <a:spcPts val="800"/>
              </a:spcAft>
            </a:pPr>
            <a:r>
              <a:rPr lang="en-US" sz="1000" b="1" dirty="0">
                <a:effectLst/>
                <a:latin typeface="Calibri" panose="020F0502020204030204" pitchFamily="34" charset="0"/>
                <a:ea typeface="Calibri" panose="020F0502020204030204" pitchFamily="34" charset="0"/>
                <a:cs typeface="Arial" panose="020B0604020202020204" pitchFamily="34" charset="0"/>
              </a:rPr>
              <a:t>Table 1: Water distribution system model data requirements</a:t>
            </a:r>
            <a:endParaRPr lang="en-US" sz="10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8" name="Table 47">
            <a:extLst>
              <a:ext uri="{FF2B5EF4-FFF2-40B4-BE49-F238E27FC236}">
                <a16:creationId xmlns:a16="http://schemas.microsoft.com/office/drawing/2014/main" id="{3AEE551E-897E-2929-EE8C-187D939F5E20}"/>
              </a:ext>
            </a:extLst>
          </p:cNvPr>
          <p:cNvGraphicFramePr>
            <a:graphicFrameLocks noGrp="1"/>
          </p:cNvGraphicFramePr>
          <p:nvPr>
            <p:extLst>
              <p:ext uri="{D42A27DB-BD31-4B8C-83A1-F6EECF244321}">
                <p14:modId xmlns:p14="http://schemas.microsoft.com/office/powerpoint/2010/main" val="1903847199"/>
              </p:ext>
            </p:extLst>
          </p:nvPr>
        </p:nvGraphicFramePr>
        <p:xfrm>
          <a:off x="237669" y="3179522"/>
          <a:ext cx="7207746" cy="6214947"/>
        </p:xfrm>
        <a:graphic>
          <a:graphicData uri="http://schemas.openxmlformats.org/drawingml/2006/table">
            <a:tbl>
              <a:tblPr firstRow="1" firstCol="1" bandRow="1">
                <a:tableStyleId>{5C22544A-7EE6-4342-B048-85BDC9FD1C3A}</a:tableStyleId>
              </a:tblPr>
              <a:tblGrid>
                <a:gridCol w="747069">
                  <a:extLst>
                    <a:ext uri="{9D8B030D-6E8A-4147-A177-3AD203B41FA5}">
                      <a16:colId xmlns:a16="http://schemas.microsoft.com/office/drawing/2014/main" val="3577954139"/>
                    </a:ext>
                  </a:extLst>
                </a:gridCol>
                <a:gridCol w="1537398">
                  <a:extLst>
                    <a:ext uri="{9D8B030D-6E8A-4147-A177-3AD203B41FA5}">
                      <a16:colId xmlns:a16="http://schemas.microsoft.com/office/drawing/2014/main" val="2097891192"/>
                    </a:ext>
                  </a:extLst>
                </a:gridCol>
                <a:gridCol w="864159">
                  <a:extLst>
                    <a:ext uri="{9D8B030D-6E8A-4147-A177-3AD203B41FA5}">
                      <a16:colId xmlns:a16="http://schemas.microsoft.com/office/drawing/2014/main" val="3271378204"/>
                    </a:ext>
                  </a:extLst>
                </a:gridCol>
                <a:gridCol w="1858945">
                  <a:extLst>
                    <a:ext uri="{9D8B030D-6E8A-4147-A177-3AD203B41FA5}">
                      <a16:colId xmlns:a16="http://schemas.microsoft.com/office/drawing/2014/main" val="3147561045"/>
                    </a:ext>
                  </a:extLst>
                </a:gridCol>
                <a:gridCol w="2200175">
                  <a:extLst>
                    <a:ext uri="{9D8B030D-6E8A-4147-A177-3AD203B41FA5}">
                      <a16:colId xmlns:a16="http://schemas.microsoft.com/office/drawing/2014/main" val="3992103405"/>
                    </a:ext>
                  </a:extLst>
                </a:gridCol>
              </a:tblGrid>
              <a:tr h="236919">
                <a:tc>
                  <a:txBody>
                    <a:bodyPr/>
                    <a:lstStyle/>
                    <a:p>
                      <a:pPr marL="0" marR="0">
                        <a:lnSpc>
                          <a:spcPct val="107000"/>
                        </a:lnSpc>
                        <a:spcBef>
                          <a:spcPts val="0"/>
                        </a:spcBef>
                        <a:spcAft>
                          <a:spcPts val="0"/>
                        </a:spcAft>
                      </a:pPr>
                      <a:r>
                        <a:rPr lang="en-US" sz="1000" dirty="0">
                          <a:effectLst/>
                        </a:rPr>
                        <a:t>Component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Definition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Requirement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Attributes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Approximations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extLst>
                  <a:ext uri="{0D108BD9-81ED-4DB2-BD59-A6C34878D82A}">
                    <a16:rowId xmlns:a16="http://schemas.microsoft.com/office/drawing/2014/main" val="324348743"/>
                  </a:ext>
                </a:extLst>
              </a:tr>
              <a:tr h="993736">
                <a:tc>
                  <a:txBody>
                    <a:bodyPr/>
                    <a:lstStyle/>
                    <a:p>
                      <a:pPr marL="0" marR="0">
                        <a:lnSpc>
                          <a:spcPct val="107000"/>
                        </a:lnSpc>
                        <a:spcBef>
                          <a:spcPts val="0"/>
                        </a:spcBef>
                        <a:spcAft>
                          <a:spcPts val="0"/>
                        </a:spcAft>
                      </a:pPr>
                      <a:r>
                        <a:rPr lang="en-US" sz="1000" dirty="0">
                          <a:effectLst/>
                        </a:rPr>
                        <a:t>Junctions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Junctions are nodes that connect links (pipes, pumps, and valves).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Required to connect components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71450" marR="0" lvl="0" indent="-171450">
                        <a:lnSpc>
                          <a:spcPct val="107000"/>
                        </a:lnSpc>
                        <a:spcBef>
                          <a:spcPts val="0"/>
                        </a:spcBef>
                        <a:spcAft>
                          <a:spcPts val="0"/>
                        </a:spcAft>
                        <a:buFont typeface="Calibri"/>
                        <a:buChar char="-"/>
                      </a:pPr>
                      <a:r>
                        <a:rPr lang="en-US" sz="900">
                          <a:effectLst/>
                        </a:rPr>
                        <a:t>Location*</a:t>
                      </a:r>
                    </a:p>
                    <a:p>
                      <a:pPr lvl="0" algn="l">
                        <a:lnSpc>
                          <a:spcPct val="100000"/>
                        </a:lnSpc>
                        <a:spcBef>
                          <a:spcPts val="0"/>
                        </a:spcBef>
                        <a:spcAft>
                          <a:spcPts val="0"/>
                        </a:spcAft>
                        <a:buNone/>
                      </a:pPr>
                      <a:r>
                        <a:rPr lang="en-US" sz="900" b="0" i="0" u="none" strike="noStrike" noProof="0">
                          <a:effectLst/>
                          <a:latin typeface="Calibri"/>
                        </a:rPr>
                        <a:t>* Location for all components</a:t>
                      </a:r>
                      <a:endParaRPr lang="en-US"/>
                    </a:p>
                    <a:p>
                      <a:pPr lvl="0" algn="l">
                        <a:lnSpc>
                          <a:spcPct val="100000"/>
                        </a:lnSpc>
                        <a:spcBef>
                          <a:spcPts val="0"/>
                        </a:spcBef>
                        <a:spcAft>
                          <a:spcPts val="0"/>
                        </a:spcAft>
                        <a:buNone/>
                      </a:pPr>
                      <a:r>
                        <a:rPr lang="en-US" sz="900" b="0" i="0" u="none" strike="noStrike" noProof="0">
                          <a:effectLst/>
                          <a:latin typeface="Calibri"/>
                        </a:rPr>
                        <a:t>includes the X and Y position along</a:t>
                      </a:r>
                      <a:endParaRPr lang="en-US"/>
                    </a:p>
                    <a:p>
                      <a:pPr lvl="0" algn="l">
                        <a:lnSpc>
                          <a:spcPct val="100000"/>
                        </a:lnSpc>
                        <a:spcBef>
                          <a:spcPts val="0"/>
                        </a:spcBef>
                        <a:spcAft>
                          <a:spcPts val="0"/>
                        </a:spcAft>
                        <a:buNone/>
                      </a:pPr>
                      <a:r>
                        <a:rPr lang="en-US" sz="900" b="0" i="0" u="none" strike="noStrike" noProof="0">
                          <a:effectLst/>
                          <a:latin typeface="Calibri"/>
                        </a:rPr>
                        <a:t>with elevation. X and Y can be in</a:t>
                      </a:r>
                      <a:endParaRPr lang="en-US"/>
                    </a:p>
                    <a:p>
                      <a:pPr lvl="0" algn="l">
                        <a:lnSpc>
                          <a:spcPct val="100000"/>
                        </a:lnSpc>
                        <a:spcBef>
                          <a:spcPts val="0"/>
                        </a:spcBef>
                        <a:spcAft>
                          <a:spcPts val="0"/>
                        </a:spcAft>
                        <a:buNone/>
                      </a:pPr>
                      <a:r>
                        <a:rPr lang="en-US" sz="900" b="0" i="0" u="none" strike="noStrike" noProof="0">
                          <a:effectLst/>
                          <a:latin typeface="Calibri"/>
                        </a:rPr>
                        <a:t>any coordinate system. WNTR uses</a:t>
                      </a:r>
                      <a:endParaRPr lang="en-US"/>
                    </a:p>
                    <a:p>
                      <a:pPr marL="0" marR="0" lvl="0" indent="0">
                        <a:lnSpc>
                          <a:spcPct val="107000"/>
                        </a:lnSpc>
                        <a:spcBef>
                          <a:spcPts val="0"/>
                        </a:spcBef>
                        <a:spcAft>
                          <a:spcPts val="0"/>
                        </a:spcAft>
                        <a:buNone/>
                      </a:pPr>
                      <a:r>
                        <a:rPr lang="en-US" sz="900" b="0" i="0" u="none" strike="noStrike" noProof="0">
                          <a:effectLst/>
                          <a:latin typeface="Calibri"/>
                        </a:rPr>
                        <a:t>SI units for all other attributes.</a:t>
                      </a:r>
                      <a:endParaRPr lang="en-US"/>
                    </a:p>
                    <a:p>
                      <a:pPr marL="0" marR="0" lvl="0" indent="0">
                        <a:lnSpc>
                          <a:spcPct val="107000"/>
                        </a:lnSpc>
                        <a:spcBef>
                          <a:spcPts val="0"/>
                        </a:spcBef>
                        <a:spcAft>
                          <a:spcPts val="0"/>
                        </a:spcAft>
                        <a:buNone/>
                      </a:pPr>
                      <a:endParaRPr lang="en-US" sz="900" dirty="0">
                        <a:effectLst/>
                      </a:endParaRPr>
                    </a:p>
                  </a:txBody>
                  <a:tcPr marL="63439" marR="63439" marT="0" marB="0"/>
                </a:tc>
                <a:tc>
                  <a:txBody>
                    <a:bodyPr/>
                    <a:lstStyle/>
                    <a:p>
                      <a:pPr marL="0" marR="0">
                        <a:lnSpc>
                          <a:spcPct val="107000"/>
                        </a:lnSpc>
                        <a:spcBef>
                          <a:spcPts val="0"/>
                        </a:spcBef>
                        <a:spcAft>
                          <a:spcPts val="0"/>
                        </a:spcAft>
                      </a:pPr>
                      <a:r>
                        <a:rPr lang="en-US" sz="900" dirty="0">
                          <a:effectLst/>
                        </a:rPr>
                        <a:t>The location of junctions can be inferred from link start and end location.</a:t>
                      </a:r>
                      <a:br>
                        <a:rPr lang="en-US" sz="900" dirty="0">
                          <a:effectLst/>
                        </a:rPr>
                      </a:br>
                      <a:br>
                        <a:rPr lang="en-US" sz="900" dirty="0">
                          <a:effectLst/>
                        </a:rPr>
                      </a:br>
                      <a:r>
                        <a:rPr lang="en-US" sz="900" dirty="0">
                          <a:effectLst/>
                        </a:rPr>
                        <a:t>Elevation (for all components) can be determined using digital elevation maps.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668633448"/>
                  </a:ext>
                </a:extLst>
              </a:tr>
              <a:tr h="1279462">
                <a:tc>
                  <a:txBody>
                    <a:bodyPr/>
                    <a:lstStyle/>
                    <a:p>
                      <a:pPr marL="0" marR="0">
                        <a:lnSpc>
                          <a:spcPct val="107000"/>
                        </a:lnSpc>
                        <a:spcBef>
                          <a:spcPts val="0"/>
                        </a:spcBef>
                        <a:spcAft>
                          <a:spcPts val="0"/>
                        </a:spcAft>
                      </a:pPr>
                      <a:r>
                        <a:rPr lang="en-US" sz="1000" dirty="0">
                          <a:effectLst/>
                        </a:rPr>
                        <a:t>Demand points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Demand points are junctions that also include water withdrawal over time.</a:t>
                      </a:r>
                      <a:br>
                        <a:rPr lang="en-US" sz="900" dirty="0">
                          <a:effectLst/>
                        </a:rPr>
                      </a:br>
                      <a:br>
                        <a:rPr lang="en-US" sz="900" dirty="0">
                          <a:effectLst/>
                        </a:rPr>
                      </a:br>
                      <a:r>
                        <a:rPr lang="en-US" sz="900" dirty="0">
                          <a:effectLst/>
                        </a:rPr>
                        <a:t>Demand points can represent an individual household / building, a neighborhood, a zip code, or a census block.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Required for hydraulic simulation</a:t>
                      </a:r>
                    </a:p>
                  </a:txBody>
                  <a:tcPr marL="63439" marR="63439" marT="0" marB="0"/>
                </a:tc>
                <a:tc>
                  <a:txBody>
                    <a:bodyPr/>
                    <a:lstStyle/>
                    <a:p>
                      <a:pPr marL="171450" marR="0" lvl="0" indent="-171450">
                        <a:lnSpc>
                          <a:spcPct val="107000"/>
                        </a:lnSpc>
                        <a:spcBef>
                          <a:spcPts val="0"/>
                        </a:spcBef>
                        <a:spcAft>
                          <a:spcPts val="0"/>
                        </a:spcAft>
                        <a:buFont typeface="Calibri"/>
                        <a:buChar char="-"/>
                      </a:pPr>
                      <a:r>
                        <a:rPr lang="en-US" sz="900" dirty="0">
                          <a:effectLst/>
                        </a:rPr>
                        <a:t>Location</a:t>
                      </a:r>
                      <a:endParaRPr lang="en-US" dirty="0"/>
                    </a:p>
                    <a:p>
                      <a:pPr marL="171450" marR="0" lvl="0" indent="-171450">
                        <a:lnSpc>
                          <a:spcPct val="107000"/>
                        </a:lnSpc>
                        <a:spcBef>
                          <a:spcPts val="0"/>
                        </a:spcBef>
                        <a:spcAft>
                          <a:spcPts val="0"/>
                        </a:spcAft>
                        <a:buFont typeface="Calibri"/>
                        <a:buChar char="-"/>
                      </a:pPr>
                      <a:r>
                        <a:rPr lang="en-US" sz="900" dirty="0">
                          <a:effectLst/>
                        </a:rPr>
                        <a:t>Base demand rate (volume per time)</a:t>
                      </a:r>
                      <a:endParaRPr lang="en-US" dirty="0"/>
                    </a:p>
                    <a:p>
                      <a:pPr marL="171450" marR="0" lvl="0" indent="-171450">
                        <a:lnSpc>
                          <a:spcPct val="107000"/>
                        </a:lnSpc>
                        <a:spcBef>
                          <a:spcPts val="0"/>
                        </a:spcBef>
                        <a:spcAft>
                          <a:spcPts val="0"/>
                        </a:spcAft>
                        <a:buFont typeface="Calibri"/>
                        <a:buChar char="-"/>
                      </a:pPr>
                      <a:r>
                        <a:rPr lang="en-US" sz="900" dirty="0">
                          <a:effectLst/>
                        </a:rPr>
                        <a:t>Demand pattern</a:t>
                      </a:r>
                      <a:endParaRPr lang="en-US" dirty="0"/>
                    </a:p>
                    <a:p>
                      <a:pPr marL="0" marR="0">
                        <a:lnSpc>
                          <a:spcPct val="107000"/>
                        </a:lnSpc>
                        <a:spcBef>
                          <a:spcPts val="0"/>
                        </a:spcBef>
                        <a:spcAft>
                          <a:spcPts val="0"/>
                        </a:spcAft>
                      </a:pPr>
                      <a:br>
                        <a:rPr lang="en-US" sz="900" dirty="0">
                          <a:effectLst/>
                        </a:rPr>
                      </a:br>
                      <a:r>
                        <a:rPr lang="en-US" sz="900" dirty="0">
                          <a:effectLst/>
                        </a:rPr>
                        <a:t>Demand patterns define how water is used throughout the day.  Different patterns can be defined for summer and winter.</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Demand location and base value can be approximated in several ways, for example from open-source data on building footprints.</a:t>
                      </a:r>
                      <a:br>
                        <a:rPr lang="en-US" sz="900" dirty="0">
                          <a:effectLst/>
                        </a:rPr>
                      </a:br>
                      <a:br>
                        <a:rPr lang="en-US" sz="900" dirty="0">
                          <a:effectLst/>
                        </a:rPr>
                      </a:br>
                      <a:r>
                        <a:rPr lang="en-US" sz="900" dirty="0">
                          <a:effectLst/>
                        </a:rPr>
                        <a:t>General demand patterns can be used (i.e., peak mid-day for commercial use or peak morning and evening for residential use).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2069311696"/>
                  </a:ext>
                </a:extLst>
              </a:tr>
              <a:tr h="565146">
                <a:tc>
                  <a:txBody>
                    <a:bodyPr/>
                    <a:lstStyle/>
                    <a:p>
                      <a:pPr marL="0" marR="0">
                        <a:lnSpc>
                          <a:spcPct val="107000"/>
                        </a:lnSpc>
                        <a:spcBef>
                          <a:spcPts val="0"/>
                        </a:spcBef>
                        <a:spcAft>
                          <a:spcPts val="0"/>
                        </a:spcAft>
                      </a:pPr>
                      <a:r>
                        <a:rPr lang="en-US" sz="1000" dirty="0">
                          <a:effectLst/>
                        </a:rPr>
                        <a:t>Reservoir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Reservoirs are nodes that define the water source, generally the water treatment plant.</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All models must contain at least one source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Pressure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Location is generally known or can be estimated using online maps of the region. Pressure can be estimated if needed.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19630620"/>
                  </a:ext>
                </a:extLst>
              </a:tr>
              <a:tr h="425930">
                <a:tc>
                  <a:txBody>
                    <a:bodyPr/>
                    <a:lstStyle/>
                    <a:p>
                      <a:pPr marL="0" marR="0">
                        <a:lnSpc>
                          <a:spcPct val="107000"/>
                        </a:lnSpc>
                        <a:spcBef>
                          <a:spcPts val="0"/>
                        </a:spcBef>
                        <a:spcAft>
                          <a:spcPts val="0"/>
                        </a:spcAft>
                      </a:pPr>
                      <a:r>
                        <a:rPr lang="en-US" sz="1000" dirty="0">
                          <a:effectLst/>
                        </a:rPr>
                        <a:t>Tanks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Tanks are nodes with storage capacity.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Not required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Min and max water level </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Diameter</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Tank location and size can sometimes be approximated from satellite images.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550956851"/>
                  </a:ext>
                </a:extLst>
              </a:tr>
              <a:tr h="708010">
                <a:tc>
                  <a:txBody>
                    <a:bodyPr/>
                    <a:lstStyle/>
                    <a:p>
                      <a:pPr marL="0" marR="0">
                        <a:lnSpc>
                          <a:spcPct val="107000"/>
                        </a:lnSpc>
                        <a:spcBef>
                          <a:spcPts val="0"/>
                        </a:spcBef>
                        <a:spcAft>
                          <a:spcPts val="0"/>
                        </a:spcAft>
                      </a:pPr>
                      <a:r>
                        <a:rPr lang="en-US" sz="1000" dirty="0">
                          <a:effectLst/>
                        </a:rPr>
                        <a:t>Pipes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Pipes are links that connect nodes (junctions, reservoirs, and tanks).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Required to connect components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Start and end location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Diameter</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Material or roughness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Since pipes generally follow streets, the location of pipes can be approximated using open-source street data. Attributes like diameter and roughness can be estimated if needed.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298545586"/>
                  </a:ext>
                </a:extLst>
              </a:tr>
              <a:tr h="641254">
                <a:tc>
                  <a:txBody>
                    <a:bodyPr/>
                    <a:lstStyle/>
                    <a:p>
                      <a:pPr marL="0" marR="0">
                        <a:lnSpc>
                          <a:spcPct val="107000"/>
                        </a:lnSpc>
                        <a:spcBef>
                          <a:spcPts val="0"/>
                        </a:spcBef>
                        <a:spcAft>
                          <a:spcPts val="0"/>
                        </a:spcAft>
                      </a:pPr>
                      <a:r>
                        <a:rPr lang="en-US" sz="1000" dirty="0">
                          <a:effectLst/>
                        </a:rPr>
                        <a:t>Pumps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Pumps are links that raise the hydraulic head.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Not required if the system is gravity fed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and direction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Operational settings (pump curve)</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Controls (pump schedule)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Pump attributes are difficult to </a:t>
                      </a:r>
                      <a:r>
                        <a:rPr lang="en-US" sz="900" dirty="0">
                          <a:effectLst/>
                        </a:rPr>
                        <a:t>approximate without guidance from the utility.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994260917"/>
                  </a:ext>
                </a:extLst>
              </a:tr>
              <a:tr h="1287226">
                <a:tc>
                  <a:txBody>
                    <a:bodyPr/>
                    <a:lstStyle/>
                    <a:p>
                      <a:pPr marL="0" marR="0">
                        <a:lnSpc>
                          <a:spcPct val="107000"/>
                        </a:lnSpc>
                        <a:spcBef>
                          <a:spcPts val="0"/>
                        </a:spcBef>
                        <a:spcAft>
                          <a:spcPts val="0"/>
                        </a:spcAft>
                      </a:pPr>
                      <a:r>
                        <a:rPr lang="en-US" sz="1000" dirty="0">
                          <a:effectLst/>
                        </a:rPr>
                        <a:t>Valves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Valves are links that limit the pressure or flow.</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While most systems include valves, they are not always included in the model</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and direction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Type (pressure reducing valve, flow control valve, etc.)</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Operational setting (pressure or flow)</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Status (open or closed)</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Controls (schedule to change setting/status)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Valve attributes are difficult to </a:t>
                      </a:r>
                      <a:r>
                        <a:rPr lang="en-US" sz="900" dirty="0">
                          <a:effectLst/>
                        </a:rPr>
                        <a:t>approximate without guidance from the utility.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205770815"/>
                  </a:ext>
                </a:extLst>
              </a:tr>
            </a:tbl>
          </a:graphicData>
        </a:graphic>
      </p:graphicFrame>
      <p:grpSp>
        <p:nvGrpSpPr>
          <p:cNvPr id="29" name="Group 28">
            <a:extLst>
              <a:ext uri="{FF2B5EF4-FFF2-40B4-BE49-F238E27FC236}">
                <a16:creationId xmlns:a16="http://schemas.microsoft.com/office/drawing/2014/main" id="{F23C2231-1C99-5CBD-E6CC-E458C74E9503}"/>
              </a:ext>
            </a:extLst>
          </p:cNvPr>
          <p:cNvGrpSpPr/>
          <p:nvPr/>
        </p:nvGrpSpPr>
        <p:grpSpPr>
          <a:xfrm>
            <a:off x="5239693" y="1126522"/>
            <a:ext cx="2305685" cy="1768477"/>
            <a:chOff x="-7315" y="0"/>
            <a:chExt cx="2306231" cy="1768538"/>
          </a:xfrm>
        </p:grpSpPr>
        <p:sp>
          <p:nvSpPr>
            <p:cNvPr id="30" name="Text Box 9">
              <a:extLst>
                <a:ext uri="{FF2B5EF4-FFF2-40B4-BE49-F238E27FC236}">
                  <a16:creationId xmlns:a16="http://schemas.microsoft.com/office/drawing/2014/main" id="{5F3C6AFA-EB4F-42AA-E2C1-B492AC21BD16}"/>
                </a:ext>
              </a:extLst>
            </p:cNvPr>
            <p:cNvSpPr txBox="1"/>
            <p:nvPr/>
          </p:nvSpPr>
          <p:spPr>
            <a:xfrm>
              <a:off x="-7315" y="1389888"/>
              <a:ext cx="2306231" cy="378650"/>
            </a:xfrm>
            <a:prstGeom prst="rect">
              <a:avLst/>
            </a:prstGeom>
            <a:noFill/>
          </p:spPr>
          <p:txBody>
            <a:bodyPr wrap="square">
              <a:noAutofit/>
            </a:bodyPr>
            <a:lstStyle/>
            <a:p>
              <a:pPr marL="0" marR="0" algn="ctr">
                <a:lnSpc>
                  <a:spcPct val="106000"/>
                </a:lnSpc>
                <a:spcBef>
                  <a:spcPts val="0"/>
                </a:spcBef>
                <a:spcAft>
                  <a:spcPts val="800"/>
                </a:spcAft>
              </a:pPr>
              <a:r>
                <a:rPr lang="en-US" sz="10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1: Physical Components in a Water Distribution System (from EPANET documentation)</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E10EE197-C954-00FE-9D2D-670BE72F3355}"/>
                </a:ext>
              </a:extLst>
            </p:cNvPr>
            <p:cNvGrpSpPr/>
            <p:nvPr/>
          </p:nvGrpSpPr>
          <p:grpSpPr>
            <a:xfrm>
              <a:off x="146304" y="0"/>
              <a:ext cx="2036445" cy="1362710"/>
              <a:chOff x="0" y="0"/>
              <a:chExt cx="2173049" cy="1318895"/>
            </a:xfrm>
          </p:grpSpPr>
          <p:pic>
            <p:nvPicPr>
              <p:cNvPr id="32" name="Picture 31" descr="Physical Components in a Water Distribution System">
                <a:extLst>
                  <a:ext uri="{FF2B5EF4-FFF2-40B4-BE49-F238E27FC236}">
                    <a16:creationId xmlns:a16="http://schemas.microsoft.com/office/drawing/2014/main" id="{E73FDE3C-D272-F5E7-DB87-5F1A0BB2E99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282" y="0"/>
                <a:ext cx="1962785" cy="1318895"/>
              </a:xfrm>
              <a:prstGeom prst="rect">
                <a:avLst/>
              </a:prstGeom>
              <a:noFill/>
              <a:ln>
                <a:noFill/>
              </a:ln>
            </p:spPr>
          </p:pic>
          <p:sp>
            <p:nvSpPr>
              <p:cNvPr id="33" name="Text Box 2">
                <a:extLst>
                  <a:ext uri="{FF2B5EF4-FFF2-40B4-BE49-F238E27FC236}">
                    <a16:creationId xmlns:a16="http://schemas.microsoft.com/office/drawing/2014/main" id="{08B8596A-1596-BD4A-12E8-D07F3C729E4E}"/>
                  </a:ext>
                </a:extLst>
              </p:cNvPr>
              <p:cNvSpPr txBox="1">
                <a:spLocks noChangeArrowheads="1"/>
              </p:cNvSpPr>
              <p:nvPr/>
            </p:nvSpPr>
            <p:spPr bwMode="auto">
              <a:xfrm>
                <a:off x="1586751" y="995191"/>
                <a:ext cx="586298" cy="32063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Calibri" panose="020F0502020204030204" pitchFamily="34" charset="0"/>
                  </a:rPr>
                  <a:t>Demand point</a:t>
                </a:r>
                <a:endParaRPr lang="en-US"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EDE6B073-2B25-B701-9BB2-D8621974986C}"/>
                  </a:ext>
                </a:extLst>
              </p:cNvPr>
              <p:cNvSpPr/>
              <p:nvPr/>
            </p:nvSpPr>
            <p:spPr>
              <a:xfrm>
                <a:off x="0" y="1095669"/>
                <a:ext cx="132931" cy="149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2" name="TextBox 51">
            <a:extLst>
              <a:ext uri="{FF2B5EF4-FFF2-40B4-BE49-F238E27FC236}">
                <a16:creationId xmlns:a16="http://schemas.microsoft.com/office/drawing/2014/main" id="{B1C099B8-DA90-4E15-AF74-A2FC31FDF5D5}"/>
              </a:ext>
            </a:extLst>
          </p:cNvPr>
          <p:cNvSpPr txBox="1"/>
          <p:nvPr/>
        </p:nvSpPr>
        <p:spPr>
          <a:xfrm>
            <a:off x="2077319" y="9757861"/>
            <a:ext cx="3619669" cy="276999"/>
          </a:xfrm>
          <a:prstGeom prst="rect">
            <a:avLst/>
          </a:prstGeom>
          <a:noFill/>
        </p:spPr>
        <p:txBody>
          <a:bodyPr wrap="square" lIns="0" tIns="0" rIns="0" bIns="0">
            <a:spAutoFit/>
          </a:bodyPr>
          <a:lstStyle/>
          <a:p>
            <a:pPr algn="ctr">
              <a:defRPr/>
            </a:pPr>
            <a:r>
              <a:rPr lang="en-US" sz="600" i="0" dirty="0">
                <a:solidFill>
                  <a:srgbClr val="010B13"/>
                </a:solidFill>
                <a:effectLst/>
              </a:rPr>
              <a:t>Sandia National Laboratories is a multi-mission laboratory managed and operated by National Technology &amp; Engineering Solutions of Sandia, LLC (NTESS), a wholly owned subsidiary of Honeywell International Inc., for the U.S. Department of Energy’s National Nuclear Security Administration (DOE/NNSA) under contract DE-NA0003525.</a:t>
            </a:r>
            <a:endParaRPr lang="en-US" sz="600" baseline="30000" dirty="0"/>
          </a:p>
        </p:txBody>
      </p:sp>
    </p:spTree>
    <p:extLst>
      <p:ext uri="{BB962C8B-B14F-4D97-AF65-F5344CB8AC3E}">
        <p14:creationId xmlns:p14="http://schemas.microsoft.com/office/powerpoint/2010/main" val="56175291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EsriMapsInfo xmlns="ESRI.ArcGIS.Mapping.OfficeIntegration.PowerPointInfo">
  <Version>Version1</Version>
  <RequiresSignIn>False</RequiresSignIn>
</EsriMapsInfo>
</file>

<file path=customXml/item3.xml><?xml version="1.0" encoding="utf-8"?>
<ct:contentTypeSchema xmlns:ct="http://schemas.microsoft.com/office/2006/metadata/contentType" xmlns:ma="http://schemas.microsoft.com/office/2006/metadata/properties/metaAttributes" ct:_="" ma:_="" ma:contentTypeName="Document" ma:contentTypeID="0x010100AC28686FBD4338489595DD7413329EE0" ma:contentTypeVersion="10" ma:contentTypeDescription="Create a new document." ma:contentTypeScope="" ma:versionID="efe20889d221db7351fa9f9f793f0500">
  <xsd:schema xmlns:xsd="http://www.w3.org/2001/XMLSchema" xmlns:xs="http://www.w3.org/2001/XMLSchema" xmlns:p="http://schemas.microsoft.com/office/2006/metadata/properties" xmlns:ns2="d50414f6-37ad-4088-828c-17732dfcb590" xmlns:ns3="b6537b32-d7a3-445d-a13e-f5ee99b6d44a" targetNamespace="http://schemas.microsoft.com/office/2006/metadata/properties" ma:root="true" ma:fieldsID="b74ad9af483442c1d01e11d21c2dc391" ns2:_="" ns3:_="">
    <xsd:import namespace="d50414f6-37ad-4088-828c-17732dfcb590"/>
    <xsd:import namespace="b6537b32-d7a3-445d-a13e-f5ee99b6d4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0414f6-37ad-4088-828c-17732dfcb5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537b32-d7a3-445d-a13e-f5ee99b6d44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EEA8EA-CF32-4E0D-BB38-A6DB78C5956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20E9AF-8DED-4D17-80AC-2052DB1506D3}">
  <ds:schemaRefs>
    <ds:schemaRef ds:uri="ESRI.ArcGIS.Mapping.OfficeIntegration.PowerPointInfo"/>
  </ds:schemaRefs>
</ds:datastoreItem>
</file>

<file path=customXml/itemProps3.xml><?xml version="1.0" encoding="utf-8"?>
<ds:datastoreItem xmlns:ds="http://schemas.openxmlformats.org/officeDocument/2006/customXml" ds:itemID="{9D45BE62-2CB4-4E53-B087-95042FB17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0414f6-37ad-4088-828c-17732dfcb590"/>
    <ds:schemaRef ds:uri="b6537b32-d7a3-445d-a13e-f5ee99b6d4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0AB2FE3E-3E7D-44DB-95E4-344B8C623A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1006</TotalTime>
  <Words>663</Words>
  <Application>Microsoft Office PowerPoint</Application>
  <PresentationFormat>Custom</PresentationFormat>
  <Paragraphs>67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lastModifiedBy>Klise, Kate A.</cp:lastModifiedBy>
  <cp:revision>103</cp:revision>
  <cp:lastPrinted>2018-03-13T14:03:33Z</cp:lastPrinted>
  <dcterms:created xsi:type="dcterms:W3CDTF">2017-04-19T17:05:05Z</dcterms:created>
  <dcterms:modified xsi:type="dcterms:W3CDTF">2025-01-06T21:30:44Z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0x010100AC28686FBD4338489595DD7413329EE0</vt:lpwstr>
  </property>
</Properties>
</file>