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2"/>
  </p:sldMasterIdLst>
  <p:sldIdLst>
    <p:sldId id="257" r:id="rId3"/>
  </p:sldIdLst>
  <p:sldSz cx="7772400" cy="100584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374" autoAdjust="0"/>
    <p:restoredTop sz="96817" autoAdjust="0"/>
  </p:normalViewPr>
  <p:slideViewPr>
    <p:cSldViewPr snapToGrid="0">
      <p:cViewPr>
        <p:scale>
          <a:sx n="96" d="100"/>
          <a:sy n="96" d="100"/>
        </p:scale>
        <p:origin x="25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1.xml"/><Relationship Id="rId7" Type="http://schemas.openxmlformats.org/officeDocument/2006/relationships/tableStyles" Target="tableStyle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1646133"/>
            <a:ext cx="6606540" cy="3501813"/>
          </a:xfrm>
        </p:spPr>
        <p:txBody>
          <a:bodyPr anchor="b"/>
          <a:lstStyle>
            <a:lvl1pPr algn="ctr">
              <a:defRPr sz="5100"/>
            </a:lvl1pPr>
          </a:lstStyle>
          <a:p>
            <a:r>
              <a:rPr lang="en-US"/>
              <a:t>Click to edit Master title style</a:t>
            </a:r>
            <a:endParaRPr lang="en-US" dirty="0"/>
          </a:p>
        </p:txBody>
      </p:sp>
      <p:sp>
        <p:nvSpPr>
          <p:cNvPr id="3" name="Subtitle 2"/>
          <p:cNvSpPr>
            <a:spLocks noGrp="1"/>
          </p:cNvSpPr>
          <p:nvPr>
            <p:ph type="subTitle" idx="1"/>
          </p:nvPr>
        </p:nvSpPr>
        <p:spPr>
          <a:xfrm>
            <a:off x="971550" y="5282989"/>
            <a:ext cx="5829300" cy="2428451"/>
          </a:xfrm>
        </p:spPr>
        <p:txBody>
          <a:bodyPr/>
          <a:lstStyle>
            <a:lvl1pPr marL="0" indent="0" algn="ctr">
              <a:buNone/>
              <a:defRPr sz="2040"/>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FBD30-E760-4572-B462-738943907F1A}"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627AE-A9B2-437E-B494-B69D7FB30176}" type="slidenum">
              <a:rPr lang="en-US" smtClean="0"/>
              <a:t>‹#›</a:t>
            </a:fld>
            <a:endParaRPr lang="en-US"/>
          </a:p>
        </p:txBody>
      </p:sp>
    </p:spTree>
    <p:extLst>
      <p:ext uri="{BB962C8B-B14F-4D97-AF65-F5344CB8AC3E}">
        <p14:creationId xmlns:p14="http://schemas.microsoft.com/office/powerpoint/2010/main" val="2050111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AFBD30-E760-4572-B462-738943907F1A}"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627AE-A9B2-437E-B494-B69D7FB30176}" type="slidenum">
              <a:rPr lang="en-US" smtClean="0"/>
              <a:t>‹#›</a:t>
            </a:fld>
            <a:endParaRPr lang="en-US"/>
          </a:p>
        </p:txBody>
      </p:sp>
    </p:spTree>
    <p:extLst>
      <p:ext uri="{BB962C8B-B14F-4D97-AF65-F5344CB8AC3E}">
        <p14:creationId xmlns:p14="http://schemas.microsoft.com/office/powerpoint/2010/main" val="1280044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62124" y="535517"/>
            <a:ext cx="1675924" cy="852402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34353" y="535517"/>
            <a:ext cx="4930616" cy="852402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AFBD30-E760-4572-B462-738943907F1A}"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627AE-A9B2-437E-B494-B69D7FB30176}" type="slidenum">
              <a:rPr lang="en-US" smtClean="0"/>
              <a:t>‹#›</a:t>
            </a:fld>
            <a:endParaRPr lang="en-US"/>
          </a:p>
        </p:txBody>
      </p:sp>
    </p:spTree>
    <p:extLst>
      <p:ext uri="{BB962C8B-B14F-4D97-AF65-F5344CB8AC3E}">
        <p14:creationId xmlns:p14="http://schemas.microsoft.com/office/powerpoint/2010/main" val="1508519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AFBD30-E760-4572-B462-738943907F1A}"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627AE-A9B2-437E-B494-B69D7FB30176}" type="slidenum">
              <a:rPr lang="en-US" smtClean="0"/>
              <a:t>‹#›</a:t>
            </a:fld>
            <a:endParaRPr lang="en-US"/>
          </a:p>
        </p:txBody>
      </p:sp>
    </p:spTree>
    <p:extLst>
      <p:ext uri="{BB962C8B-B14F-4D97-AF65-F5344CB8AC3E}">
        <p14:creationId xmlns:p14="http://schemas.microsoft.com/office/powerpoint/2010/main" val="2580764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05" y="2507618"/>
            <a:ext cx="6703695" cy="4184014"/>
          </a:xfrm>
        </p:spPr>
        <p:txBody>
          <a:bodyPr anchor="b"/>
          <a:lstStyle>
            <a:lvl1pPr>
              <a:defRPr sz="5100"/>
            </a:lvl1pPr>
          </a:lstStyle>
          <a:p>
            <a:r>
              <a:rPr lang="en-US"/>
              <a:t>Click to edit Master title style</a:t>
            </a:r>
            <a:endParaRPr lang="en-US" dirty="0"/>
          </a:p>
        </p:txBody>
      </p:sp>
      <p:sp>
        <p:nvSpPr>
          <p:cNvPr id="3" name="Text Placeholder 2"/>
          <p:cNvSpPr>
            <a:spLocks noGrp="1"/>
          </p:cNvSpPr>
          <p:nvPr>
            <p:ph type="body" idx="1"/>
          </p:nvPr>
        </p:nvSpPr>
        <p:spPr>
          <a:xfrm>
            <a:off x="530305" y="6731215"/>
            <a:ext cx="6703695" cy="2200274"/>
          </a:xfrm>
        </p:spPr>
        <p:txBody>
          <a:bodyPr/>
          <a:lstStyle>
            <a:lvl1pPr marL="0" indent="0">
              <a:buNone/>
              <a:defRPr sz="2040">
                <a:solidFill>
                  <a:schemeClr val="tx1"/>
                </a:solidFill>
              </a:defRPr>
            </a:lvl1pPr>
            <a:lvl2pPr marL="388620" indent="0">
              <a:buNone/>
              <a:defRPr sz="1700">
                <a:solidFill>
                  <a:schemeClr val="tx1">
                    <a:tint val="75000"/>
                  </a:schemeClr>
                </a:solidFill>
              </a:defRPr>
            </a:lvl2pPr>
            <a:lvl3pPr marL="777240" indent="0">
              <a:buNone/>
              <a:defRPr sz="1530">
                <a:solidFill>
                  <a:schemeClr val="tx1">
                    <a:tint val="75000"/>
                  </a:schemeClr>
                </a:solidFill>
              </a:defRPr>
            </a:lvl3pPr>
            <a:lvl4pPr marL="1165860" indent="0">
              <a:buNone/>
              <a:defRPr sz="1360">
                <a:solidFill>
                  <a:schemeClr val="tx1">
                    <a:tint val="75000"/>
                  </a:schemeClr>
                </a:solidFill>
              </a:defRPr>
            </a:lvl4pPr>
            <a:lvl5pPr marL="1554480" indent="0">
              <a:buNone/>
              <a:defRPr sz="1360">
                <a:solidFill>
                  <a:schemeClr val="tx1">
                    <a:tint val="75000"/>
                  </a:schemeClr>
                </a:solidFill>
              </a:defRPr>
            </a:lvl5pPr>
            <a:lvl6pPr marL="1943100" indent="0">
              <a:buNone/>
              <a:defRPr sz="1360">
                <a:solidFill>
                  <a:schemeClr val="tx1">
                    <a:tint val="75000"/>
                  </a:schemeClr>
                </a:solidFill>
              </a:defRPr>
            </a:lvl6pPr>
            <a:lvl7pPr marL="2331720" indent="0">
              <a:buNone/>
              <a:defRPr sz="1360">
                <a:solidFill>
                  <a:schemeClr val="tx1">
                    <a:tint val="75000"/>
                  </a:schemeClr>
                </a:solidFill>
              </a:defRPr>
            </a:lvl7pPr>
            <a:lvl8pPr marL="2720340" indent="0">
              <a:buNone/>
              <a:defRPr sz="1360">
                <a:solidFill>
                  <a:schemeClr val="tx1">
                    <a:tint val="75000"/>
                  </a:schemeClr>
                </a:solidFill>
              </a:defRPr>
            </a:lvl8pPr>
            <a:lvl9pPr marL="3108960" indent="0">
              <a:buNone/>
              <a:defRPr sz="136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8AFBD30-E760-4572-B462-738943907F1A}"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627AE-A9B2-437E-B494-B69D7FB30176}" type="slidenum">
              <a:rPr lang="en-US" smtClean="0"/>
              <a:t>‹#›</a:t>
            </a:fld>
            <a:endParaRPr lang="en-US"/>
          </a:p>
        </p:txBody>
      </p:sp>
    </p:spTree>
    <p:extLst>
      <p:ext uri="{BB962C8B-B14F-4D97-AF65-F5344CB8AC3E}">
        <p14:creationId xmlns:p14="http://schemas.microsoft.com/office/powerpoint/2010/main" val="1665603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34353" y="2677584"/>
            <a:ext cx="3303270" cy="63819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934778" y="2677584"/>
            <a:ext cx="3303270" cy="63819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AFBD30-E760-4572-B462-738943907F1A}" type="datetimeFigureOut">
              <a:rPr lang="en-US" smtClean="0"/>
              <a:t>11/13/2024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627AE-A9B2-437E-B494-B69D7FB30176}" type="slidenum">
              <a:rPr lang="en-US" smtClean="0"/>
              <a:t>‹#›</a:t>
            </a:fld>
            <a:endParaRPr lang="en-US"/>
          </a:p>
        </p:txBody>
      </p:sp>
    </p:spTree>
    <p:extLst>
      <p:ext uri="{BB962C8B-B14F-4D97-AF65-F5344CB8AC3E}">
        <p14:creationId xmlns:p14="http://schemas.microsoft.com/office/powerpoint/2010/main" val="3412395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5365" y="535519"/>
            <a:ext cx="6703695" cy="1944159"/>
          </a:xfrm>
        </p:spPr>
        <p:txBody>
          <a:bodyPr/>
          <a:lstStyle/>
          <a:p>
            <a:r>
              <a:rPr lang="en-US"/>
              <a:t>Click to edit Master title style</a:t>
            </a:r>
            <a:endParaRPr lang="en-US" dirty="0"/>
          </a:p>
        </p:txBody>
      </p:sp>
      <p:sp>
        <p:nvSpPr>
          <p:cNvPr id="3" name="Text Placeholder 2"/>
          <p:cNvSpPr>
            <a:spLocks noGrp="1"/>
          </p:cNvSpPr>
          <p:nvPr>
            <p:ph type="body" idx="1"/>
          </p:nvPr>
        </p:nvSpPr>
        <p:spPr>
          <a:xfrm>
            <a:off x="535366" y="2465706"/>
            <a:ext cx="3288089"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Edit Master text styles</a:t>
            </a:r>
          </a:p>
        </p:txBody>
      </p:sp>
      <p:sp>
        <p:nvSpPr>
          <p:cNvPr id="4" name="Content Placeholder 3"/>
          <p:cNvSpPr>
            <a:spLocks noGrp="1"/>
          </p:cNvSpPr>
          <p:nvPr>
            <p:ph sz="half" idx="2"/>
          </p:nvPr>
        </p:nvSpPr>
        <p:spPr>
          <a:xfrm>
            <a:off x="535366" y="3674110"/>
            <a:ext cx="3288089" cy="5404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934778" y="2465706"/>
            <a:ext cx="3304282"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Edit Master text styles</a:t>
            </a:r>
          </a:p>
        </p:txBody>
      </p:sp>
      <p:sp>
        <p:nvSpPr>
          <p:cNvPr id="6" name="Content Placeholder 5"/>
          <p:cNvSpPr>
            <a:spLocks noGrp="1"/>
          </p:cNvSpPr>
          <p:nvPr>
            <p:ph sz="quarter" idx="4"/>
          </p:nvPr>
        </p:nvSpPr>
        <p:spPr>
          <a:xfrm>
            <a:off x="3934778" y="3674110"/>
            <a:ext cx="3304282" cy="5404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AFBD30-E760-4572-B462-738943907F1A}" type="datetimeFigureOut">
              <a:rPr lang="en-US" smtClean="0"/>
              <a:t>11/13/2024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A627AE-A9B2-437E-B494-B69D7FB30176}" type="slidenum">
              <a:rPr lang="en-US" smtClean="0"/>
              <a:t>‹#›</a:t>
            </a:fld>
            <a:endParaRPr lang="en-US"/>
          </a:p>
        </p:txBody>
      </p:sp>
    </p:spTree>
    <p:extLst>
      <p:ext uri="{BB962C8B-B14F-4D97-AF65-F5344CB8AC3E}">
        <p14:creationId xmlns:p14="http://schemas.microsoft.com/office/powerpoint/2010/main" val="2513603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AFBD30-E760-4572-B462-738943907F1A}" type="datetimeFigureOut">
              <a:rPr lang="en-US" smtClean="0"/>
              <a:t>11/13/2024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A627AE-A9B2-437E-B494-B69D7FB30176}" type="slidenum">
              <a:rPr lang="en-US" smtClean="0"/>
              <a:t>‹#›</a:t>
            </a:fld>
            <a:endParaRPr lang="en-US"/>
          </a:p>
        </p:txBody>
      </p:sp>
    </p:spTree>
    <p:extLst>
      <p:ext uri="{BB962C8B-B14F-4D97-AF65-F5344CB8AC3E}">
        <p14:creationId xmlns:p14="http://schemas.microsoft.com/office/powerpoint/2010/main" val="515185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AFBD30-E760-4572-B462-738943907F1A}" type="datetimeFigureOut">
              <a:rPr lang="en-US" smtClean="0"/>
              <a:t>11/13/2024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A627AE-A9B2-437E-B494-B69D7FB30176}" type="slidenum">
              <a:rPr lang="en-US" smtClean="0"/>
              <a:t>‹#›</a:t>
            </a:fld>
            <a:endParaRPr lang="en-US"/>
          </a:p>
        </p:txBody>
      </p:sp>
    </p:spTree>
    <p:extLst>
      <p:ext uri="{BB962C8B-B14F-4D97-AF65-F5344CB8AC3E}">
        <p14:creationId xmlns:p14="http://schemas.microsoft.com/office/powerpoint/2010/main" val="963799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Content Placeholder 2"/>
          <p:cNvSpPr>
            <a:spLocks noGrp="1"/>
          </p:cNvSpPr>
          <p:nvPr>
            <p:ph idx="1"/>
          </p:nvPr>
        </p:nvSpPr>
        <p:spPr>
          <a:xfrm>
            <a:off x="3304282" y="1448226"/>
            <a:ext cx="3934778" cy="7147983"/>
          </a:xfrm>
        </p:spPr>
        <p:txBody>
          <a:bodyPr/>
          <a:lstStyle>
            <a:lvl1pPr>
              <a:defRPr sz="2720"/>
            </a:lvl1pPr>
            <a:lvl2pPr>
              <a:defRPr sz="2380"/>
            </a:lvl2pPr>
            <a:lvl3pPr>
              <a:defRPr sz="2040"/>
            </a:lvl3pPr>
            <a:lvl4pPr>
              <a:defRPr sz="1700"/>
            </a:lvl4pPr>
            <a:lvl5pPr>
              <a:defRPr sz="1700"/>
            </a:lvl5pPr>
            <a:lvl6pPr>
              <a:defRPr sz="1700"/>
            </a:lvl6pPr>
            <a:lvl7pPr>
              <a:defRPr sz="1700"/>
            </a:lvl7pPr>
            <a:lvl8pPr>
              <a:defRPr sz="1700"/>
            </a:lvl8pPr>
            <a:lvl9pPr>
              <a:defRPr sz="17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Edit Master text styles</a:t>
            </a:r>
          </a:p>
        </p:txBody>
      </p:sp>
      <p:sp>
        <p:nvSpPr>
          <p:cNvPr id="5" name="Date Placeholder 4"/>
          <p:cNvSpPr>
            <a:spLocks noGrp="1"/>
          </p:cNvSpPr>
          <p:nvPr>
            <p:ph type="dt" sz="half" idx="10"/>
          </p:nvPr>
        </p:nvSpPr>
        <p:spPr/>
        <p:txBody>
          <a:bodyPr/>
          <a:lstStyle/>
          <a:p>
            <a:fld id="{78AFBD30-E760-4572-B462-738943907F1A}" type="datetimeFigureOut">
              <a:rPr lang="en-US" smtClean="0"/>
              <a:t>11/13/2024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627AE-A9B2-437E-B494-B69D7FB30176}" type="slidenum">
              <a:rPr lang="en-US" smtClean="0"/>
              <a:t>‹#›</a:t>
            </a:fld>
            <a:endParaRPr lang="en-US"/>
          </a:p>
        </p:txBody>
      </p:sp>
    </p:spTree>
    <p:extLst>
      <p:ext uri="{BB962C8B-B14F-4D97-AF65-F5344CB8AC3E}">
        <p14:creationId xmlns:p14="http://schemas.microsoft.com/office/powerpoint/2010/main" val="2838928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Picture Placeholder 2"/>
          <p:cNvSpPr>
            <a:spLocks noGrp="1" noChangeAspect="1"/>
          </p:cNvSpPr>
          <p:nvPr>
            <p:ph type="pic" idx="1"/>
          </p:nvPr>
        </p:nvSpPr>
        <p:spPr>
          <a:xfrm>
            <a:off x="3304282" y="1448226"/>
            <a:ext cx="3934778" cy="7147983"/>
          </a:xfrm>
        </p:spPr>
        <p:txBody>
          <a:bodyPr anchor="t"/>
          <a:lstStyle>
            <a:lvl1pPr marL="0" indent="0">
              <a:buNone/>
              <a:defRPr sz="2720"/>
            </a:lvl1pPr>
            <a:lvl2pPr marL="388620" indent="0">
              <a:buNone/>
              <a:defRPr sz="2380"/>
            </a:lvl2pPr>
            <a:lvl3pPr marL="777240" indent="0">
              <a:buNone/>
              <a:defRPr sz="2040"/>
            </a:lvl3pPr>
            <a:lvl4pPr marL="1165860" indent="0">
              <a:buNone/>
              <a:defRPr sz="1700"/>
            </a:lvl4pPr>
            <a:lvl5pPr marL="1554480" indent="0">
              <a:buNone/>
              <a:defRPr sz="1700"/>
            </a:lvl5pPr>
            <a:lvl6pPr marL="1943100" indent="0">
              <a:buNone/>
              <a:defRPr sz="1700"/>
            </a:lvl6pPr>
            <a:lvl7pPr marL="2331720" indent="0">
              <a:buNone/>
              <a:defRPr sz="1700"/>
            </a:lvl7pPr>
            <a:lvl8pPr marL="2720340" indent="0">
              <a:buNone/>
              <a:defRPr sz="1700"/>
            </a:lvl8pPr>
            <a:lvl9pPr marL="3108960" indent="0">
              <a:buNone/>
              <a:defRPr sz="1700"/>
            </a:lvl9pPr>
          </a:lstStyle>
          <a:p>
            <a:r>
              <a:rPr lang="en-US"/>
              <a:t>Click icon to add picture</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Edit Master text styles</a:t>
            </a:r>
          </a:p>
        </p:txBody>
      </p:sp>
      <p:sp>
        <p:nvSpPr>
          <p:cNvPr id="5" name="Date Placeholder 4"/>
          <p:cNvSpPr>
            <a:spLocks noGrp="1"/>
          </p:cNvSpPr>
          <p:nvPr>
            <p:ph type="dt" sz="half" idx="10"/>
          </p:nvPr>
        </p:nvSpPr>
        <p:spPr/>
        <p:txBody>
          <a:bodyPr/>
          <a:lstStyle/>
          <a:p>
            <a:fld id="{78AFBD30-E760-4572-B462-738943907F1A}" type="datetimeFigureOut">
              <a:rPr lang="en-US" smtClean="0"/>
              <a:t>11/13/2024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627AE-A9B2-437E-B494-B69D7FB30176}" type="slidenum">
              <a:rPr lang="en-US" smtClean="0"/>
              <a:t>‹#›</a:t>
            </a:fld>
            <a:endParaRPr lang="en-US"/>
          </a:p>
        </p:txBody>
      </p:sp>
    </p:spTree>
    <p:extLst>
      <p:ext uri="{BB962C8B-B14F-4D97-AF65-F5344CB8AC3E}">
        <p14:creationId xmlns:p14="http://schemas.microsoft.com/office/powerpoint/2010/main" val="2251285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4353" y="9322649"/>
            <a:ext cx="1748790" cy="535517"/>
          </a:xfrm>
          <a:prstGeom prst="rect">
            <a:avLst/>
          </a:prstGeom>
        </p:spPr>
        <p:txBody>
          <a:bodyPr vert="horz" lIns="91440" tIns="45720" rIns="91440" bIns="45720" rtlCol="0" anchor="ctr"/>
          <a:lstStyle>
            <a:lvl1pPr algn="l">
              <a:defRPr sz="1020">
                <a:solidFill>
                  <a:schemeClr val="tx1">
                    <a:tint val="75000"/>
                  </a:schemeClr>
                </a:solidFill>
              </a:defRPr>
            </a:lvl1pPr>
          </a:lstStyle>
          <a:p>
            <a:fld id="{78AFBD30-E760-4572-B462-738943907F1A}" type="datetimeFigureOut">
              <a:rPr lang="en-US" smtClean="0"/>
              <a:t>11/13/2024</a:t>
            </a:fld>
            <a:endParaRPr lang="en-US"/>
          </a:p>
        </p:txBody>
      </p:sp>
      <p:sp>
        <p:nvSpPr>
          <p:cNvPr id="5" name="Footer Placeholder 4"/>
          <p:cNvSpPr>
            <a:spLocks noGrp="1"/>
          </p:cNvSpPr>
          <p:nvPr>
            <p:ph type="ftr" sz="quarter" idx="3"/>
          </p:nvPr>
        </p:nvSpPr>
        <p:spPr>
          <a:xfrm>
            <a:off x="2574608" y="9322649"/>
            <a:ext cx="2623185" cy="535517"/>
          </a:xfrm>
          <a:prstGeom prst="rect">
            <a:avLst/>
          </a:prstGeom>
        </p:spPr>
        <p:txBody>
          <a:bodyPr vert="horz" lIns="91440" tIns="45720" rIns="91440" bIns="45720" rtlCol="0" anchor="ctr"/>
          <a:lstStyle>
            <a:lvl1pPr algn="ctr">
              <a:defRPr sz="10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489258" y="9322649"/>
            <a:ext cx="1748790" cy="535517"/>
          </a:xfrm>
          <a:prstGeom prst="rect">
            <a:avLst/>
          </a:prstGeom>
        </p:spPr>
        <p:txBody>
          <a:bodyPr vert="horz" lIns="91440" tIns="45720" rIns="91440" bIns="45720" rtlCol="0" anchor="ctr"/>
          <a:lstStyle>
            <a:lvl1pPr algn="r">
              <a:defRPr sz="1020">
                <a:solidFill>
                  <a:schemeClr val="tx1">
                    <a:tint val="75000"/>
                  </a:schemeClr>
                </a:solidFill>
              </a:defRPr>
            </a:lvl1pPr>
          </a:lstStyle>
          <a:p>
            <a:fld id="{FAA627AE-A9B2-437E-B494-B69D7FB30176}" type="slidenum">
              <a:rPr lang="en-US" smtClean="0"/>
              <a:t>‹#›</a:t>
            </a:fld>
            <a:endParaRPr lang="en-US"/>
          </a:p>
        </p:txBody>
      </p:sp>
    </p:spTree>
    <p:extLst>
      <p:ext uri="{BB962C8B-B14F-4D97-AF65-F5344CB8AC3E}">
        <p14:creationId xmlns:p14="http://schemas.microsoft.com/office/powerpoint/2010/main" val="5072668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github.com/USEPA/WNTR/blob/main/examples/demos/fire_flow_demo.ipynb" TargetMode="External"/><Relationship Id="rId3" Type="http://schemas.openxmlformats.org/officeDocument/2006/relationships/image" Target="../media/image2.png"/><Relationship Id="rId7" Type="http://schemas.openxmlformats.org/officeDocument/2006/relationships/hyperlink" Target="https://github.com/USEPA/WNTR/blob/main/examples/demos/pipe_break_demo.ipynb"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github.com/USEPA/WNTR/blob/main/examples/demos/basic_demo.ipynb" TargetMode="External"/><Relationship Id="rId11" Type="http://schemas.openxmlformats.org/officeDocument/2006/relationships/hyperlink" Target="https://usepa.github.io/WNTR/" TargetMode="External"/><Relationship Id="rId5" Type="http://schemas.openxmlformats.org/officeDocument/2006/relationships/image" Target="../media/image4.jpg"/><Relationship Id="rId10" Type="http://schemas.openxmlformats.org/officeDocument/2006/relationships/hyperlink" Target="https://github.com/USEPA/WNTR/blob/main/examples/demos/geospatial_demo.ipynb" TargetMode="External"/><Relationship Id="rId4" Type="http://schemas.openxmlformats.org/officeDocument/2006/relationships/image" Target="../media/image3.png"/><Relationship Id="rId9" Type="http://schemas.openxmlformats.org/officeDocument/2006/relationships/hyperlink" Target="https://github.com/USEPA/WNTR/blob/main/examples/demos/earthquake_demo.ipynb"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a:xfrm>
            <a:off x="0" y="201853"/>
            <a:ext cx="7772400" cy="1980467"/>
          </a:xfrm>
          <a:prstGeom prst="rect">
            <a:avLst/>
          </a:prstGeom>
          <a:gradFill flip="none" rotWithShape="1">
            <a:gsLst>
              <a:gs pos="0">
                <a:schemeClr val="tx2"/>
              </a:gs>
              <a:gs pos="100000">
                <a:srgbClr val="FFFFFF">
                  <a:alpha val="0"/>
                </a:srgbClr>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521" dirty="0"/>
              <a:t> </a:t>
            </a:r>
          </a:p>
        </p:txBody>
      </p:sp>
      <p:sp>
        <p:nvSpPr>
          <p:cNvPr id="37" name="TextBox 36"/>
          <p:cNvSpPr txBox="1"/>
          <p:nvPr/>
        </p:nvSpPr>
        <p:spPr>
          <a:xfrm>
            <a:off x="140677" y="181681"/>
            <a:ext cx="6981092" cy="584775"/>
          </a:xfrm>
          <a:prstGeom prst="rect">
            <a:avLst/>
          </a:prstGeom>
          <a:noFill/>
        </p:spPr>
        <p:txBody>
          <a:bodyPr wrap="square" rtlCol="0">
            <a:spAutoFit/>
          </a:bodyPr>
          <a:lstStyle/>
          <a:p>
            <a:pPr algn="ctr"/>
            <a:r>
              <a:rPr lang="en-US" sz="3200" b="1" dirty="0"/>
              <a:t>Water Network Resilience Software</a:t>
            </a:r>
          </a:p>
        </p:txBody>
      </p:sp>
      <p:sp>
        <p:nvSpPr>
          <p:cNvPr id="39" name="TextBox 38"/>
          <p:cNvSpPr txBox="1"/>
          <p:nvPr/>
        </p:nvSpPr>
        <p:spPr>
          <a:xfrm>
            <a:off x="229684" y="1111796"/>
            <a:ext cx="7387268" cy="1969770"/>
          </a:xfrm>
          <a:prstGeom prst="rect">
            <a:avLst/>
          </a:prstGeom>
          <a:noFill/>
        </p:spPr>
        <p:txBody>
          <a:bodyPr wrap="square" rtlCol="0">
            <a:spAutoFit/>
          </a:bodyPr>
          <a:lstStyle/>
          <a:p>
            <a:r>
              <a:rPr lang="en-US" sz="1220" dirty="0"/>
              <a:t>The </a:t>
            </a:r>
            <a:r>
              <a:rPr lang="en-US" sz="1220" b="1" dirty="0"/>
              <a:t>Water Network Tool for Resilience (WNTR) </a:t>
            </a:r>
            <a:r>
              <a:rPr lang="en-US" sz="1220" dirty="0"/>
              <a:t>is an open source Python package designed to simulate and analyze resilience of water distribution systems. The United States Environmental Protection Agency, in partnership with Sandia National Laboratories, developed WNTR to integrate critical aspects of resilience modeling for water distribution systems into a single software framework. WNTR can be used to estimate infrastructure damage, evaluate preparedness strategies, prioritize response actions, and identify worse case scenarios and best practices for maintenance and operations. </a:t>
            </a:r>
          </a:p>
          <a:p>
            <a:endParaRPr lang="en-US" sz="1220" dirty="0"/>
          </a:p>
          <a:p>
            <a:r>
              <a:rPr lang="en-US" sz="1220" dirty="0"/>
              <a:t>WNTR comes with </a:t>
            </a:r>
            <a:r>
              <a:rPr lang="en-US" sz="1220" dirty="0" err="1"/>
              <a:t>Jupyter</a:t>
            </a:r>
            <a:r>
              <a:rPr lang="en-US" sz="1220" dirty="0"/>
              <a:t> Notebook tutorials to help utilities get started using the software. The Notebooks run using an online service that does not require installing software. The tutorials cover the following capabilities:</a:t>
            </a:r>
          </a:p>
          <a:p>
            <a:endParaRPr lang="en-US" sz="1220" dirty="0"/>
          </a:p>
        </p:txBody>
      </p:sp>
      <p:cxnSp>
        <p:nvCxnSpPr>
          <p:cNvPr id="40" name="Straight Connector 39"/>
          <p:cNvCxnSpPr/>
          <p:nvPr/>
        </p:nvCxnSpPr>
        <p:spPr>
          <a:xfrm>
            <a:off x="287393" y="817396"/>
            <a:ext cx="6592454" cy="0"/>
          </a:xfrm>
          <a:prstGeom prst="line">
            <a:avLst/>
          </a:prstGeom>
        </p:spPr>
        <p:style>
          <a:lnRef idx="2">
            <a:schemeClr val="accent1"/>
          </a:lnRef>
          <a:fillRef idx="0">
            <a:schemeClr val="accent1"/>
          </a:fillRef>
          <a:effectRef idx="1">
            <a:schemeClr val="accent1"/>
          </a:effectRef>
          <a:fontRef idx="minor">
            <a:schemeClr val="tx1"/>
          </a:fontRef>
        </p:style>
      </p:cxnSp>
      <p:sp>
        <p:nvSpPr>
          <p:cNvPr id="41" name="Rectangle 5"/>
          <p:cNvSpPr>
            <a:spLocks noChangeArrowheads="1"/>
          </p:cNvSpPr>
          <p:nvPr/>
        </p:nvSpPr>
        <p:spPr bwMode="auto">
          <a:xfrm>
            <a:off x="1" y="482169"/>
            <a:ext cx="32841" cy="6565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2" name="Rectangle 6"/>
          <p:cNvSpPr>
            <a:spLocks noChangeArrowheads="1"/>
          </p:cNvSpPr>
          <p:nvPr/>
        </p:nvSpPr>
        <p:spPr bwMode="auto">
          <a:xfrm>
            <a:off x="1" y="1220241"/>
            <a:ext cx="32841" cy="6565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3" name="Rectangle 42"/>
          <p:cNvSpPr/>
          <p:nvPr/>
        </p:nvSpPr>
        <p:spPr>
          <a:xfrm>
            <a:off x="0" y="200925"/>
            <a:ext cx="7772400" cy="703860"/>
          </a:xfrm>
          <a:prstGeom prst="rect">
            <a:avLst/>
          </a:prstGeom>
          <a:solidFill>
            <a:srgbClr val="102E5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3500" dirty="0"/>
          </a:p>
        </p:txBody>
      </p:sp>
      <p:sp>
        <p:nvSpPr>
          <p:cNvPr id="44" name="Rectangle 43"/>
          <p:cNvSpPr/>
          <p:nvPr/>
        </p:nvSpPr>
        <p:spPr>
          <a:xfrm>
            <a:off x="0" y="4"/>
            <a:ext cx="7772400" cy="163024"/>
          </a:xfrm>
          <a:prstGeom prst="rect">
            <a:avLst/>
          </a:prstGeom>
          <a:solidFill>
            <a:srgbClr val="9E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45" name="Rectangle 44"/>
          <p:cNvSpPr/>
          <p:nvPr/>
        </p:nvSpPr>
        <p:spPr>
          <a:xfrm>
            <a:off x="0" y="195816"/>
            <a:ext cx="7772400" cy="40756"/>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46" name="Picture 45"/>
          <p:cNvPicPr>
            <a:picLocks noChangeAspect="1"/>
          </p:cNvPicPr>
          <p:nvPr/>
        </p:nvPicPr>
        <p:blipFill>
          <a:blip r:embed="rId2" cstate="print">
            <a:alphaModFix amt="56000"/>
            <a:extLst>
              <a:ext uri="{28A0092B-C50C-407E-A947-70E740481C1C}">
                <a14:useLocalDpi xmlns:a14="http://schemas.microsoft.com/office/drawing/2010/main" val="0"/>
              </a:ext>
            </a:extLst>
          </a:blip>
          <a:stretch>
            <a:fillRect/>
          </a:stretch>
        </p:blipFill>
        <p:spPr>
          <a:xfrm>
            <a:off x="0" y="209676"/>
            <a:ext cx="2085327" cy="695109"/>
          </a:xfrm>
          <a:prstGeom prst="rect">
            <a:avLst/>
          </a:prstGeom>
        </p:spPr>
      </p:pic>
      <p:sp>
        <p:nvSpPr>
          <p:cNvPr id="47" name="Rectangle 46"/>
          <p:cNvSpPr/>
          <p:nvPr/>
        </p:nvSpPr>
        <p:spPr>
          <a:xfrm>
            <a:off x="0" y="340045"/>
            <a:ext cx="5921560" cy="461665"/>
          </a:xfrm>
          <a:prstGeom prst="rect">
            <a:avLst/>
          </a:prstGeom>
        </p:spPr>
        <p:txBody>
          <a:bodyPr wrap="square" anchor="ctr">
            <a:spAutoFit/>
          </a:bodyPr>
          <a:lstStyle/>
          <a:p>
            <a:pPr algn="ctr">
              <a:spcBef>
                <a:spcPct val="0"/>
              </a:spcBef>
            </a:pPr>
            <a:r>
              <a:rPr lang="en-US" sz="2400" b="1" dirty="0">
                <a:solidFill>
                  <a:schemeClr val="bg1"/>
                </a:solidFill>
              </a:rPr>
              <a:t>Water Network Tool for Resilience Tutorials</a:t>
            </a:r>
          </a:p>
        </p:txBody>
      </p:sp>
      <p:sp>
        <p:nvSpPr>
          <p:cNvPr id="49" name="Rectangle 48"/>
          <p:cNvSpPr>
            <a:spLocks noChangeAspect="1"/>
          </p:cNvSpPr>
          <p:nvPr/>
        </p:nvSpPr>
        <p:spPr>
          <a:xfrm>
            <a:off x="0" y="9628622"/>
            <a:ext cx="7772400" cy="63485"/>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0" name="Rectangle 49"/>
          <p:cNvSpPr>
            <a:spLocks noChangeAspect="1"/>
          </p:cNvSpPr>
          <p:nvPr/>
        </p:nvSpPr>
        <p:spPr>
          <a:xfrm>
            <a:off x="0" y="9724748"/>
            <a:ext cx="7772400" cy="354505"/>
          </a:xfrm>
          <a:prstGeom prst="rect">
            <a:avLst/>
          </a:prstGeom>
          <a:solidFill>
            <a:srgbClr val="9E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64" name="TextBox 63"/>
          <p:cNvSpPr txBox="1"/>
          <p:nvPr/>
        </p:nvSpPr>
        <p:spPr>
          <a:xfrm>
            <a:off x="2077319" y="9757861"/>
            <a:ext cx="3619669" cy="276999"/>
          </a:xfrm>
          <a:prstGeom prst="rect">
            <a:avLst/>
          </a:prstGeom>
          <a:noFill/>
        </p:spPr>
        <p:txBody>
          <a:bodyPr wrap="square" lIns="0" tIns="0" rIns="0" bIns="0">
            <a:spAutoFit/>
          </a:bodyPr>
          <a:lstStyle/>
          <a:p>
            <a:pPr algn="ctr">
              <a:defRPr/>
            </a:pPr>
            <a:r>
              <a:rPr lang="en-US" sz="600" i="0" dirty="0">
                <a:solidFill>
                  <a:srgbClr val="010B13"/>
                </a:solidFill>
                <a:effectLst/>
              </a:rPr>
              <a:t>Sandia National Laboratories is a multi-mission laboratory managed and operated by National Technology &amp; Engineering Solutions of Sandia, LLC (NTESS), a wholly owned subsidiary of Honeywell International Inc., for the U.S. Department of Energy’s National Nuclear Security Administration (DOE/NNSA) under contract DE-NA0003525.</a:t>
            </a:r>
            <a:endParaRPr lang="en-US" sz="600" baseline="30000" dirty="0"/>
          </a:p>
        </p:txBody>
      </p:sp>
      <p:pic>
        <p:nvPicPr>
          <p:cNvPr id="65" name="Picture 6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0738" y="9779575"/>
            <a:ext cx="914400" cy="230124"/>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6843" y="9779313"/>
            <a:ext cx="1371600" cy="209405"/>
          </a:xfrm>
          <a:prstGeom prst="rect">
            <a:avLst/>
          </a:prstGeom>
        </p:spPr>
      </p:pic>
      <p:pic>
        <p:nvPicPr>
          <p:cNvPr id="4" name="Picture 3">
            <a:extLst>
              <a:ext uri="{FF2B5EF4-FFF2-40B4-BE49-F238E27FC236}">
                <a16:creationId xmlns:a16="http://schemas.microsoft.com/office/drawing/2014/main" id="{463B5A6E-48B5-720E-B8AD-F3C2C16674E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54402" y="342277"/>
            <a:ext cx="1677321" cy="457200"/>
          </a:xfrm>
          <a:prstGeom prst="rect">
            <a:avLst/>
          </a:prstGeom>
        </p:spPr>
      </p:pic>
      <p:sp>
        <p:nvSpPr>
          <p:cNvPr id="5" name="TextBox 4">
            <a:extLst>
              <a:ext uri="{FF2B5EF4-FFF2-40B4-BE49-F238E27FC236}">
                <a16:creationId xmlns:a16="http://schemas.microsoft.com/office/drawing/2014/main" id="{8C1780D8-1D6F-8730-647B-CB6798BC3A11}"/>
              </a:ext>
            </a:extLst>
          </p:cNvPr>
          <p:cNvSpPr txBox="1"/>
          <p:nvPr/>
        </p:nvSpPr>
        <p:spPr>
          <a:xfrm>
            <a:off x="222242" y="2997976"/>
            <a:ext cx="3565670" cy="3046988"/>
          </a:xfrm>
          <a:prstGeom prst="rect">
            <a:avLst/>
          </a:prstGeom>
          <a:noFill/>
        </p:spPr>
        <p:txBody>
          <a:bodyPr wrap="square">
            <a:spAutoFit/>
          </a:bodyPr>
          <a:lstStyle/>
          <a:p>
            <a:r>
              <a:rPr lang="en-US" sz="1200" b="1" dirty="0">
                <a:hlinkClick r:id="rId6"/>
              </a:rPr>
              <a:t>Getting started: </a:t>
            </a:r>
            <a:r>
              <a:rPr lang="en-US" sz="1200" dirty="0"/>
              <a:t>Create a water network model from an EPANET INP file, simulate hydraulics, and plot simulation results</a:t>
            </a:r>
          </a:p>
          <a:p>
            <a:endParaRPr lang="en-US" sz="1200" dirty="0"/>
          </a:p>
          <a:p>
            <a:r>
              <a:rPr lang="en-US" sz="1200" b="1" dirty="0">
                <a:hlinkClick r:id="rId6"/>
              </a:rPr>
              <a:t>WNTR basics</a:t>
            </a:r>
            <a:r>
              <a:rPr lang="en-US" sz="1200" b="1" dirty="0"/>
              <a:t>: </a:t>
            </a:r>
            <a:r>
              <a:rPr lang="en-US" sz="1200" dirty="0"/>
              <a:t>Learn how to use additional WNTR capabilities to compute resilience metrics, define fragility curves, skeletonize water network models, and integrate GIS data</a:t>
            </a:r>
          </a:p>
          <a:p>
            <a:endParaRPr lang="en-US" sz="1200" dirty="0"/>
          </a:p>
          <a:p>
            <a:r>
              <a:rPr lang="en-US" sz="1200" b="1" dirty="0"/>
              <a:t>Model development</a:t>
            </a:r>
            <a:r>
              <a:rPr lang="en-US" sz="1200" dirty="0"/>
              <a:t>: Create a water network model from limited geospatial data</a:t>
            </a:r>
            <a:endParaRPr lang="en-US" sz="1200" b="1" dirty="0">
              <a:hlinkClick r:id="rId7"/>
            </a:endParaRPr>
          </a:p>
          <a:p>
            <a:endParaRPr lang="en-US" sz="1200" b="1" dirty="0">
              <a:hlinkClick r:id="rId7"/>
            </a:endParaRPr>
          </a:p>
          <a:p>
            <a:r>
              <a:rPr lang="en-US" sz="1200" b="1" dirty="0">
                <a:hlinkClick r:id="rId7"/>
              </a:rPr>
              <a:t>Pipe break analysis</a:t>
            </a:r>
            <a:r>
              <a:rPr lang="en-US" sz="1200" dirty="0"/>
              <a:t>: Run multiple hydraulic simulations to compute the impact of pipe breaks/closures on network pressure</a:t>
            </a:r>
          </a:p>
          <a:p>
            <a:endParaRPr lang="en-US" sz="1200" dirty="0"/>
          </a:p>
        </p:txBody>
      </p:sp>
      <p:sp>
        <p:nvSpPr>
          <p:cNvPr id="9" name="TextBox 8">
            <a:extLst>
              <a:ext uri="{FF2B5EF4-FFF2-40B4-BE49-F238E27FC236}">
                <a16:creationId xmlns:a16="http://schemas.microsoft.com/office/drawing/2014/main" id="{8E0EBA4C-51CC-D950-24AC-5ECC4971F0FE}"/>
              </a:ext>
            </a:extLst>
          </p:cNvPr>
          <p:cNvSpPr txBox="1"/>
          <p:nvPr/>
        </p:nvSpPr>
        <p:spPr>
          <a:xfrm>
            <a:off x="369980" y="2408040"/>
            <a:ext cx="5181600" cy="646331"/>
          </a:xfrm>
          <a:prstGeom prst="rect">
            <a:avLst/>
          </a:prstGeom>
          <a:noFill/>
        </p:spPr>
        <p:txBody>
          <a:bodyPr wrap="square">
            <a:spAutoFit/>
          </a:bodyPr>
          <a:lstStyle/>
          <a:p>
            <a:endParaRPr lang="en-US" sz="1800" dirty="0"/>
          </a:p>
          <a:p>
            <a:endParaRPr lang="en-US" sz="1800" dirty="0"/>
          </a:p>
        </p:txBody>
      </p:sp>
      <p:sp>
        <p:nvSpPr>
          <p:cNvPr id="14" name="TextBox 13">
            <a:extLst>
              <a:ext uri="{FF2B5EF4-FFF2-40B4-BE49-F238E27FC236}">
                <a16:creationId xmlns:a16="http://schemas.microsoft.com/office/drawing/2014/main" id="{76DF32CB-BBA4-E078-EFD5-4B4AAE2D575E}"/>
              </a:ext>
            </a:extLst>
          </p:cNvPr>
          <p:cNvSpPr txBox="1"/>
          <p:nvPr/>
        </p:nvSpPr>
        <p:spPr>
          <a:xfrm>
            <a:off x="3899358" y="2997976"/>
            <a:ext cx="3566160" cy="2677656"/>
          </a:xfrm>
          <a:prstGeom prst="rect">
            <a:avLst/>
          </a:prstGeom>
          <a:noFill/>
        </p:spPr>
        <p:txBody>
          <a:bodyPr wrap="square">
            <a:spAutoFit/>
          </a:bodyPr>
          <a:lstStyle/>
          <a:p>
            <a:r>
              <a:rPr lang="en-US" sz="1200" b="1" dirty="0">
                <a:hlinkClick r:id="rId8"/>
              </a:rPr>
              <a:t>Fire flow analysis</a:t>
            </a:r>
            <a:r>
              <a:rPr lang="en-US" sz="1200" dirty="0"/>
              <a:t>: Run multiple hydraulic simulations with and without fire fighting flow demand to multiple fire hydrant nodes</a:t>
            </a:r>
          </a:p>
          <a:p>
            <a:endParaRPr lang="en-US" sz="1200" dirty="0"/>
          </a:p>
          <a:p>
            <a:r>
              <a:rPr lang="en-US" sz="1200" b="1" dirty="0">
                <a:hlinkClick r:id="rId9"/>
              </a:rPr>
              <a:t>Earthquake analysis</a:t>
            </a:r>
            <a:r>
              <a:rPr lang="en-US" sz="1200" dirty="0"/>
              <a:t>: Compute water service availability and population impacted by low pressure conditions from earthquake damage</a:t>
            </a:r>
          </a:p>
          <a:p>
            <a:endParaRPr lang="en-US" sz="1200" dirty="0"/>
          </a:p>
          <a:p>
            <a:r>
              <a:rPr lang="en-US" sz="1200" b="1" dirty="0">
                <a:hlinkClick r:id="rId10"/>
              </a:rPr>
              <a:t>Landslide analysis</a:t>
            </a:r>
            <a:r>
              <a:rPr lang="en-US" sz="1200" dirty="0"/>
              <a:t>: Uses landslide inventory data to quantify potential water service disruptions from pipes damaged in a landslide</a:t>
            </a:r>
          </a:p>
          <a:p>
            <a:endParaRPr lang="en-US" sz="1200" dirty="0"/>
          </a:p>
          <a:p>
            <a:r>
              <a:rPr lang="en-US" sz="1200" b="1" dirty="0"/>
              <a:t>Salt water intrusion</a:t>
            </a:r>
            <a:r>
              <a:rPr lang="en-US" sz="1200" dirty="0"/>
              <a:t>: Use storm surge data to estimate salt inundation after a hurricane</a:t>
            </a:r>
          </a:p>
        </p:txBody>
      </p:sp>
      <p:sp>
        <p:nvSpPr>
          <p:cNvPr id="15" name="Rectangle 14">
            <a:extLst>
              <a:ext uri="{FF2B5EF4-FFF2-40B4-BE49-F238E27FC236}">
                <a16:creationId xmlns:a16="http://schemas.microsoft.com/office/drawing/2014/main" id="{202B0BB6-7E17-E1E7-D1E9-AA7736CD6069}"/>
              </a:ext>
            </a:extLst>
          </p:cNvPr>
          <p:cNvSpPr/>
          <p:nvPr/>
        </p:nvSpPr>
        <p:spPr>
          <a:xfrm>
            <a:off x="318654" y="6561654"/>
            <a:ext cx="3199246" cy="28448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8787962F-93CE-05D2-40C5-1DCD0D3B657D}"/>
              </a:ext>
            </a:extLst>
          </p:cNvPr>
          <p:cNvSpPr txBox="1"/>
          <p:nvPr/>
        </p:nvSpPr>
        <p:spPr>
          <a:xfrm>
            <a:off x="316559" y="6087605"/>
            <a:ext cx="3199036" cy="400110"/>
          </a:xfrm>
          <a:prstGeom prst="rect">
            <a:avLst/>
          </a:prstGeom>
          <a:noFill/>
        </p:spPr>
        <p:txBody>
          <a:bodyPr wrap="square" rtlCol="0">
            <a:spAutoFit/>
          </a:bodyPr>
          <a:lstStyle/>
          <a:p>
            <a:pPr algn="ctr"/>
            <a:r>
              <a:rPr lang="en-US" sz="1000" dirty="0">
                <a:solidFill>
                  <a:srgbClr val="0070C0"/>
                </a:solidFill>
              </a:rPr>
              <a:t>The model development tutorial helps small utilities build models for resilience analysis</a:t>
            </a:r>
          </a:p>
        </p:txBody>
      </p:sp>
      <p:sp>
        <p:nvSpPr>
          <p:cNvPr id="18" name="TextBox 17">
            <a:extLst>
              <a:ext uri="{FF2B5EF4-FFF2-40B4-BE49-F238E27FC236}">
                <a16:creationId xmlns:a16="http://schemas.microsoft.com/office/drawing/2014/main" id="{6FC75C4C-3656-EAA5-5E9B-A54A0E476A6A}"/>
              </a:ext>
            </a:extLst>
          </p:cNvPr>
          <p:cNvSpPr txBox="1"/>
          <p:nvPr/>
        </p:nvSpPr>
        <p:spPr>
          <a:xfrm>
            <a:off x="3917960" y="5758790"/>
            <a:ext cx="3199036" cy="400110"/>
          </a:xfrm>
          <a:prstGeom prst="rect">
            <a:avLst/>
          </a:prstGeom>
          <a:noFill/>
        </p:spPr>
        <p:txBody>
          <a:bodyPr wrap="square" rtlCol="0">
            <a:spAutoFit/>
          </a:bodyPr>
          <a:lstStyle/>
          <a:p>
            <a:pPr algn="ctr"/>
            <a:r>
              <a:rPr lang="en-US" sz="1000" dirty="0">
                <a:solidFill>
                  <a:srgbClr val="0070C0"/>
                </a:solidFill>
              </a:rPr>
              <a:t>Landslide and salt water intrusion tutorials use geospatial hazard maps to define disruption scenarios</a:t>
            </a:r>
          </a:p>
        </p:txBody>
      </p:sp>
      <p:sp>
        <p:nvSpPr>
          <p:cNvPr id="19" name="Rectangle 18">
            <a:extLst>
              <a:ext uri="{FF2B5EF4-FFF2-40B4-BE49-F238E27FC236}">
                <a16:creationId xmlns:a16="http://schemas.microsoft.com/office/drawing/2014/main" id="{023F194D-E152-F303-97FD-AFD4CD255D3E}"/>
              </a:ext>
            </a:extLst>
          </p:cNvPr>
          <p:cNvSpPr/>
          <p:nvPr/>
        </p:nvSpPr>
        <p:spPr>
          <a:xfrm>
            <a:off x="3955578" y="6206640"/>
            <a:ext cx="2414232" cy="205271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68BDECF-225E-B256-90BA-31EEE73C0C1A}"/>
              </a:ext>
            </a:extLst>
          </p:cNvPr>
          <p:cNvSpPr/>
          <p:nvPr/>
        </p:nvSpPr>
        <p:spPr>
          <a:xfrm>
            <a:off x="5009918" y="6893890"/>
            <a:ext cx="2414232" cy="205271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CDACA5FA-5C00-C637-F94F-6AC4D9BE0557}"/>
              </a:ext>
            </a:extLst>
          </p:cNvPr>
          <p:cNvSpPr txBox="1"/>
          <p:nvPr/>
        </p:nvSpPr>
        <p:spPr>
          <a:xfrm>
            <a:off x="3736494" y="9129455"/>
            <a:ext cx="3823158" cy="276999"/>
          </a:xfrm>
          <a:prstGeom prst="rect">
            <a:avLst/>
          </a:prstGeom>
          <a:noFill/>
        </p:spPr>
        <p:txBody>
          <a:bodyPr wrap="square">
            <a:spAutoFit/>
          </a:bodyPr>
          <a:lstStyle/>
          <a:p>
            <a:r>
              <a:rPr lang="en-US" sz="1200" dirty="0"/>
              <a:t>For more information visit </a:t>
            </a:r>
            <a:r>
              <a:rPr lang="en-US" sz="1200" dirty="0">
                <a:hlinkClick r:id="rId11"/>
              </a:rPr>
              <a:t>https://usepa.github.io/WNTR/</a:t>
            </a:r>
            <a:endParaRPr lang="en-US" sz="1200" dirty="0"/>
          </a:p>
        </p:txBody>
      </p:sp>
    </p:spTree>
    <p:extLst>
      <p:ext uri="{BB962C8B-B14F-4D97-AF65-F5344CB8AC3E}">
        <p14:creationId xmlns:p14="http://schemas.microsoft.com/office/powerpoint/2010/main" val="56175291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EsriMapsInfo xmlns="ESRI.ArcGIS.Mapping.OfficeIntegration.PowerPointInfo">
  <Version>Version1</Version>
  <RequiresSignIn>False</RequiresSignIn>
</EsriMapsInfo>
</file>

<file path=customXml/itemProps1.xml><?xml version="1.0" encoding="utf-8"?>
<ds:datastoreItem xmlns:ds="http://schemas.openxmlformats.org/officeDocument/2006/customXml" ds:itemID="{F820E9AF-8DED-4D17-80AC-2052DB1506D3}">
  <ds:schemaRefs>
    <ds:schemaRef ds:uri="ESRI.ArcGIS.Mapping.OfficeIntegration.PowerPointInfo"/>
  </ds:schemaRefs>
</ds:datastoreItem>
</file>

<file path=docProps/app.xml><?xml version="1.0" encoding="utf-8"?>
<Properties xmlns="http://schemas.openxmlformats.org/officeDocument/2006/extended-properties" xmlns:vt="http://schemas.openxmlformats.org/officeDocument/2006/docPropsVTypes">
  <Template>Office Theme</Template>
  <TotalTime>1005</TotalTime>
  <Words>382</Words>
  <Application>Microsoft Office PowerPoint</Application>
  <PresentationFormat>Custom</PresentationFormat>
  <Paragraphs>24</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Klise, Katherine A</dc:creator>
  <cp:lastModifiedBy>Klise, Kate A.</cp:lastModifiedBy>
  <cp:revision>45</cp:revision>
  <cp:lastPrinted>2018-03-13T14:03:33Z</cp:lastPrinted>
  <dcterms:created xsi:type="dcterms:W3CDTF">2017-04-19T17:05:05Z</dcterms:created>
  <dcterms:modified xsi:type="dcterms:W3CDTF">2024-11-13T18:38:24Z</dcterms:modified>
</cp:coreProperties>
</file>