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5"/>
  </p:sldMasterIdLst>
  <p:sldIdLst>
    <p:sldId id="257" r:id="rId6"/>
  </p:sldIdLst>
  <p:sldSz cx="7772400" cy="10058400"/>
  <p:notesSz cx="7315200" cy="96012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68F20BD-5FE6-94EC-7D02-7E480943A96B}" name="Bonney, Kirk Lane" initials="BK" userId="S::klbonne@sandia.gov::7ec7e2e5-322f-4962-a755-75060357d6d4"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89AD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310A71F-889D-E3F8-72C2-A4561EFFB55E}" v="90" dt="2025-01-06T21:30:37.4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374" autoAdjust="0"/>
    <p:restoredTop sz="96817" autoAdjust="0"/>
  </p:normalViewPr>
  <p:slideViewPr>
    <p:cSldViewPr snapToGrid="0">
      <p:cViewPr varScale="1">
        <p:scale>
          <a:sx n="105" d="100"/>
          <a:sy n="105" d="100"/>
        </p:scale>
        <p:origin x="1134"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13" Type="http://schemas.microsoft.com/office/2018/10/relationships/authors" Target="authors.xml"/><Relationship Id="rId3" Type="http://schemas.openxmlformats.org/officeDocument/2006/relationships/customXml" Target="../customXml/item3.xml"/><Relationship Id="rId7" Type="http://schemas.openxmlformats.org/officeDocument/2006/relationships/presProps" Target="presProp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microsoft.com/office/2016/11/relationships/changesInfo" Target="changesInfos/changesInfo1.xml"/><Relationship Id="rId5" Type="http://schemas.openxmlformats.org/officeDocument/2006/relationships/slideMaster" Target="slideMasters/slideMaster1.xml"/><Relationship Id="rId10"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onney, Kirk Lane" userId="S::klbonne@sandia.gov::7ec7e2e5-322f-4962-a755-75060357d6d4" providerId="AD" clId="Web-{0310A71F-889D-E3F8-72C2-A4561EFFB55E}"/>
    <pc:docChg chg="modSld">
      <pc:chgData name="Bonney, Kirk Lane" userId="S::klbonne@sandia.gov::7ec7e2e5-322f-4962-a755-75060357d6d4" providerId="AD" clId="Web-{0310A71F-889D-E3F8-72C2-A4561EFFB55E}" dt="2025-01-06T21:30:37.466" v="85"/>
      <pc:docMkLst>
        <pc:docMk/>
      </pc:docMkLst>
      <pc:sldChg chg="modSp modCm">
        <pc:chgData name="Bonney, Kirk Lane" userId="S::klbonne@sandia.gov::7ec7e2e5-322f-4962-a755-75060357d6d4" providerId="AD" clId="Web-{0310A71F-889D-E3F8-72C2-A4561EFFB55E}" dt="2025-01-06T21:30:37.466" v="85"/>
        <pc:sldMkLst>
          <pc:docMk/>
          <pc:sldMk cId="561752910" sldId="257"/>
        </pc:sldMkLst>
        <pc:spChg chg="mod">
          <ac:chgData name="Bonney, Kirk Lane" userId="S::klbonne@sandia.gov::7ec7e2e5-322f-4962-a755-75060357d6d4" providerId="AD" clId="Web-{0310A71F-889D-E3F8-72C2-A4561EFFB55E}" dt="2025-01-06T21:28:24.308" v="53" actId="20577"/>
          <ac:spMkLst>
            <pc:docMk/>
            <pc:sldMk cId="561752910" sldId="257"/>
            <ac:spMk id="39" creationId="{00000000-0000-0000-0000-000000000000}"/>
          </ac:spMkLst>
        </pc:spChg>
        <pc:graphicFrameChg chg="mod modGraphic">
          <ac:chgData name="Bonney, Kirk Lane" userId="S::klbonne@sandia.gov::7ec7e2e5-322f-4962-a755-75060357d6d4" providerId="AD" clId="Web-{0310A71F-889D-E3F8-72C2-A4561EFFB55E}" dt="2025-01-06T21:30:37.466" v="85"/>
          <ac:graphicFrameMkLst>
            <pc:docMk/>
            <pc:sldMk cId="561752910" sldId="257"/>
            <ac:graphicFrameMk id="48" creationId="{3AEE551E-897E-2929-EE8C-187D939F5E20}"/>
          </ac:graphicFrameMkLst>
        </pc:graphicFrameChg>
        <pc:extLst>
          <p:ext xmlns:p="http://schemas.openxmlformats.org/presentationml/2006/main" uri="{D6D511B9-2390-475A-947B-AFAB55BFBCF1}">
            <pc226:cmChg xmlns:pc226="http://schemas.microsoft.com/office/powerpoint/2022/06/main/command" chg="mod">
              <pc226:chgData name="Bonney, Kirk Lane" userId="S::klbonne@sandia.gov::7ec7e2e5-322f-4962-a755-75060357d6d4" providerId="AD" clId="Web-{0310A71F-889D-E3F8-72C2-A4561EFFB55E}" dt="2025-01-06T21:27:34.386" v="52" actId="20577"/>
              <pc2:cmMkLst xmlns:pc2="http://schemas.microsoft.com/office/powerpoint/2019/9/main/command">
                <pc:docMk/>
                <pc:sldMk cId="561752910" sldId="257"/>
                <pc2:cmMk id="{9FF7DED2-A667-4EC3-952B-864B9B0FA816}"/>
              </pc2:cmMkLst>
            </pc226:cmChg>
          </p:ext>
        </pc:extLst>
      </pc:sldChg>
    </pc:docChg>
  </pc:docChgLst>
  <pc:docChgLst>
    <pc:chgData name="Bonney, Kirk Lane" userId="S::klbonne@sandia.gov::7ec7e2e5-322f-4962-a755-75060357d6d4" providerId="AD" clId="Web-{8DDF0D1A-9777-7B32-1B41-8F7A1DA82507}"/>
    <pc:docChg chg="mod modSld">
      <pc:chgData name="Bonney, Kirk Lane" userId="S::klbonne@sandia.gov::7ec7e2e5-322f-4962-a755-75060357d6d4" providerId="AD" clId="Web-{8DDF0D1A-9777-7B32-1B41-8F7A1DA82507}" dt="2024-12-16T18:47:15.085" v="330"/>
      <pc:docMkLst>
        <pc:docMk/>
      </pc:docMkLst>
      <pc:sldChg chg="modSp">
        <pc:chgData name="Bonney, Kirk Lane" userId="S::klbonne@sandia.gov::7ec7e2e5-322f-4962-a755-75060357d6d4" providerId="AD" clId="Web-{8DDF0D1A-9777-7B32-1B41-8F7A1DA82507}" dt="2024-12-16T18:45:40.583" v="329"/>
        <pc:sldMkLst>
          <pc:docMk/>
          <pc:sldMk cId="561752910" sldId="257"/>
        </pc:sldMkLst>
        <pc:graphicFrameChg chg="mod modGraphic">
          <ac:chgData name="Bonney, Kirk Lane" userId="S::klbonne@sandia.gov::7ec7e2e5-322f-4962-a755-75060357d6d4" providerId="AD" clId="Web-{8DDF0D1A-9777-7B32-1B41-8F7A1DA82507}" dt="2024-12-16T18:45:40.583" v="329"/>
          <ac:graphicFrameMkLst>
            <pc:docMk/>
            <pc:sldMk cId="561752910" sldId="257"/>
            <ac:graphicFrameMk id="48" creationId="{3AEE551E-897E-2929-EE8C-187D939F5E20}"/>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FBD30-E760-4572-B462-738943907F1A}"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0501117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FBD30-E760-4572-B462-738943907F1A}"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1280044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FBD30-E760-4572-B462-738943907F1A}"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15085196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8AFBD30-E760-4572-B462-738943907F1A}"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5807646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78AFBD30-E760-4572-B462-738943907F1A}"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16656031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8AFBD30-E760-4572-B462-738943907F1A}"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34123952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8AFBD30-E760-4572-B462-738943907F1A}" type="datetimeFigureOut">
              <a:rPr lang="en-US" smtClean="0"/>
              <a:t>3/5/2025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5136035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8AFBD30-E760-4572-B462-738943907F1A}" type="datetimeFigureOut">
              <a:rPr lang="en-US" smtClean="0"/>
              <a:t>3/5/2025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5151854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8AFBD30-E760-4572-B462-738943907F1A}" type="datetimeFigureOut">
              <a:rPr lang="en-US" smtClean="0"/>
              <a:t>3/5/2025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963799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78AFBD30-E760-4572-B462-738943907F1A}"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838928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Edit Master text styles</a:t>
            </a:r>
          </a:p>
        </p:txBody>
      </p:sp>
      <p:sp>
        <p:nvSpPr>
          <p:cNvPr id="5" name="Date Placeholder 4"/>
          <p:cNvSpPr>
            <a:spLocks noGrp="1"/>
          </p:cNvSpPr>
          <p:nvPr>
            <p:ph type="dt" sz="half" idx="10"/>
          </p:nvPr>
        </p:nvSpPr>
        <p:spPr/>
        <p:txBody>
          <a:bodyPr/>
          <a:lstStyle/>
          <a:p>
            <a:fld id="{78AFBD30-E760-4572-B462-738943907F1A}"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AA627AE-A9B2-437E-B494-B69D7FB30176}" type="slidenum">
              <a:rPr lang="en-US" smtClean="0"/>
              <a:t>‹#›</a:t>
            </a:fld>
            <a:endParaRPr lang="en-US"/>
          </a:p>
        </p:txBody>
      </p:sp>
    </p:spTree>
    <p:extLst>
      <p:ext uri="{BB962C8B-B14F-4D97-AF65-F5344CB8AC3E}">
        <p14:creationId xmlns:p14="http://schemas.microsoft.com/office/powerpoint/2010/main" val="2251285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78AFBD30-E760-4572-B462-738943907F1A}" type="datetimeFigureOut">
              <a:rPr lang="en-US" smtClean="0"/>
              <a:t>3/5/2025</a:t>
            </a:fld>
            <a:endParaRPr lang="en-US"/>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FAA627AE-A9B2-437E-B494-B69D7FB30176}" type="slidenum">
              <a:rPr lang="en-US" smtClean="0"/>
              <a:t>‹#›</a:t>
            </a:fld>
            <a:endParaRPr lang="en-US"/>
          </a:p>
        </p:txBody>
      </p:sp>
    </p:spTree>
    <p:extLst>
      <p:ext uri="{BB962C8B-B14F-4D97-AF65-F5344CB8AC3E}">
        <p14:creationId xmlns:p14="http://schemas.microsoft.com/office/powerpoint/2010/main" val="507266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hyperlink" Target="https://www.epa.gov/water-research/21st-annual-epa-drinking-water-workshop-small-system-challenges-and-solutions" TargetMode="External"/><Relationship Id="rId7" Type="http://schemas.openxmlformats.org/officeDocument/2006/relationships/image" Target="../media/image3.png"/><Relationship Id="rId2" Type="http://schemas.openxmlformats.org/officeDocument/2006/relationships/hyperlink" Target="https://epanet22.readthedocs.io/en/latest/3_network_model.html" TargetMode="External"/><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usepa.github.io/WNTR/waternetworkmodel.html" TargetMode="External"/><Relationship Id="rId9"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a:xfrm>
            <a:off x="0" y="201853"/>
            <a:ext cx="7772400" cy="1980467"/>
          </a:xfrm>
          <a:prstGeom prst="rect">
            <a:avLst/>
          </a:prstGeom>
          <a:gradFill flip="none" rotWithShape="1">
            <a:gsLst>
              <a:gs pos="0">
                <a:schemeClr val="tx2"/>
              </a:gs>
              <a:gs pos="100000">
                <a:srgbClr val="FFFFFF">
                  <a:alpha val="0"/>
                </a:srgbClr>
              </a:gs>
            </a:gsLst>
            <a:lin ang="5400000" scaled="0"/>
            <a:tileRect/>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r>
              <a:rPr lang="en-US" sz="521" dirty="0"/>
              <a:t> </a:t>
            </a:r>
          </a:p>
        </p:txBody>
      </p:sp>
      <p:sp>
        <p:nvSpPr>
          <p:cNvPr id="51" name="Rectangle 50">
            <a:extLst>
              <a:ext uri="{FF2B5EF4-FFF2-40B4-BE49-F238E27FC236}">
                <a16:creationId xmlns:a16="http://schemas.microsoft.com/office/drawing/2014/main" id="{B97305BA-B1B1-4810-BFC2-B9D11F47A391}"/>
              </a:ext>
            </a:extLst>
          </p:cNvPr>
          <p:cNvSpPr/>
          <p:nvPr/>
        </p:nvSpPr>
        <p:spPr>
          <a:xfrm>
            <a:off x="5295340" y="1041460"/>
            <a:ext cx="2200315" cy="198046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140677" y="181681"/>
            <a:ext cx="6981092" cy="584775"/>
          </a:xfrm>
          <a:prstGeom prst="rect">
            <a:avLst/>
          </a:prstGeom>
          <a:noFill/>
        </p:spPr>
        <p:txBody>
          <a:bodyPr wrap="square" rtlCol="0">
            <a:spAutoFit/>
          </a:bodyPr>
          <a:lstStyle/>
          <a:p>
            <a:pPr algn="ctr"/>
            <a:r>
              <a:rPr lang="en-US" sz="3200" b="1" dirty="0"/>
              <a:t>Water Network Resilience Software</a:t>
            </a:r>
          </a:p>
        </p:txBody>
      </p:sp>
      <p:sp>
        <p:nvSpPr>
          <p:cNvPr id="39" name="TextBox 38"/>
          <p:cNvSpPr txBox="1"/>
          <p:nvPr/>
        </p:nvSpPr>
        <p:spPr>
          <a:xfrm>
            <a:off x="229684" y="1041460"/>
            <a:ext cx="5134918" cy="1862048"/>
          </a:xfrm>
          <a:prstGeom prst="rect">
            <a:avLst/>
          </a:prstGeom>
          <a:noFill/>
        </p:spPr>
        <p:txBody>
          <a:bodyPr wrap="square" lIns="91440" tIns="45720" rIns="91440" bIns="45720" rtlCol="0" anchor="t">
            <a:spAutoFit/>
          </a:bodyPr>
          <a:lstStyle/>
          <a:p>
            <a:r>
              <a:rPr lang="en-US" sz="1100" dirty="0"/>
              <a:t>The </a:t>
            </a:r>
            <a:r>
              <a:rPr lang="en-US" sz="1100" b="1" dirty="0"/>
              <a:t>Water Network Tool for Resilience (WNTR)</a:t>
            </a:r>
            <a:r>
              <a:rPr lang="en-US" sz="1150" dirty="0"/>
              <a:t> requires a model of the water distribution system. That model can be obtained from the water utility (in EPANET INP or related file format) or be generated from data.  The basic features of the model are shown in Figure 1 and briefly described in Table 1. Some information can be approximated from publicly available data sources, as outlined in the table. Models should be calibrated to replicate system operations.</a:t>
            </a:r>
          </a:p>
          <a:p>
            <a:endParaRPr lang="en-US" sz="1150" dirty="0"/>
          </a:p>
          <a:p>
            <a:r>
              <a:rPr lang="en-US" sz="1150" dirty="0"/>
              <a:t>For more information on water distribution system models, see the </a:t>
            </a:r>
            <a:r>
              <a:rPr lang="en-US" sz="1150" dirty="0">
                <a:hlinkClick r:id="rId2"/>
              </a:rPr>
              <a:t>EPANET 2.2 online user manual</a:t>
            </a:r>
            <a:r>
              <a:rPr lang="en-US" sz="1150" dirty="0"/>
              <a:t>, EPA’s website on </a:t>
            </a:r>
            <a:r>
              <a:rPr lang="en-US" sz="1150" dirty="0">
                <a:hlinkClick r:id="rId3"/>
              </a:rPr>
              <a:t>Small System Challenges and Solutions</a:t>
            </a:r>
            <a:r>
              <a:rPr lang="en-US" sz="1150" dirty="0"/>
              <a:t>, and </a:t>
            </a:r>
            <a:r>
              <a:rPr lang="en-US" sz="1150" dirty="0">
                <a:hlinkClick r:id="rId4"/>
              </a:rPr>
              <a:t>WNTR documentation </a:t>
            </a:r>
            <a:r>
              <a:rPr lang="en-US" sz="1150" dirty="0"/>
              <a:t>on water network models.</a:t>
            </a:r>
          </a:p>
        </p:txBody>
      </p:sp>
      <p:cxnSp>
        <p:nvCxnSpPr>
          <p:cNvPr id="40" name="Straight Connector 39"/>
          <p:cNvCxnSpPr/>
          <p:nvPr/>
        </p:nvCxnSpPr>
        <p:spPr>
          <a:xfrm>
            <a:off x="287393" y="817396"/>
            <a:ext cx="6592454" cy="0"/>
          </a:xfrm>
          <a:prstGeom prst="line">
            <a:avLst/>
          </a:prstGeom>
        </p:spPr>
        <p:style>
          <a:lnRef idx="2">
            <a:schemeClr val="accent1"/>
          </a:lnRef>
          <a:fillRef idx="0">
            <a:schemeClr val="accent1"/>
          </a:fillRef>
          <a:effectRef idx="1">
            <a:schemeClr val="accent1"/>
          </a:effectRef>
          <a:fontRef idx="minor">
            <a:schemeClr val="tx1"/>
          </a:fontRef>
        </p:style>
      </p:cxnSp>
      <p:sp>
        <p:nvSpPr>
          <p:cNvPr id="41" name="Rectangle 5"/>
          <p:cNvSpPr>
            <a:spLocks noChangeArrowheads="1"/>
          </p:cNvSpPr>
          <p:nvPr/>
        </p:nvSpPr>
        <p:spPr bwMode="auto">
          <a:xfrm>
            <a:off x="1" y="482169"/>
            <a:ext cx="32841" cy="6565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2" name="Rectangle 6"/>
          <p:cNvSpPr>
            <a:spLocks noChangeArrowheads="1"/>
          </p:cNvSpPr>
          <p:nvPr/>
        </p:nvSpPr>
        <p:spPr bwMode="auto">
          <a:xfrm>
            <a:off x="1" y="1220241"/>
            <a:ext cx="32841" cy="65659"/>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pitchFamily="34" charset="0"/>
              <a:cs typeface="Arial" pitchFamily="34" charset="0"/>
            </a:endParaRPr>
          </a:p>
        </p:txBody>
      </p:sp>
      <p:sp>
        <p:nvSpPr>
          <p:cNvPr id="43" name="Rectangle 42"/>
          <p:cNvSpPr/>
          <p:nvPr/>
        </p:nvSpPr>
        <p:spPr>
          <a:xfrm>
            <a:off x="0" y="200925"/>
            <a:ext cx="7772400" cy="703860"/>
          </a:xfrm>
          <a:prstGeom prst="rect">
            <a:avLst/>
          </a:prstGeom>
          <a:solidFill>
            <a:srgbClr val="102E5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sz="3500" dirty="0"/>
          </a:p>
        </p:txBody>
      </p:sp>
      <p:sp>
        <p:nvSpPr>
          <p:cNvPr id="44" name="Rectangle 43"/>
          <p:cNvSpPr/>
          <p:nvPr/>
        </p:nvSpPr>
        <p:spPr>
          <a:xfrm>
            <a:off x="0" y="4"/>
            <a:ext cx="7772400" cy="163024"/>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sp>
        <p:nvSpPr>
          <p:cNvPr id="45" name="Rectangle 44"/>
          <p:cNvSpPr/>
          <p:nvPr/>
        </p:nvSpPr>
        <p:spPr>
          <a:xfrm>
            <a:off x="0" y="195816"/>
            <a:ext cx="7772400" cy="40756"/>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pic>
        <p:nvPicPr>
          <p:cNvPr id="46" name="Picture 45"/>
          <p:cNvPicPr>
            <a:picLocks noChangeAspect="1"/>
          </p:cNvPicPr>
          <p:nvPr/>
        </p:nvPicPr>
        <p:blipFill>
          <a:blip r:embed="rId5" cstate="print">
            <a:alphaModFix amt="56000"/>
            <a:extLst>
              <a:ext uri="{28A0092B-C50C-407E-A947-70E740481C1C}">
                <a14:useLocalDpi xmlns:a14="http://schemas.microsoft.com/office/drawing/2010/main" val="0"/>
              </a:ext>
            </a:extLst>
          </a:blip>
          <a:stretch>
            <a:fillRect/>
          </a:stretch>
        </p:blipFill>
        <p:spPr>
          <a:xfrm>
            <a:off x="0" y="209676"/>
            <a:ext cx="2085327" cy="695109"/>
          </a:xfrm>
          <a:prstGeom prst="rect">
            <a:avLst/>
          </a:prstGeom>
        </p:spPr>
      </p:pic>
      <p:sp>
        <p:nvSpPr>
          <p:cNvPr id="47" name="Rectangle 46"/>
          <p:cNvSpPr/>
          <p:nvPr/>
        </p:nvSpPr>
        <p:spPr>
          <a:xfrm>
            <a:off x="0" y="216935"/>
            <a:ext cx="5921560" cy="707886"/>
          </a:xfrm>
          <a:prstGeom prst="rect">
            <a:avLst/>
          </a:prstGeom>
        </p:spPr>
        <p:txBody>
          <a:bodyPr wrap="square" anchor="ctr">
            <a:spAutoFit/>
          </a:bodyPr>
          <a:lstStyle/>
          <a:p>
            <a:pPr algn="ctr">
              <a:spcBef>
                <a:spcPct val="0"/>
              </a:spcBef>
            </a:pPr>
            <a:r>
              <a:rPr lang="en-US" sz="2000" b="1" dirty="0">
                <a:solidFill>
                  <a:schemeClr val="bg1"/>
                </a:solidFill>
              </a:rPr>
              <a:t>Data Requirements for </a:t>
            </a:r>
            <a:r>
              <a:rPr lang="en-US" sz="20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the </a:t>
            </a:r>
          </a:p>
          <a:p>
            <a:pPr algn="ctr">
              <a:spcBef>
                <a:spcPct val="0"/>
              </a:spcBef>
            </a:pPr>
            <a:r>
              <a:rPr lang="en-US" sz="2000" b="1" dirty="0">
                <a:solidFill>
                  <a:schemeClr val="bg1"/>
                </a:solidFill>
                <a:effectLst/>
                <a:latin typeface="Calibri" panose="020F0502020204030204" pitchFamily="34" charset="0"/>
                <a:ea typeface="Calibri" panose="020F0502020204030204" pitchFamily="34" charset="0"/>
                <a:cs typeface="Arial" panose="020B0604020202020204" pitchFamily="34" charset="0"/>
              </a:rPr>
              <a:t>Water Network Tool for Resilience </a:t>
            </a:r>
            <a:endParaRPr lang="en-US" sz="2000" b="1" dirty="0">
              <a:solidFill>
                <a:schemeClr val="bg1"/>
              </a:solidFill>
            </a:endParaRPr>
          </a:p>
        </p:txBody>
      </p:sp>
      <p:sp>
        <p:nvSpPr>
          <p:cNvPr id="49" name="Rectangle 48"/>
          <p:cNvSpPr>
            <a:spLocks noChangeAspect="1"/>
          </p:cNvSpPr>
          <p:nvPr/>
        </p:nvSpPr>
        <p:spPr>
          <a:xfrm>
            <a:off x="0" y="9628622"/>
            <a:ext cx="7772400" cy="63485"/>
          </a:xfrm>
          <a:prstGeom prst="rect">
            <a:avLst/>
          </a:prstGeom>
          <a:solidFill>
            <a:srgbClr val="80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50" name="Rectangle 49"/>
          <p:cNvSpPr>
            <a:spLocks noChangeAspect="1"/>
          </p:cNvSpPr>
          <p:nvPr/>
        </p:nvSpPr>
        <p:spPr>
          <a:xfrm>
            <a:off x="0" y="9724748"/>
            <a:ext cx="7772400" cy="354505"/>
          </a:xfrm>
          <a:prstGeom prst="rect">
            <a:avLst/>
          </a:prstGeom>
          <a:solidFill>
            <a:srgbClr val="9E8C78"/>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pic>
        <p:nvPicPr>
          <p:cNvPr id="65" name="Picture 6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580738" y="9779575"/>
            <a:ext cx="914400" cy="230124"/>
          </a:xfrm>
          <a:prstGeom prst="rect">
            <a:avLst/>
          </a:prstGeom>
        </p:spPr>
      </p:pic>
      <p:pic>
        <p:nvPicPr>
          <p:cNvPr id="3" name="Picture 2"/>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6843" y="9779313"/>
            <a:ext cx="1371600" cy="209405"/>
          </a:xfrm>
          <a:prstGeom prst="rect">
            <a:avLst/>
          </a:prstGeom>
        </p:spPr>
      </p:pic>
      <p:pic>
        <p:nvPicPr>
          <p:cNvPr id="4" name="Picture 3">
            <a:extLst>
              <a:ext uri="{FF2B5EF4-FFF2-40B4-BE49-F238E27FC236}">
                <a16:creationId xmlns:a16="http://schemas.microsoft.com/office/drawing/2014/main" id="{463B5A6E-48B5-720E-B8AD-F3C2C16674E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954402" y="342277"/>
            <a:ext cx="1677321" cy="457200"/>
          </a:xfrm>
          <a:prstGeom prst="rect">
            <a:avLst/>
          </a:prstGeom>
        </p:spPr>
      </p:pic>
      <p:sp>
        <p:nvSpPr>
          <p:cNvPr id="38" name="TextBox 37">
            <a:extLst>
              <a:ext uri="{FF2B5EF4-FFF2-40B4-BE49-F238E27FC236}">
                <a16:creationId xmlns:a16="http://schemas.microsoft.com/office/drawing/2014/main" id="{912C59A2-9233-EB1E-8851-4C717E8F5C6B}"/>
              </a:ext>
            </a:extLst>
          </p:cNvPr>
          <p:cNvSpPr txBox="1"/>
          <p:nvPr/>
        </p:nvSpPr>
        <p:spPr>
          <a:xfrm>
            <a:off x="196843" y="2939243"/>
            <a:ext cx="5938777" cy="273280"/>
          </a:xfrm>
          <a:prstGeom prst="rect">
            <a:avLst/>
          </a:prstGeom>
          <a:noFill/>
        </p:spPr>
        <p:txBody>
          <a:bodyPr wrap="square">
            <a:spAutoFit/>
          </a:bodyPr>
          <a:lstStyle/>
          <a:p>
            <a:pPr marL="0" marR="0">
              <a:lnSpc>
                <a:spcPct val="107000"/>
              </a:lnSpc>
              <a:spcBef>
                <a:spcPts val="0"/>
              </a:spcBef>
              <a:spcAft>
                <a:spcPts val="800"/>
              </a:spcAft>
            </a:pPr>
            <a:r>
              <a:rPr lang="en-US" sz="1100" b="1" dirty="0">
                <a:effectLst/>
                <a:latin typeface="Calibri" panose="020F0502020204030204" pitchFamily="34" charset="0"/>
                <a:ea typeface="Calibri" panose="020F0502020204030204" pitchFamily="34" charset="0"/>
                <a:cs typeface="Arial" panose="020B0604020202020204" pitchFamily="34" charset="0"/>
              </a:rPr>
              <a:t>Table 1: Water distribution system model data requirements</a:t>
            </a:r>
            <a:endParaRPr lang="en-US" sz="1100" dirty="0">
              <a:effectLst/>
              <a:latin typeface="Calibri" panose="020F0502020204030204" pitchFamily="34" charset="0"/>
              <a:ea typeface="Calibri" panose="020F0502020204030204" pitchFamily="34" charset="0"/>
              <a:cs typeface="Arial" panose="020B0604020202020204" pitchFamily="34" charset="0"/>
            </a:endParaRPr>
          </a:p>
        </p:txBody>
      </p:sp>
      <p:graphicFrame>
        <p:nvGraphicFramePr>
          <p:cNvPr id="48" name="Table 47">
            <a:extLst>
              <a:ext uri="{FF2B5EF4-FFF2-40B4-BE49-F238E27FC236}">
                <a16:creationId xmlns:a16="http://schemas.microsoft.com/office/drawing/2014/main" id="{3AEE551E-897E-2929-EE8C-187D939F5E20}"/>
              </a:ext>
            </a:extLst>
          </p:cNvPr>
          <p:cNvGraphicFramePr>
            <a:graphicFrameLocks noGrp="1"/>
          </p:cNvGraphicFramePr>
          <p:nvPr>
            <p:extLst>
              <p:ext uri="{D42A27DB-BD31-4B8C-83A1-F6EECF244321}">
                <p14:modId xmlns:p14="http://schemas.microsoft.com/office/powerpoint/2010/main" val="94069854"/>
              </p:ext>
            </p:extLst>
          </p:nvPr>
        </p:nvGraphicFramePr>
        <p:xfrm>
          <a:off x="237669" y="3179522"/>
          <a:ext cx="7207746" cy="6350368"/>
        </p:xfrm>
        <a:graphic>
          <a:graphicData uri="http://schemas.openxmlformats.org/drawingml/2006/table">
            <a:tbl>
              <a:tblPr firstRow="1" firstCol="1" bandRow="1">
                <a:tableStyleId>{5C22544A-7EE6-4342-B048-85BDC9FD1C3A}</a:tableStyleId>
              </a:tblPr>
              <a:tblGrid>
                <a:gridCol w="747069">
                  <a:extLst>
                    <a:ext uri="{9D8B030D-6E8A-4147-A177-3AD203B41FA5}">
                      <a16:colId xmlns:a16="http://schemas.microsoft.com/office/drawing/2014/main" val="3577954139"/>
                    </a:ext>
                  </a:extLst>
                </a:gridCol>
                <a:gridCol w="1537398">
                  <a:extLst>
                    <a:ext uri="{9D8B030D-6E8A-4147-A177-3AD203B41FA5}">
                      <a16:colId xmlns:a16="http://schemas.microsoft.com/office/drawing/2014/main" val="2097891192"/>
                    </a:ext>
                  </a:extLst>
                </a:gridCol>
                <a:gridCol w="864159">
                  <a:extLst>
                    <a:ext uri="{9D8B030D-6E8A-4147-A177-3AD203B41FA5}">
                      <a16:colId xmlns:a16="http://schemas.microsoft.com/office/drawing/2014/main" val="3271378204"/>
                    </a:ext>
                  </a:extLst>
                </a:gridCol>
                <a:gridCol w="1858945">
                  <a:extLst>
                    <a:ext uri="{9D8B030D-6E8A-4147-A177-3AD203B41FA5}">
                      <a16:colId xmlns:a16="http://schemas.microsoft.com/office/drawing/2014/main" val="3147561045"/>
                    </a:ext>
                  </a:extLst>
                </a:gridCol>
                <a:gridCol w="2200175">
                  <a:extLst>
                    <a:ext uri="{9D8B030D-6E8A-4147-A177-3AD203B41FA5}">
                      <a16:colId xmlns:a16="http://schemas.microsoft.com/office/drawing/2014/main" val="3992103405"/>
                    </a:ext>
                  </a:extLst>
                </a:gridCol>
              </a:tblGrid>
              <a:tr h="236919">
                <a:tc>
                  <a:txBody>
                    <a:bodyPr/>
                    <a:lstStyle/>
                    <a:p>
                      <a:pPr marL="0" marR="0">
                        <a:lnSpc>
                          <a:spcPct val="107000"/>
                        </a:lnSpc>
                        <a:spcBef>
                          <a:spcPts val="0"/>
                        </a:spcBef>
                        <a:spcAft>
                          <a:spcPts val="0"/>
                        </a:spcAft>
                      </a:pPr>
                      <a:r>
                        <a:rPr lang="en-US" sz="1000" dirty="0">
                          <a:effectLst/>
                        </a:rPr>
                        <a:t>Component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1000" dirty="0">
                          <a:effectLst/>
                        </a:rPr>
                        <a:t>Definition</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1000" dirty="0">
                          <a:effectLst/>
                        </a:rPr>
                        <a:t>Requirement</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1000" dirty="0">
                          <a:effectLst/>
                        </a:rPr>
                        <a:t>Attributes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1000" dirty="0">
                          <a:effectLst/>
                        </a:rPr>
                        <a:t>Approximations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extLst>
                  <a:ext uri="{0D108BD9-81ED-4DB2-BD59-A6C34878D82A}">
                    <a16:rowId xmlns:a16="http://schemas.microsoft.com/office/drawing/2014/main" val="324348743"/>
                  </a:ext>
                </a:extLst>
              </a:tr>
              <a:tr h="993736">
                <a:tc>
                  <a:txBody>
                    <a:bodyPr/>
                    <a:lstStyle/>
                    <a:p>
                      <a:pPr marL="0" marR="0">
                        <a:lnSpc>
                          <a:spcPct val="107000"/>
                        </a:lnSpc>
                        <a:spcBef>
                          <a:spcPts val="0"/>
                        </a:spcBef>
                        <a:spcAft>
                          <a:spcPts val="0"/>
                        </a:spcAft>
                      </a:pPr>
                      <a:r>
                        <a:rPr lang="en-US" sz="1000" dirty="0">
                          <a:effectLst/>
                        </a:rPr>
                        <a:t>Junctions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900" dirty="0">
                          <a:effectLst/>
                        </a:rPr>
                        <a:t>Junctions are nodes that connect links (pipes, pumps, and valves).</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dirty="0">
                          <a:effectLst/>
                        </a:rPr>
                        <a:t>Required to connect components</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171450" marR="0" lvl="0" indent="-171450">
                        <a:lnSpc>
                          <a:spcPct val="107000"/>
                        </a:lnSpc>
                        <a:spcBef>
                          <a:spcPts val="0"/>
                        </a:spcBef>
                        <a:spcAft>
                          <a:spcPts val="0"/>
                        </a:spcAft>
                        <a:buFont typeface="Calibri"/>
                        <a:buChar char="-"/>
                      </a:pPr>
                      <a:r>
                        <a:rPr lang="en-US" sz="900" dirty="0">
                          <a:effectLst/>
                        </a:rPr>
                        <a:t>Location*</a:t>
                      </a:r>
                    </a:p>
                    <a:p>
                      <a:pPr marL="171450" marR="0" lvl="0" indent="-171450">
                        <a:lnSpc>
                          <a:spcPct val="107000"/>
                        </a:lnSpc>
                        <a:spcBef>
                          <a:spcPts val="0"/>
                        </a:spcBef>
                        <a:spcAft>
                          <a:spcPts val="0"/>
                        </a:spcAft>
                        <a:buFont typeface="Calibri"/>
                        <a:buChar char="-"/>
                      </a:pPr>
                      <a:endParaRPr lang="en-US" sz="900" dirty="0">
                        <a:effectLst/>
                      </a:endParaRPr>
                    </a:p>
                    <a:p>
                      <a:pPr lvl="0" algn="l">
                        <a:lnSpc>
                          <a:spcPct val="100000"/>
                        </a:lnSpc>
                        <a:spcBef>
                          <a:spcPts val="0"/>
                        </a:spcBef>
                        <a:spcAft>
                          <a:spcPts val="0"/>
                        </a:spcAft>
                        <a:buNone/>
                      </a:pPr>
                      <a:r>
                        <a:rPr lang="en-US" sz="900" b="0" i="0" u="none" strike="noStrike" noProof="0" dirty="0">
                          <a:effectLst/>
                          <a:latin typeface="Calibri"/>
                        </a:rPr>
                        <a:t>* Location for all components</a:t>
                      </a:r>
                      <a:endParaRPr lang="en-US" dirty="0"/>
                    </a:p>
                    <a:p>
                      <a:pPr lvl="0" algn="l">
                        <a:lnSpc>
                          <a:spcPct val="100000"/>
                        </a:lnSpc>
                        <a:spcBef>
                          <a:spcPts val="0"/>
                        </a:spcBef>
                        <a:spcAft>
                          <a:spcPts val="0"/>
                        </a:spcAft>
                        <a:buNone/>
                      </a:pPr>
                      <a:r>
                        <a:rPr lang="en-US" sz="900" b="0" i="0" u="none" strike="noStrike" noProof="0" dirty="0">
                          <a:effectLst/>
                          <a:latin typeface="Calibri"/>
                        </a:rPr>
                        <a:t>includes the X and Y position along</a:t>
                      </a:r>
                      <a:endParaRPr lang="en-US" dirty="0"/>
                    </a:p>
                    <a:p>
                      <a:pPr lvl="0" algn="l">
                        <a:lnSpc>
                          <a:spcPct val="100000"/>
                        </a:lnSpc>
                        <a:spcBef>
                          <a:spcPts val="0"/>
                        </a:spcBef>
                        <a:spcAft>
                          <a:spcPts val="0"/>
                        </a:spcAft>
                        <a:buNone/>
                      </a:pPr>
                      <a:r>
                        <a:rPr lang="en-US" sz="900" b="0" i="0" u="none" strike="noStrike" noProof="0" dirty="0">
                          <a:effectLst/>
                          <a:latin typeface="Calibri"/>
                        </a:rPr>
                        <a:t>with elevation. X and Y can be in</a:t>
                      </a:r>
                      <a:endParaRPr lang="en-US" dirty="0"/>
                    </a:p>
                    <a:p>
                      <a:pPr lvl="0" algn="l">
                        <a:lnSpc>
                          <a:spcPct val="100000"/>
                        </a:lnSpc>
                        <a:spcBef>
                          <a:spcPts val="0"/>
                        </a:spcBef>
                        <a:spcAft>
                          <a:spcPts val="0"/>
                        </a:spcAft>
                        <a:buNone/>
                      </a:pPr>
                      <a:r>
                        <a:rPr lang="en-US" sz="900" b="0" i="0" u="none" strike="noStrike" noProof="0" dirty="0">
                          <a:effectLst/>
                          <a:latin typeface="Calibri"/>
                        </a:rPr>
                        <a:t>any coordinate system. WNTR uses</a:t>
                      </a:r>
                      <a:endParaRPr lang="en-US" dirty="0"/>
                    </a:p>
                    <a:p>
                      <a:pPr marL="0" marR="0" lvl="0" indent="0">
                        <a:lnSpc>
                          <a:spcPct val="107000"/>
                        </a:lnSpc>
                        <a:spcBef>
                          <a:spcPts val="0"/>
                        </a:spcBef>
                        <a:spcAft>
                          <a:spcPts val="0"/>
                        </a:spcAft>
                        <a:buNone/>
                      </a:pPr>
                      <a:r>
                        <a:rPr lang="en-US" sz="900" b="0" i="0" u="none" strike="noStrike" noProof="0" dirty="0">
                          <a:effectLst/>
                          <a:latin typeface="Calibri"/>
                        </a:rPr>
                        <a:t>SI units for all other attributes.</a:t>
                      </a:r>
                      <a:endParaRPr lang="en-US" dirty="0"/>
                    </a:p>
                    <a:p>
                      <a:pPr marL="0" marR="0" lvl="0" indent="0">
                        <a:lnSpc>
                          <a:spcPct val="107000"/>
                        </a:lnSpc>
                        <a:spcBef>
                          <a:spcPts val="0"/>
                        </a:spcBef>
                        <a:spcAft>
                          <a:spcPts val="0"/>
                        </a:spcAft>
                        <a:buNone/>
                      </a:pPr>
                      <a:endParaRPr lang="en-US" sz="900" dirty="0">
                        <a:effectLst/>
                      </a:endParaRPr>
                    </a:p>
                  </a:txBody>
                  <a:tcPr marL="63439" marR="63439" marT="0" marB="0"/>
                </a:tc>
                <a:tc>
                  <a:txBody>
                    <a:bodyPr/>
                    <a:lstStyle/>
                    <a:p>
                      <a:pPr marL="0" marR="0">
                        <a:lnSpc>
                          <a:spcPct val="107000"/>
                        </a:lnSpc>
                        <a:spcBef>
                          <a:spcPts val="0"/>
                        </a:spcBef>
                        <a:spcAft>
                          <a:spcPts val="0"/>
                        </a:spcAft>
                      </a:pPr>
                      <a:r>
                        <a:rPr lang="en-US" sz="900" dirty="0">
                          <a:effectLst/>
                        </a:rPr>
                        <a:t>The location of junctions can be inferred from link start and end location.</a:t>
                      </a:r>
                      <a:br>
                        <a:rPr lang="en-US" sz="900" dirty="0">
                          <a:effectLst/>
                        </a:rPr>
                      </a:br>
                      <a:br>
                        <a:rPr lang="en-US" sz="900" dirty="0">
                          <a:effectLst/>
                        </a:rPr>
                      </a:br>
                      <a:r>
                        <a:rPr lang="en-US" sz="900" dirty="0">
                          <a:effectLst/>
                        </a:rPr>
                        <a:t>Elevation (for all components) can be determined using digital elevation maps.</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extLst>
                  <a:ext uri="{0D108BD9-81ED-4DB2-BD59-A6C34878D82A}">
                    <a16:rowId xmlns:a16="http://schemas.microsoft.com/office/drawing/2014/main" val="3668633448"/>
                  </a:ext>
                </a:extLst>
              </a:tr>
              <a:tr h="1279462">
                <a:tc>
                  <a:txBody>
                    <a:bodyPr/>
                    <a:lstStyle/>
                    <a:p>
                      <a:pPr marL="0" marR="0">
                        <a:lnSpc>
                          <a:spcPct val="107000"/>
                        </a:lnSpc>
                        <a:spcBef>
                          <a:spcPts val="0"/>
                        </a:spcBef>
                        <a:spcAft>
                          <a:spcPts val="0"/>
                        </a:spcAft>
                      </a:pPr>
                      <a:r>
                        <a:rPr lang="en-US" sz="1000" dirty="0">
                          <a:effectLst/>
                        </a:rPr>
                        <a:t>Demand points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900" dirty="0">
                          <a:effectLst/>
                        </a:rPr>
                        <a:t>Demand points are junctions that also include water withdrawal over time.</a:t>
                      </a:r>
                      <a:br>
                        <a:rPr lang="en-US" sz="900" dirty="0">
                          <a:effectLst/>
                        </a:rPr>
                      </a:br>
                      <a:br>
                        <a:rPr lang="en-US" sz="900" dirty="0">
                          <a:effectLst/>
                        </a:rPr>
                      </a:br>
                      <a:r>
                        <a:rPr lang="en-US" sz="900" dirty="0">
                          <a:effectLst/>
                        </a:rPr>
                        <a:t>Demand points can represent an individual household / building, a neighborhood, a zip code, or a census block.</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dirty="0">
                          <a:effectLst/>
                        </a:rPr>
                        <a:t>Required for hydraulic simulation</a:t>
                      </a:r>
                    </a:p>
                  </a:txBody>
                  <a:tcPr marL="63439" marR="63439" marT="0" marB="0"/>
                </a:tc>
                <a:tc>
                  <a:txBody>
                    <a:bodyPr/>
                    <a:lstStyle/>
                    <a:p>
                      <a:pPr marL="171450" marR="0" lvl="0" indent="-171450">
                        <a:lnSpc>
                          <a:spcPct val="107000"/>
                        </a:lnSpc>
                        <a:spcBef>
                          <a:spcPts val="0"/>
                        </a:spcBef>
                        <a:spcAft>
                          <a:spcPts val="0"/>
                        </a:spcAft>
                        <a:buFont typeface="Calibri"/>
                        <a:buChar char="-"/>
                      </a:pPr>
                      <a:r>
                        <a:rPr lang="en-US" sz="900" dirty="0">
                          <a:effectLst/>
                        </a:rPr>
                        <a:t>Location</a:t>
                      </a:r>
                      <a:endParaRPr lang="en-US" dirty="0"/>
                    </a:p>
                    <a:p>
                      <a:pPr marL="171450" marR="0" lvl="0" indent="-171450">
                        <a:lnSpc>
                          <a:spcPct val="107000"/>
                        </a:lnSpc>
                        <a:spcBef>
                          <a:spcPts val="0"/>
                        </a:spcBef>
                        <a:spcAft>
                          <a:spcPts val="0"/>
                        </a:spcAft>
                        <a:buFont typeface="Calibri"/>
                        <a:buChar char="-"/>
                      </a:pPr>
                      <a:r>
                        <a:rPr lang="en-US" sz="900" dirty="0">
                          <a:effectLst/>
                        </a:rPr>
                        <a:t>Base demand rate (volume per time)</a:t>
                      </a:r>
                      <a:endParaRPr lang="en-US" dirty="0"/>
                    </a:p>
                    <a:p>
                      <a:pPr marL="171450" marR="0" lvl="0" indent="-171450">
                        <a:lnSpc>
                          <a:spcPct val="107000"/>
                        </a:lnSpc>
                        <a:spcBef>
                          <a:spcPts val="0"/>
                        </a:spcBef>
                        <a:spcAft>
                          <a:spcPts val="0"/>
                        </a:spcAft>
                        <a:buFont typeface="Calibri"/>
                        <a:buChar char="-"/>
                      </a:pPr>
                      <a:r>
                        <a:rPr lang="en-US" sz="900" dirty="0">
                          <a:effectLst/>
                        </a:rPr>
                        <a:t>Demand pattern</a:t>
                      </a:r>
                      <a:endParaRPr lang="en-US" dirty="0"/>
                    </a:p>
                    <a:p>
                      <a:pPr marL="0" marR="0">
                        <a:lnSpc>
                          <a:spcPct val="107000"/>
                        </a:lnSpc>
                        <a:spcBef>
                          <a:spcPts val="0"/>
                        </a:spcBef>
                        <a:spcAft>
                          <a:spcPts val="0"/>
                        </a:spcAft>
                      </a:pPr>
                      <a:br>
                        <a:rPr lang="en-US" sz="900" dirty="0">
                          <a:effectLst/>
                        </a:rPr>
                      </a:br>
                      <a:r>
                        <a:rPr lang="en-US" sz="900" dirty="0">
                          <a:effectLst/>
                        </a:rPr>
                        <a:t>Demand patterns define how water is used throughout the day.  Different patterns can be defined for summer and winter.</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dirty="0">
                          <a:effectLst/>
                        </a:rPr>
                        <a:t>Demand location and base value can be approximated in several ways, for example from open-source data on building footprints.</a:t>
                      </a:r>
                      <a:br>
                        <a:rPr lang="en-US" sz="900" dirty="0">
                          <a:effectLst/>
                        </a:rPr>
                      </a:br>
                      <a:br>
                        <a:rPr lang="en-US" sz="900" dirty="0">
                          <a:effectLst/>
                        </a:rPr>
                      </a:br>
                      <a:r>
                        <a:rPr lang="en-US" sz="900" dirty="0">
                          <a:effectLst/>
                        </a:rPr>
                        <a:t>General demand patterns can be used (i.e., peak mid-day for commercial use or peak morning and evening for residential use).</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extLst>
                  <a:ext uri="{0D108BD9-81ED-4DB2-BD59-A6C34878D82A}">
                    <a16:rowId xmlns:a16="http://schemas.microsoft.com/office/drawing/2014/main" val="2069311696"/>
                  </a:ext>
                </a:extLst>
              </a:tr>
              <a:tr h="565146">
                <a:tc>
                  <a:txBody>
                    <a:bodyPr/>
                    <a:lstStyle/>
                    <a:p>
                      <a:pPr marL="0" marR="0">
                        <a:lnSpc>
                          <a:spcPct val="107000"/>
                        </a:lnSpc>
                        <a:spcBef>
                          <a:spcPts val="0"/>
                        </a:spcBef>
                        <a:spcAft>
                          <a:spcPts val="0"/>
                        </a:spcAft>
                      </a:pPr>
                      <a:r>
                        <a:rPr lang="en-US" sz="1000" dirty="0">
                          <a:effectLst/>
                        </a:rPr>
                        <a:t>Reservoir</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900" dirty="0">
                          <a:effectLst/>
                        </a:rPr>
                        <a:t>Reservoirs are nodes that define the water source, generally the water treatment plant.</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dirty="0">
                          <a:effectLst/>
                        </a:rPr>
                        <a:t>All models must contain at least one source</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111125" marR="0" lvl="0" indent="-111125">
                        <a:lnSpc>
                          <a:spcPct val="107000"/>
                        </a:lnSpc>
                        <a:spcBef>
                          <a:spcPts val="0"/>
                        </a:spcBef>
                        <a:spcAft>
                          <a:spcPts val="0"/>
                        </a:spcAft>
                        <a:buFont typeface="Calibri" panose="020F0502020204030204" pitchFamily="34" charset="0"/>
                        <a:buChar char="-"/>
                      </a:pPr>
                      <a:r>
                        <a:rPr lang="en-US" sz="900" dirty="0">
                          <a:effectLst/>
                        </a:rPr>
                        <a:t>Location</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Hydraulic head (elevation + water pressure)</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dirty="0">
                          <a:effectLst/>
                        </a:rPr>
                        <a:t>Location is generally known or can be estimated using online maps of the region. Hydraulic head can be estimated if needed.</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extLst>
                  <a:ext uri="{0D108BD9-81ED-4DB2-BD59-A6C34878D82A}">
                    <a16:rowId xmlns:a16="http://schemas.microsoft.com/office/drawing/2014/main" val="119630620"/>
                  </a:ext>
                </a:extLst>
              </a:tr>
              <a:tr h="425930">
                <a:tc>
                  <a:txBody>
                    <a:bodyPr/>
                    <a:lstStyle/>
                    <a:p>
                      <a:pPr marL="0" marR="0">
                        <a:lnSpc>
                          <a:spcPct val="107000"/>
                        </a:lnSpc>
                        <a:spcBef>
                          <a:spcPts val="0"/>
                        </a:spcBef>
                        <a:spcAft>
                          <a:spcPts val="0"/>
                        </a:spcAft>
                      </a:pPr>
                      <a:r>
                        <a:rPr lang="en-US" sz="1000" dirty="0">
                          <a:effectLst/>
                        </a:rPr>
                        <a:t>Tanks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900" dirty="0">
                          <a:effectLst/>
                        </a:rPr>
                        <a:t>Tanks are nodes with storage capacity.</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dirty="0">
                          <a:effectLst/>
                        </a:rPr>
                        <a:t>Not required</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111125" marR="0" lvl="0" indent="-111125">
                        <a:lnSpc>
                          <a:spcPct val="107000"/>
                        </a:lnSpc>
                        <a:spcBef>
                          <a:spcPts val="0"/>
                        </a:spcBef>
                        <a:spcAft>
                          <a:spcPts val="0"/>
                        </a:spcAft>
                        <a:buFont typeface="Calibri" panose="020F0502020204030204" pitchFamily="34" charset="0"/>
                        <a:buChar char="-"/>
                      </a:pPr>
                      <a:r>
                        <a:rPr lang="en-US" sz="900" dirty="0">
                          <a:effectLst/>
                        </a:rPr>
                        <a:t>Location </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Min and max water level </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Diameter</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dirty="0">
                          <a:effectLst/>
                        </a:rPr>
                        <a:t>Tank location and size can sometimes be approximated from satellite images.</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extLst>
                  <a:ext uri="{0D108BD9-81ED-4DB2-BD59-A6C34878D82A}">
                    <a16:rowId xmlns:a16="http://schemas.microsoft.com/office/drawing/2014/main" val="1550956851"/>
                  </a:ext>
                </a:extLst>
              </a:tr>
              <a:tr h="708010">
                <a:tc>
                  <a:txBody>
                    <a:bodyPr/>
                    <a:lstStyle/>
                    <a:p>
                      <a:pPr marL="0" marR="0">
                        <a:lnSpc>
                          <a:spcPct val="107000"/>
                        </a:lnSpc>
                        <a:spcBef>
                          <a:spcPts val="0"/>
                        </a:spcBef>
                        <a:spcAft>
                          <a:spcPts val="0"/>
                        </a:spcAft>
                      </a:pPr>
                      <a:r>
                        <a:rPr lang="en-US" sz="1000" dirty="0">
                          <a:effectLst/>
                        </a:rPr>
                        <a:t>Pipes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900" dirty="0">
                          <a:effectLst/>
                        </a:rPr>
                        <a:t>Pipes are links that connect nodes (junctions, reservoirs, and tanks).</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dirty="0">
                          <a:effectLst/>
                        </a:rPr>
                        <a:t>Required to connect components</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111125" marR="0" lvl="0" indent="-111125">
                        <a:lnSpc>
                          <a:spcPct val="107000"/>
                        </a:lnSpc>
                        <a:spcBef>
                          <a:spcPts val="0"/>
                        </a:spcBef>
                        <a:spcAft>
                          <a:spcPts val="0"/>
                        </a:spcAft>
                        <a:buFont typeface="Calibri" panose="020F0502020204030204" pitchFamily="34" charset="0"/>
                        <a:buChar char="-"/>
                      </a:pPr>
                      <a:r>
                        <a:rPr lang="en-US" sz="900" dirty="0">
                          <a:effectLst/>
                        </a:rPr>
                        <a:t>Start and end location</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Diameter</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Material or roughness</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dirty="0">
                          <a:effectLst/>
                        </a:rPr>
                        <a:t>Since pipes generally follow streets, the location of pipes can be approximated using open-source street data. Attributes like diameter and roughness can be estimated if needed.</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extLst>
                  <a:ext uri="{0D108BD9-81ED-4DB2-BD59-A6C34878D82A}">
                    <a16:rowId xmlns:a16="http://schemas.microsoft.com/office/drawing/2014/main" val="1298545586"/>
                  </a:ext>
                </a:extLst>
              </a:tr>
              <a:tr h="641254">
                <a:tc>
                  <a:txBody>
                    <a:bodyPr/>
                    <a:lstStyle/>
                    <a:p>
                      <a:pPr marL="0" marR="0">
                        <a:lnSpc>
                          <a:spcPct val="107000"/>
                        </a:lnSpc>
                        <a:spcBef>
                          <a:spcPts val="0"/>
                        </a:spcBef>
                        <a:spcAft>
                          <a:spcPts val="0"/>
                        </a:spcAft>
                      </a:pPr>
                      <a:r>
                        <a:rPr lang="en-US" sz="1000" dirty="0">
                          <a:effectLst/>
                        </a:rPr>
                        <a:t>Pumps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900" dirty="0">
                          <a:effectLst/>
                        </a:rPr>
                        <a:t>Pumps are links that raise the hydraulic head.</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dirty="0">
                          <a:effectLst/>
                        </a:rPr>
                        <a:t>Not required if the system is gravity fed</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111125" marR="0" lvl="0" indent="-111125">
                        <a:lnSpc>
                          <a:spcPct val="107000"/>
                        </a:lnSpc>
                        <a:spcBef>
                          <a:spcPts val="0"/>
                        </a:spcBef>
                        <a:spcAft>
                          <a:spcPts val="0"/>
                        </a:spcAft>
                        <a:buFont typeface="Calibri" panose="020F0502020204030204" pitchFamily="34" charset="0"/>
                        <a:buChar char="-"/>
                      </a:pPr>
                      <a:r>
                        <a:rPr lang="en-US" sz="900" dirty="0">
                          <a:effectLst/>
                        </a:rPr>
                        <a:t>Location and direction</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Operational settings (pump curve or constant power)</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Controls (pump schedule)</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a:effectLst/>
                        </a:rPr>
                        <a:t>Pump attributes are difficult to </a:t>
                      </a:r>
                      <a:r>
                        <a:rPr lang="en-US" sz="900" dirty="0">
                          <a:effectLst/>
                        </a:rPr>
                        <a:t>approximate without guidance from the utility.</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extLst>
                  <a:ext uri="{0D108BD9-81ED-4DB2-BD59-A6C34878D82A}">
                    <a16:rowId xmlns:a16="http://schemas.microsoft.com/office/drawing/2014/main" val="3994260917"/>
                  </a:ext>
                </a:extLst>
              </a:tr>
              <a:tr h="1287226">
                <a:tc>
                  <a:txBody>
                    <a:bodyPr/>
                    <a:lstStyle/>
                    <a:p>
                      <a:pPr marL="0" marR="0">
                        <a:lnSpc>
                          <a:spcPct val="107000"/>
                        </a:lnSpc>
                        <a:spcBef>
                          <a:spcPts val="0"/>
                        </a:spcBef>
                        <a:spcAft>
                          <a:spcPts val="0"/>
                        </a:spcAft>
                      </a:pPr>
                      <a:r>
                        <a:rPr lang="en-US" sz="1000" dirty="0">
                          <a:effectLst/>
                        </a:rPr>
                        <a:t>Valves</a:t>
                      </a:r>
                      <a:endParaRPr lang="en-US" sz="10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solidFill>
                      <a:srgbClr val="589AD5"/>
                    </a:solidFill>
                  </a:tcPr>
                </a:tc>
                <a:tc>
                  <a:txBody>
                    <a:bodyPr/>
                    <a:lstStyle/>
                    <a:p>
                      <a:pPr marL="0" marR="0">
                        <a:lnSpc>
                          <a:spcPct val="107000"/>
                        </a:lnSpc>
                        <a:spcBef>
                          <a:spcPts val="0"/>
                        </a:spcBef>
                        <a:spcAft>
                          <a:spcPts val="0"/>
                        </a:spcAft>
                      </a:pPr>
                      <a:r>
                        <a:rPr lang="en-US" sz="900" dirty="0">
                          <a:effectLst/>
                        </a:rPr>
                        <a:t>Valves are links that limit the pressure or flow.</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dirty="0">
                          <a:effectLst/>
                        </a:rPr>
                        <a:t>While most systems include valves, they are not always included in the model</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111125" marR="0" lvl="0" indent="-111125">
                        <a:lnSpc>
                          <a:spcPct val="107000"/>
                        </a:lnSpc>
                        <a:spcBef>
                          <a:spcPts val="0"/>
                        </a:spcBef>
                        <a:spcAft>
                          <a:spcPts val="0"/>
                        </a:spcAft>
                        <a:buFont typeface="Calibri" panose="020F0502020204030204" pitchFamily="34" charset="0"/>
                        <a:buChar char="-"/>
                      </a:pPr>
                      <a:r>
                        <a:rPr lang="en-US" sz="900" dirty="0">
                          <a:effectLst/>
                        </a:rPr>
                        <a:t>Location and direction</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Type (pressure reducing valve, flow control valve, etc.)</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Operational setting (pressure or flow)</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Status (open or closed)</a:t>
                      </a:r>
                    </a:p>
                    <a:p>
                      <a:pPr marL="111125" marR="0" lvl="0" indent="-111125">
                        <a:lnSpc>
                          <a:spcPct val="107000"/>
                        </a:lnSpc>
                        <a:spcBef>
                          <a:spcPts val="0"/>
                        </a:spcBef>
                        <a:spcAft>
                          <a:spcPts val="0"/>
                        </a:spcAft>
                        <a:buFont typeface="Calibri" panose="020F0502020204030204" pitchFamily="34" charset="0"/>
                        <a:buChar char="-"/>
                      </a:pPr>
                      <a:r>
                        <a:rPr lang="en-US" sz="900" dirty="0">
                          <a:effectLst/>
                        </a:rPr>
                        <a:t>Controls (schedule to change setting/status)</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tc>
                  <a:txBody>
                    <a:bodyPr/>
                    <a:lstStyle/>
                    <a:p>
                      <a:pPr marL="0" marR="0">
                        <a:lnSpc>
                          <a:spcPct val="107000"/>
                        </a:lnSpc>
                        <a:spcBef>
                          <a:spcPts val="0"/>
                        </a:spcBef>
                        <a:spcAft>
                          <a:spcPts val="0"/>
                        </a:spcAft>
                      </a:pPr>
                      <a:r>
                        <a:rPr lang="en-US" sz="900" dirty="0">
                          <a:effectLst/>
                        </a:rPr>
                        <a:t>Valve attributes are difficult to approximate without guidance from the utility.</a:t>
                      </a:r>
                      <a:endParaRPr lang="en-US" sz="900" dirty="0">
                        <a:effectLst/>
                        <a:latin typeface="Calibri" panose="020F0502020204030204" pitchFamily="34" charset="0"/>
                        <a:ea typeface="Calibri" panose="020F0502020204030204" pitchFamily="34" charset="0"/>
                        <a:cs typeface="Arial" panose="020B0604020202020204" pitchFamily="34" charset="0"/>
                      </a:endParaRPr>
                    </a:p>
                  </a:txBody>
                  <a:tcPr marL="63439" marR="63439" marT="0" marB="0"/>
                </a:tc>
                <a:extLst>
                  <a:ext uri="{0D108BD9-81ED-4DB2-BD59-A6C34878D82A}">
                    <a16:rowId xmlns:a16="http://schemas.microsoft.com/office/drawing/2014/main" val="3205770815"/>
                  </a:ext>
                </a:extLst>
              </a:tr>
            </a:tbl>
          </a:graphicData>
        </a:graphic>
      </p:graphicFrame>
      <p:grpSp>
        <p:nvGrpSpPr>
          <p:cNvPr id="29" name="Group 28">
            <a:extLst>
              <a:ext uri="{FF2B5EF4-FFF2-40B4-BE49-F238E27FC236}">
                <a16:creationId xmlns:a16="http://schemas.microsoft.com/office/drawing/2014/main" id="{F23C2231-1C99-5CBD-E6CC-E458C74E9503}"/>
              </a:ext>
            </a:extLst>
          </p:cNvPr>
          <p:cNvGrpSpPr/>
          <p:nvPr/>
        </p:nvGrpSpPr>
        <p:grpSpPr>
          <a:xfrm>
            <a:off x="5239693" y="1126522"/>
            <a:ext cx="2305685" cy="1768477"/>
            <a:chOff x="-7315" y="0"/>
            <a:chExt cx="2306231" cy="1768538"/>
          </a:xfrm>
        </p:grpSpPr>
        <p:sp>
          <p:nvSpPr>
            <p:cNvPr id="30" name="Text Box 9">
              <a:extLst>
                <a:ext uri="{FF2B5EF4-FFF2-40B4-BE49-F238E27FC236}">
                  <a16:creationId xmlns:a16="http://schemas.microsoft.com/office/drawing/2014/main" id="{5F3C6AFA-EB4F-42AA-E2C1-B492AC21BD16}"/>
                </a:ext>
              </a:extLst>
            </p:cNvPr>
            <p:cNvSpPr txBox="1"/>
            <p:nvPr/>
          </p:nvSpPr>
          <p:spPr>
            <a:xfrm>
              <a:off x="-7315" y="1389888"/>
              <a:ext cx="2306231" cy="378650"/>
            </a:xfrm>
            <a:prstGeom prst="rect">
              <a:avLst/>
            </a:prstGeom>
            <a:noFill/>
          </p:spPr>
          <p:txBody>
            <a:bodyPr wrap="square">
              <a:noAutofit/>
            </a:bodyPr>
            <a:lstStyle/>
            <a:p>
              <a:pPr marL="0" marR="0" algn="ctr">
                <a:lnSpc>
                  <a:spcPct val="106000"/>
                </a:lnSpc>
                <a:spcBef>
                  <a:spcPts val="0"/>
                </a:spcBef>
                <a:spcAft>
                  <a:spcPts val="800"/>
                </a:spcAft>
              </a:pPr>
              <a:r>
                <a:rPr lang="en-US" sz="1000" b="1" i="1"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Figure 1: Physical Components in a Water Distribution System (from EPANET documentation)</a:t>
              </a:r>
              <a:endParaRPr lang="en-US" sz="1000" b="1" dirty="0">
                <a:effectLst/>
                <a:latin typeface="Calibri" panose="020F0502020204030204" pitchFamily="34" charset="0"/>
                <a:ea typeface="Calibri" panose="020F0502020204030204" pitchFamily="34" charset="0"/>
                <a:cs typeface="Arial" panose="020B0604020202020204" pitchFamily="34" charset="0"/>
              </a:endParaRPr>
            </a:p>
          </p:txBody>
        </p:sp>
        <p:grpSp>
          <p:nvGrpSpPr>
            <p:cNvPr id="31" name="Group 30">
              <a:extLst>
                <a:ext uri="{FF2B5EF4-FFF2-40B4-BE49-F238E27FC236}">
                  <a16:creationId xmlns:a16="http://schemas.microsoft.com/office/drawing/2014/main" id="{E10EE197-C954-00FE-9D2D-670BE72F3355}"/>
                </a:ext>
              </a:extLst>
            </p:cNvPr>
            <p:cNvGrpSpPr/>
            <p:nvPr/>
          </p:nvGrpSpPr>
          <p:grpSpPr>
            <a:xfrm>
              <a:off x="146304" y="0"/>
              <a:ext cx="2036445" cy="1362710"/>
              <a:chOff x="0" y="0"/>
              <a:chExt cx="2173049" cy="1318895"/>
            </a:xfrm>
          </p:grpSpPr>
          <p:pic>
            <p:nvPicPr>
              <p:cNvPr id="32" name="Picture 31" descr="Physical Components in a Water Distribution System">
                <a:extLst>
                  <a:ext uri="{FF2B5EF4-FFF2-40B4-BE49-F238E27FC236}">
                    <a16:creationId xmlns:a16="http://schemas.microsoft.com/office/drawing/2014/main" id="{E73FDE3C-D272-F5E7-DB87-5F1A0BB2E99D}"/>
                  </a:ext>
                </a:extLst>
              </p:cNvPr>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40282" y="0"/>
                <a:ext cx="1962785" cy="1318895"/>
              </a:xfrm>
              <a:prstGeom prst="rect">
                <a:avLst/>
              </a:prstGeom>
              <a:noFill/>
              <a:ln>
                <a:noFill/>
              </a:ln>
            </p:spPr>
          </p:pic>
          <p:sp>
            <p:nvSpPr>
              <p:cNvPr id="33" name="Text Box 2">
                <a:extLst>
                  <a:ext uri="{FF2B5EF4-FFF2-40B4-BE49-F238E27FC236}">
                    <a16:creationId xmlns:a16="http://schemas.microsoft.com/office/drawing/2014/main" id="{08B8596A-1596-BD4A-12E8-D07F3C729E4E}"/>
                  </a:ext>
                </a:extLst>
              </p:cNvPr>
              <p:cNvSpPr txBox="1">
                <a:spLocks noChangeArrowheads="1"/>
              </p:cNvSpPr>
              <p:nvPr/>
            </p:nvSpPr>
            <p:spPr bwMode="auto">
              <a:xfrm>
                <a:off x="1586751" y="995191"/>
                <a:ext cx="586298" cy="320637"/>
              </a:xfrm>
              <a:prstGeom prst="rect">
                <a:avLst/>
              </a:prstGeom>
              <a:noFill/>
              <a:ln w="9525">
                <a:noFill/>
                <a:miter lim="800000"/>
                <a:headEnd/>
                <a:tailEnd/>
              </a:ln>
            </p:spPr>
            <p:txBody>
              <a:bodyPr rot="0" vert="horz" wrap="square" lIns="91440" tIns="45720" rIns="91440" bIns="45720" anchor="t" anchorCtr="0">
                <a:noAutofit/>
              </a:bodyPr>
              <a:lstStyle/>
              <a:p>
                <a:pPr marL="0" marR="0">
                  <a:lnSpc>
                    <a:spcPct val="107000"/>
                  </a:lnSpc>
                  <a:spcBef>
                    <a:spcPts val="0"/>
                  </a:spcBef>
                  <a:spcAft>
                    <a:spcPts val="800"/>
                  </a:spcAft>
                </a:pPr>
                <a:r>
                  <a:rPr lang="en-US" sz="800" dirty="0">
                    <a:effectLst/>
                    <a:latin typeface="Calibri" panose="020F0502020204030204" pitchFamily="34" charset="0"/>
                    <a:ea typeface="Calibri" panose="020F0502020204030204" pitchFamily="34" charset="0"/>
                    <a:cs typeface="Calibri" panose="020F0502020204030204" pitchFamily="34" charset="0"/>
                  </a:rPr>
                  <a:t>Demand point</a:t>
                </a:r>
                <a:endParaRPr lang="en-US" sz="800" dirty="0">
                  <a:effectLst/>
                  <a:latin typeface="Calibri" panose="020F0502020204030204" pitchFamily="34" charset="0"/>
                  <a:ea typeface="Calibri" panose="020F0502020204030204" pitchFamily="34" charset="0"/>
                  <a:cs typeface="Arial" panose="020B0604020202020204" pitchFamily="34" charset="0"/>
                </a:endParaRPr>
              </a:p>
            </p:txBody>
          </p:sp>
          <p:sp>
            <p:nvSpPr>
              <p:cNvPr id="34" name="Rectangle 33">
                <a:extLst>
                  <a:ext uri="{FF2B5EF4-FFF2-40B4-BE49-F238E27FC236}">
                    <a16:creationId xmlns:a16="http://schemas.microsoft.com/office/drawing/2014/main" id="{EDE6B073-2B25-B701-9BB2-D8621974986C}"/>
                  </a:ext>
                </a:extLst>
              </p:cNvPr>
              <p:cNvSpPr/>
              <p:nvPr/>
            </p:nvSpPr>
            <p:spPr>
              <a:xfrm>
                <a:off x="0" y="1095669"/>
                <a:ext cx="132931" cy="14904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grpSp>
      </p:grpSp>
      <p:sp>
        <p:nvSpPr>
          <p:cNvPr id="52" name="TextBox 51">
            <a:extLst>
              <a:ext uri="{FF2B5EF4-FFF2-40B4-BE49-F238E27FC236}">
                <a16:creationId xmlns:a16="http://schemas.microsoft.com/office/drawing/2014/main" id="{B1C099B8-DA90-4E15-AF74-A2FC31FDF5D5}"/>
              </a:ext>
            </a:extLst>
          </p:cNvPr>
          <p:cNvSpPr txBox="1"/>
          <p:nvPr/>
        </p:nvSpPr>
        <p:spPr>
          <a:xfrm>
            <a:off x="2077319" y="9757861"/>
            <a:ext cx="3619669" cy="276999"/>
          </a:xfrm>
          <a:prstGeom prst="rect">
            <a:avLst/>
          </a:prstGeom>
          <a:noFill/>
        </p:spPr>
        <p:txBody>
          <a:bodyPr wrap="square" lIns="0" tIns="0" rIns="0" bIns="0">
            <a:spAutoFit/>
          </a:bodyPr>
          <a:lstStyle/>
          <a:p>
            <a:pPr algn="ctr">
              <a:defRPr/>
            </a:pPr>
            <a:r>
              <a:rPr lang="en-US" sz="600" i="0" dirty="0">
                <a:solidFill>
                  <a:srgbClr val="010B13"/>
                </a:solidFill>
                <a:effectLst/>
              </a:rPr>
              <a:t>Sandia National Laboratories is a multi-mission laboratory managed and operated by National Technology &amp; Engineering Solutions of Sandia, LLC (NTESS), a wholly owned subsidiary of Honeywell International Inc., for the U.S. Department of Energy’s National Nuclear Security Administration (DOE/NNSA) under contract DE-NA0003525.</a:t>
            </a:r>
            <a:endParaRPr lang="en-US" sz="600" baseline="30000" dirty="0"/>
          </a:p>
        </p:txBody>
      </p:sp>
    </p:spTree>
    <p:extLst>
      <p:ext uri="{BB962C8B-B14F-4D97-AF65-F5344CB8AC3E}">
        <p14:creationId xmlns:p14="http://schemas.microsoft.com/office/powerpoint/2010/main" val="56175291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C28686FBD4338489595DD7413329EE0" ma:contentTypeVersion="10" ma:contentTypeDescription="Create a new document." ma:contentTypeScope="" ma:versionID="efe20889d221db7351fa9f9f793f0500">
  <xsd:schema xmlns:xsd="http://www.w3.org/2001/XMLSchema" xmlns:xs="http://www.w3.org/2001/XMLSchema" xmlns:p="http://schemas.microsoft.com/office/2006/metadata/properties" xmlns:ns2="d50414f6-37ad-4088-828c-17732dfcb590" xmlns:ns3="b6537b32-d7a3-445d-a13e-f5ee99b6d44a" targetNamespace="http://schemas.microsoft.com/office/2006/metadata/properties" ma:root="true" ma:fieldsID="b74ad9af483442c1d01e11d21c2dc391" ns2:_="" ns3:_="">
    <xsd:import namespace="d50414f6-37ad-4088-828c-17732dfcb590"/>
    <xsd:import namespace="b6537b32-d7a3-445d-a13e-f5ee99b6d44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OCR" minOccurs="0"/>
                <xsd:element ref="ns2:MediaServiceObjectDetectorVersions"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50414f6-37ad-4088-828c-17732dfcb59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6537b32-d7a3-445d-a13e-f5ee99b6d44a"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EsriMapsInfo xmlns="ESRI.ArcGIS.Mapping.OfficeIntegration.PowerPointInfo">
  <Version>Version1</Version>
  <RequiresSignIn>False</RequiresSignIn>
</EsriMapsInfo>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AB2FE3E-3E7D-44DB-95E4-344B8C623AF1}">
  <ds:schemaRefs>
    <ds:schemaRef ds:uri="http://schemas.microsoft.com/sharepoint/v3/contenttype/forms"/>
  </ds:schemaRefs>
</ds:datastoreItem>
</file>

<file path=customXml/itemProps2.xml><?xml version="1.0" encoding="utf-8"?>
<ds:datastoreItem xmlns:ds="http://schemas.openxmlformats.org/officeDocument/2006/customXml" ds:itemID="{9D45BE62-2CB4-4E53-B087-95042FB170B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50414f6-37ad-4088-828c-17732dfcb590"/>
    <ds:schemaRef ds:uri="b6537b32-d7a3-445d-a13e-f5ee99b6d44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820E9AF-8DED-4D17-80AC-2052DB1506D3}">
  <ds:schemaRefs>
    <ds:schemaRef ds:uri="ESRI.ArcGIS.Mapping.OfficeIntegration.PowerPointInfo"/>
  </ds:schemaRefs>
</ds:datastoreItem>
</file>

<file path=customXml/itemProps4.xml><?xml version="1.0" encoding="utf-8"?>
<ds:datastoreItem xmlns:ds="http://schemas.openxmlformats.org/officeDocument/2006/customXml" ds:itemID="{87EEA8EA-CF32-4E0D-BB38-A6DB78C5956B}">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Office Theme</Template>
  <TotalTime>1034</TotalTime>
  <Words>689</Words>
  <Application>Microsoft Office PowerPoint</Application>
  <PresentationFormat>Custom</PresentationFormat>
  <Paragraphs>71</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Klise, Katherine A</dc:creator>
  <cp:lastModifiedBy>Klise, Kate A.</cp:lastModifiedBy>
  <cp:revision>105</cp:revision>
  <cp:lastPrinted>2018-03-13T14:03:33Z</cp:lastPrinted>
  <dcterms:created xsi:type="dcterms:W3CDTF">2017-04-19T17:05:05Z</dcterms:created>
  <dcterms:modified xsi:type="dcterms:W3CDTF">2025-03-05T17:09:49Z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0x010100AC28686FBD4338489595DD7413329EE0</vt:lpwstr>
  </property>
</Properties>
</file>