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sldIdLst>
    <p:sldId id="256" r:id="rId6"/>
  </p:sldIdLst>
  <p:sldSz cx="7772400" cy="10058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D6A3DF-B846-7460-FCDE-F2C6D1B7E9D3}" v="23" dt="2025-01-06T21:25:17.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microsoft.com/office/2016/11/relationships/changesInfo" Target="changesInfos/changesInfo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ney, Kirk Lane" userId="S::klbonne@sandia.gov::7ec7e2e5-322f-4962-a755-75060357d6d4" providerId="AD" clId="Web-{33075E7A-09D2-003F-6F49-BF75A0786514}"/>
    <pc:docChg chg="modSld">
      <pc:chgData name="Bonney, Kirk Lane" userId="S::klbonne@sandia.gov::7ec7e2e5-322f-4962-a755-75060357d6d4" providerId="AD" clId="Web-{33075E7A-09D2-003F-6F49-BF75A0786514}" dt="2024-12-16T18:37:39.472" v="130" actId="1076"/>
      <pc:docMkLst>
        <pc:docMk/>
      </pc:docMkLst>
      <pc:sldChg chg="modSp">
        <pc:chgData name="Bonney, Kirk Lane" userId="S::klbonne@sandia.gov::7ec7e2e5-322f-4962-a755-75060357d6d4" providerId="AD" clId="Web-{33075E7A-09D2-003F-6F49-BF75A0786514}" dt="2024-12-16T18:37:39.472" v="130" actId="1076"/>
        <pc:sldMkLst>
          <pc:docMk/>
          <pc:sldMk cId="2435411237" sldId="256"/>
        </pc:sldMkLst>
        <pc:spChg chg="mod">
          <ac:chgData name="Bonney, Kirk Lane" userId="S::klbonne@sandia.gov::7ec7e2e5-322f-4962-a755-75060357d6d4" providerId="AD" clId="Web-{33075E7A-09D2-003F-6F49-BF75A0786514}" dt="2024-12-16T18:37:39.472" v="130" actId="1076"/>
          <ac:spMkLst>
            <pc:docMk/>
            <pc:sldMk cId="2435411237" sldId="256"/>
            <ac:spMk id="9" creationId="{ABB71C48-1AB0-4437-BD71-6BF81FE625BE}"/>
          </ac:spMkLst>
        </pc:spChg>
        <pc:spChg chg="mod">
          <ac:chgData name="Bonney, Kirk Lane" userId="S::klbonne@sandia.gov::7ec7e2e5-322f-4962-a755-75060357d6d4" providerId="AD" clId="Web-{33075E7A-09D2-003F-6F49-BF75A0786514}" dt="2024-12-16T18:35:51.752" v="40" actId="20577"/>
          <ac:spMkLst>
            <pc:docMk/>
            <pc:sldMk cId="2435411237" sldId="256"/>
            <ac:spMk id="38" creationId="{00000000-0000-0000-0000-000000000000}"/>
          </ac:spMkLst>
        </pc:spChg>
        <pc:spChg chg="mod">
          <ac:chgData name="Bonney, Kirk Lane" userId="S::klbonne@sandia.gov::7ec7e2e5-322f-4962-a755-75060357d6d4" providerId="AD" clId="Web-{33075E7A-09D2-003F-6F49-BF75A0786514}" dt="2024-12-16T18:35:09.814" v="29" actId="14100"/>
          <ac:spMkLst>
            <pc:docMk/>
            <pc:sldMk cId="2435411237" sldId="256"/>
            <ac:spMk id="39" creationId="{00000000-0000-0000-0000-000000000000}"/>
          </ac:spMkLst>
        </pc:spChg>
        <pc:spChg chg="mod">
          <ac:chgData name="Bonney, Kirk Lane" userId="S::klbonne@sandia.gov::7ec7e2e5-322f-4962-a755-75060357d6d4" providerId="AD" clId="Web-{33075E7A-09D2-003F-6F49-BF75A0786514}" dt="2024-12-16T18:37:35.565" v="123" actId="1076"/>
          <ac:spMkLst>
            <pc:docMk/>
            <pc:sldMk cId="2435411237" sldId="256"/>
            <ac:spMk id="51" creationId="{E9C90CF1-B080-4F6E-9FA6-BFF61C480CD0}"/>
          </ac:spMkLst>
        </pc:spChg>
        <pc:spChg chg="mod">
          <ac:chgData name="Bonney, Kirk Lane" userId="S::klbonne@sandia.gov::7ec7e2e5-322f-4962-a755-75060357d6d4" providerId="AD" clId="Web-{33075E7A-09D2-003F-6F49-BF75A0786514}" dt="2024-12-16T18:37:35.597" v="124" actId="1076"/>
          <ac:spMkLst>
            <pc:docMk/>
            <pc:sldMk cId="2435411237" sldId="256"/>
            <ac:spMk id="52" creationId="{FED25274-2CFD-43E0-B657-97FF764DA2DC}"/>
          </ac:spMkLst>
        </pc:spChg>
        <pc:spChg chg="mod">
          <ac:chgData name="Bonney, Kirk Lane" userId="S::klbonne@sandia.gov::7ec7e2e5-322f-4962-a755-75060357d6d4" providerId="AD" clId="Web-{33075E7A-09D2-003F-6F49-BF75A0786514}" dt="2024-12-16T18:37:35.628" v="125" actId="1076"/>
          <ac:spMkLst>
            <pc:docMk/>
            <pc:sldMk cId="2435411237" sldId="256"/>
            <ac:spMk id="53" creationId="{B938A115-0F15-4223-BB57-6F3DA7FFC4AC}"/>
          </ac:spMkLst>
        </pc:spChg>
        <pc:spChg chg="mod">
          <ac:chgData name="Bonney, Kirk Lane" userId="S::klbonne@sandia.gov::7ec7e2e5-322f-4962-a755-75060357d6d4" providerId="AD" clId="Web-{33075E7A-09D2-003F-6F49-BF75A0786514}" dt="2024-12-16T18:37:35.659" v="126" actId="1076"/>
          <ac:spMkLst>
            <pc:docMk/>
            <pc:sldMk cId="2435411237" sldId="256"/>
            <ac:spMk id="58" creationId="{1F61FF1F-4128-48C7-9CB9-883260390464}"/>
          </ac:spMkLst>
        </pc:spChg>
        <pc:spChg chg="mod">
          <ac:chgData name="Bonney, Kirk Lane" userId="S::klbonne@sandia.gov::7ec7e2e5-322f-4962-a755-75060357d6d4" providerId="AD" clId="Web-{33075E7A-09D2-003F-6F49-BF75A0786514}" dt="2024-12-16T18:37:35.690" v="127" actId="1076"/>
          <ac:spMkLst>
            <pc:docMk/>
            <pc:sldMk cId="2435411237" sldId="256"/>
            <ac:spMk id="59" creationId="{F6C678B7-EB21-4FFA-8133-88FA997A520A}"/>
          </ac:spMkLst>
        </pc:spChg>
        <pc:spChg chg="mod">
          <ac:chgData name="Bonney, Kirk Lane" userId="S::klbonne@sandia.gov::7ec7e2e5-322f-4962-a755-75060357d6d4" providerId="AD" clId="Web-{33075E7A-09D2-003F-6F49-BF75A0786514}" dt="2024-12-16T18:37:35.722" v="128" actId="1076"/>
          <ac:spMkLst>
            <pc:docMk/>
            <pc:sldMk cId="2435411237" sldId="256"/>
            <ac:spMk id="60" creationId="{83F29C25-9436-400A-8EAB-798DDC3D0CC2}"/>
          </ac:spMkLst>
        </pc:spChg>
        <pc:spChg chg="mod">
          <ac:chgData name="Bonney, Kirk Lane" userId="S::klbonne@sandia.gov::7ec7e2e5-322f-4962-a755-75060357d6d4" providerId="AD" clId="Web-{33075E7A-09D2-003F-6F49-BF75A0786514}" dt="2024-12-16T18:37:35.753" v="129" actId="1076"/>
          <ac:spMkLst>
            <pc:docMk/>
            <pc:sldMk cId="2435411237" sldId="256"/>
            <ac:spMk id="61" creationId="{93483742-EFD4-41A6-9625-6818F415FE14}"/>
          </ac:spMkLst>
        </pc:spChg>
      </pc:sldChg>
    </pc:docChg>
  </pc:docChgLst>
  <pc:docChgLst>
    <pc:chgData name="Bonney, Kirk Lane" userId="S::klbonne@sandia.gov::7ec7e2e5-322f-4962-a755-75060357d6d4" providerId="AD" clId="Web-{ECD6A3DF-B846-7460-FCDE-F2C6D1B7E9D3}"/>
    <pc:docChg chg="modSld">
      <pc:chgData name="Bonney, Kirk Lane" userId="S::klbonne@sandia.gov::7ec7e2e5-322f-4962-a755-75060357d6d4" providerId="AD" clId="Web-{ECD6A3DF-B846-7460-FCDE-F2C6D1B7E9D3}" dt="2025-01-06T21:25:17.945" v="10" actId="20577"/>
      <pc:docMkLst>
        <pc:docMk/>
      </pc:docMkLst>
      <pc:sldChg chg="modSp">
        <pc:chgData name="Bonney, Kirk Lane" userId="S::klbonne@sandia.gov::7ec7e2e5-322f-4962-a755-75060357d6d4" providerId="AD" clId="Web-{ECD6A3DF-B846-7460-FCDE-F2C6D1B7E9D3}" dt="2025-01-06T21:25:17.945" v="10" actId="20577"/>
        <pc:sldMkLst>
          <pc:docMk/>
          <pc:sldMk cId="2435411237" sldId="256"/>
        </pc:sldMkLst>
        <pc:spChg chg="mod">
          <ac:chgData name="Bonney, Kirk Lane" userId="S::klbonne@sandia.gov::7ec7e2e5-322f-4962-a755-75060357d6d4" providerId="AD" clId="Web-{ECD6A3DF-B846-7460-FCDE-F2C6D1B7E9D3}" dt="2025-01-06T21:25:17.945" v="10" actId="20577"/>
          <ac:spMkLst>
            <pc:docMk/>
            <pc:sldMk cId="2435411237" sldId="256"/>
            <ac:spMk id="39"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p>
        </p:txBody>
      </p:sp>
      <p:sp>
        <p:nvSpPr>
          <p:cNvPr id="4" name="Date Placeholder 3"/>
          <p:cNvSpPr>
            <a:spLocks noGrp="1"/>
          </p:cNvSpPr>
          <p:nvPr>
            <p:ph type="dt" sz="half" idx="10"/>
          </p:nvPr>
        </p:nvSpPr>
        <p:spPr/>
        <p:txBody>
          <a:bodyPr/>
          <a:lstStyle/>
          <a:p>
            <a:fld id="{78AFBD30-E760-4572-B462-738943907F1A}"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05011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AFBD30-E760-4572-B462-738943907F1A}"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28004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AFBD30-E760-4572-B462-738943907F1A}"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50851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AFBD30-E760-4572-B462-738943907F1A}"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58076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AFBD30-E760-4572-B462-738943907F1A}"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66560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AFBD30-E760-4572-B462-738943907F1A}"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341239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8AFBD30-E760-4572-B462-738943907F1A}" type="datetimeFigureOut">
              <a:rPr lang="en-US" smtClean="0"/>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51360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8AFBD30-E760-4572-B462-738943907F1A}" type="datetimeFigureOut">
              <a:rPr lang="en-US" smtClean="0"/>
              <a:t>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51518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FBD30-E760-4572-B462-738943907F1A}" type="datetimeFigureOut">
              <a:rPr lang="en-US" smtClean="0"/>
              <a:t>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96379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78AFBD30-E760-4572-B462-738943907F1A}"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83892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78AFBD30-E760-4572-B462-738943907F1A}"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25128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78AFBD30-E760-4572-B462-738943907F1A}" type="datetimeFigureOut">
              <a:rPr lang="en-US" smtClean="0"/>
              <a:t>1/6/2025</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FAA627AE-A9B2-437E-B494-B69D7FB30176}" type="slidenum">
              <a:rPr lang="en-US" smtClean="0"/>
              <a:t>‹#›</a:t>
            </a:fld>
            <a:endParaRPr lang="en-US"/>
          </a:p>
        </p:txBody>
      </p:sp>
    </p:spTree>
    <p:extLst>
      <p:ext uri="{BB962C8B-B14F-4D97-AF65-F5344CB8AC3E}">
        <p14:creationId xmlns:p14="http://schemas.microsoft.com/office/powerpoint/2010/main" val="507266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6.png"/><Relationship Id="rId3" Type="http://schemas.openxmlformats.org/officeDocument/2006/relationships/hyperlink" Target="https://usepa.github.io/WNTR/" TargetMode="External"/><Relationship Id="rId7" Type="http://schemas.openxmlformats.org/officeDocument/2006/relationships/image" Target="../media/image2.png"/><Relationship Id="rId12" Type="http://schemas.openxmlformats.org/officeDocument/2006/relationships/image" Target="../media/image5.png"/><Relationship Id="rId2" Type="http://schemas.openxmlformats.org/officeDocument/2006/relationships/hyperlink" Target="https://github.com/USEPA/WNTR" TargetMode="Externa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4.png"/><Relationship Id="rId5" Type="http://schemas.openxmlformats.org/officeDocument/2006/relationships/hyperlink" Target="mailto:Haxton.Terra@epa.gov" TargetMode="External"/><Relationship Id="rId10" Type="http://schemas.microsoft.com/office/2007/relationships/hdphoto" Target="../media/hdphoto2.wdp"/><Relationship Id="rId4" Type="http://schemas.openxmlformats.org/officeDocument/2006/relationships/hyperlink" Target="mailto:kaklise@sandia.gov" TargetMode="External"/><Relationship Id="rId9" Type="http://schemas.openxmlformats.org/officeDocument/2006/relationships/image" Target="../media/image3.png"/><Relationship Id="rId1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a:xfrm>
            <a:off x="3893866" y="2429130"/>
            <a:ext cx="3494902" cy="6898215"/>
          </a:xfrm>
          <a:prstGeom prst="roundRect">
            <a:avLst>
              <a:gd name="adj" fmla="val 9795"/>
            </a:avLst>
          </a:prstGeom>
          <a:solidFill>
            <a:schemeClr val="bg1"/>
          </a:solidFill>
          <a:ln>
            <a:solidFill>
              <a:schemeClr val="bg2">
                <a:lumMod val="7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0" y="201853"/>
            <a:ext cx="7772400" cy="1980467"/>
          </a:xfrm>
          <a:prstGeom prst="rect">
            <a:avLst/>
          </a:prstGeom>
          <a:gradFill flip="none" rotWithShape="1">
            <a:gsLst>
              <a:gs pos="0">
                <a:schemeClr val="tx2"/>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521"/>
              <a:t> </a:t>
            </a:r>
          </a:p>
        </p:txBody>
      </p:sp>
      <p:sp>
        <p:nvSpPr>
          <p:cNvPr id="37" name="TextBox 36"/>
          <p:cNvSpPr txBox="1"/>
          <p:nvPr/>
        </p:nvSpPr>
        <p:spPr>
          <a:xfrm>
            <a:off x="140677" y="181681"/>
            <a:ext cx="6981092" cy="584775"/>
          </a:xfrm>
          <a:prstGeom prst="rect">
            <a:avLst/>
          </a:prstGeom>
          <a:noFill/>
        </p:spPr>
        <p:txBody>
          <a:bodyPr wrap="square" rtlCol="0">
            <a:spAutoFit/>
          </a:bodyPr>
          <a:lstStyle/>
          <a:p>
            <a:pPr algn="ctr"/>
            <a:r>
              <a:rPr lang="en-US" sz="3200" b="1"/>
              <a:t>Water Network Resilience Software</a:t>
            </a:r>
          </a:p>
        </p:txBody>
      </p:sp>
      <p:sp>
        <p:nvSpPr>
          <p:cNvPr id="38" name="TextBox 37"/>
          <p:cNvSpPr txBox="1"/>
          <p:nvPr/>
        </p:nvSpPr>
        <p:spPr>
          <a:xfrm>
            <a:off x="318655" y="2429130"/>
            <a:ext cx="3572979" cy="7414337"/>
          </a:xfrm>
          <a:prstGeom prst="rect">
            <a:avLst/>
          </a:prstGeom>
          <a:noFill/>
        </p:spPr>
        <p:txBody>
          <a:bodyPr wrap="square" lIns="91440" tIns="45720" rIns="91440" bIns="45720" rtlCol="0" anchor="t">
            <a:spAutoFit/>
          </a:bodyPr>
          <a:lstStyle/>
          <a:p>
            <a:r>
              <a:rPr lang="en-US" sz="1200"/>
              <a:t>The </a:t>
            </a:r>
            <a:r>
              <a:rPr lang="en-US" sz="1200" b="1"/>
              <a:t>Water Network Tool for Resilience (WNTR) </a:t>
            </a:r>
            <a:r>
              <a:rPr lang="en-US" sz="1200"/>
              <a:t>is an open source Python package designed to simulate and analyze resilience of water distribution systems. The United States Environmental Protection Agency, in partnership with Sandia National Laboratories, developed WNTR to integrate multiple critical aspects of resilience modeling for water distribution systems into a single software framework.</a:t>
            </a:r>
          </a:p>
          <a:p>
            <a:endParaRPr lang="en-US" sz="1220"/>
          </a:p>
          <a:p>
            <a:r>
              <a:rPr lang="en-US" sz="1220"/>
              <a:t>The software includes capability to:</a:t>
            </a:r>
          </a:p>
          <a:p>
            <a:pPr marL="285750" indent="-285750">
              <a:buFont typeface="Arial" panose="020B0604020202020204" pitchFamily="34" charset="0"/>
              <a:buChar char="•"/>
            </a:pPr>
            <a:r>
              <a:rPr lang="en-US" sz="1200"/>
              <a:t>Build water network models</a:t>
            </a:r>
            <a:endParaRPr lang="en-US" sz="1200">
              <a:ea typeface="Calibri"/>
              <a:cs typeface="Calibri"/>
            </a:endParaRPr>
          </a:p>
          <a:p>
            <a:pPr marL="285750" indent="-285750">
              <a:buFont typeface="Arial" panose="020B0604020202020204" pitchFamily="34" charset="0"/>
              <a:buChar char="•"/>
            </a:pPr>
            <a:r>
              <a:rPr lang="en-US" sz="1220"/>
              <a:t>Integrate GIS data into models and analysis</a:t>
            </a:r>
          </a:p>
          <a:p>
            <a:pPr marL="285750" indent="-285750">
              <a:buFont typeface="Arial" panose="020B0604020202020204" pitchFamily="34" charset="0"/>
              <a:buChar char="•"/>
            </a:pPr>
            <a:r>
              <a:rPr lang="en-US" sz="1220"/>
              <a:t>Modify network structure and operations</a:t>
            </a:r>
          </a:p>
          <a:p>
            <a:pPr marL="285750" indent="-285750">
              <a:buFont typeface="Arial" panose="020B0604020202020204" pitchFamily="34" charset="0"/>
              <a:buChar char="•"/>
            </a:pPr>
            <a:r>
              <a:rPr lang="en-US" sz="1220"/>
              <a:t>Assign fragility and survival curves to network components</a:t>
            </a:r>
          </a:p>
          <a:p>
            <a:pPr marL="285750" indent="-285750">
              <a:buFont typeface="Arial" panose="020B0604020202020204" pitchFamily="34" charset="0"/>
              <a:buChar char="•"/>
            </a:pPr>
            <a:r>
              <a:rPr lang="en-US" sz="1220"/>
              <a:t>Model disruptive events such as power outages, earthquakes, fires, pipe breaks,  and contamination incidents</a:t>
            </a:r>
          </a:p>
          <a:p>
            <a:pPr marL="285750" indent="-285750">
              <a:buFont typeface="Arial" panose="020B0604020202020204" pitchFamily="34" charset="0"/>
              <a:buChar char="•"/>
            </a:pPr>
            <a:r>
              <a:rPr lang="en-US" sz="1220"/>
              <a:t>Model response and repair strategies</a:t>
            </a:r>
          </a:p>
          <a:p>
            <a:pPr marL="285750" indent="-285750">
              <a:buFont typeface="Arial" panose="020B0604020202020204" pitchFamily="34" charset="0"/>
              <a:buChar char="•"/>
            </a:pPr>
            <a:r>
              <a:rPr lang="en-US" sz="1220"/>
              <a:t>Simulate hydraulics and water quality</a:t>
            </a:r>
          </a:p>
          <a:p>
            <a:pPr marL="285750" indent="-285750">
              <a:buFont typeface="Arial" panose="020B0604020202020204" pitchFamily="34" charset="0"/>
              <a:buChar char="•"/>
            </a:pPr>
            <a:r>
              <a:rPr lang="en-US" sz="1220"/>
              <a:t>Evaluate resilience using a wide range of metrics</a:t>
            </a:r>
          </a:p>
          <a:p>
            <a:pPr marL="285750" indent="-285750">
              <a:buFont typeface="Arial" panose="020B0604020202020204" pitchFamily="34" charset="0"/>
              <a:buChar char="•"/>
            </a:pPr>
            <a:r>
              <a:rPr lang="en-US" sz="1220"/>
              <a:t>Integrate dependency with other critical infrastructure and supply chains</a:t>
            </a:r>
          </a:p>
          <a:p>
            <a:pPr marL="285750" indent="-285750">
              <a:buFont typeface="Arial" panose="020B0604020202020204" pitchFamily="34" charset="0"/>
              <a:buChar char="•"/>
            </a:pPr>
            <a:r>
              <a:rPr lang="en-US" sz="1220"/>
              <a:t>Analyze results and generate graphics</a:t>
            </a:r>
          </a:p>
          <a:p>
            <a:endParaRPr lang="en-US" sz="1220"/>
          </a:p>
          <a:p>
            <a:r>
              <a:rPr lang="en-US" sz="1200"/>
              <a:t>WNTR can be used to estimate infrastructure damage, evaluate preparedness strategies, prioritize response actions, and identify worst case scenarios and best practices for maintenance and operations. WNTR can be installed through the United States Environmental Protection Agency GitHub site at </a:t>
            </a:r>
            <a:r>
              <a:rPr lang="en-US" sz="1200">
                <a:hlinkClick r:id="rId2"/>
              </a:rPr>
              <a:t>https://github.com/USEPA/WNTR</a:t>
            </a:r>
            <a:r>
              <a:rPr lang="en-US" sz="1200"/>
              <a:t>.  Documentation is available at </a:t>
            </a:r>
            <a:r>
              <a:rPr lang="en-US" sz="1200">
                <a:hlinkClick r:id="rId3"/>
              </a:rPr>
              <a:t>https://usepa.github.io/WNTR/</a:t>
            </a:r>
            <a:r>
              <a:rPr lang="en-US" sz="1200"/>
              <a:t>.</a:t>
            </a:r>
            <a:endParaRPr lang="en-US" sz="1200">
              <a:ea typeface="Calibri"/>
              <a:cs typeface="Calibri"/>
            </a:endParaRPr>
          </a:p>
          <a:p>
            <a:endParaRPr lang="en-US" sz="1220"/>
          </a:p>
          <a:p>
            <a:r>
              <a:rPr lang="en-US" sz="1220"/>
              <a:t>For more information or to conduct a case study, contact:</a:t>
            </a:r>
          </a:p>
          <a:p>
            <a:r>
              <a:rPr lang="en-US" sz="1220"/>
              <a:t>	Katherine Klise, </a:t>
            </a:r>
            <a:r>
              <a:rPr lang="en-US" sz="1220">
                <a:hlinkClick r:id="rId4"/>
              </a:rPr>
              <a:t>kaklise@sandia.gov</a:t>
            </a:r>
            <a:endParaRPr lang="en-US" sz="1220"/>
          </a:p>
          <a:p>
            <a:r>
              <a:rPr lang="en-US" sz="1200"/>
              <a:t>	Terra Haxton, </a:t>
            </a:r>
            <a:r>
              <a:rPr lang="en-US" sz="1200">
                <a:hlinkClick r:id="rId5"/>
              </a:rPr>
              <a:t>Haxton.Terra@epa.gov</a:t>
            </a:r>
            <a:endParaRPr lang="en-US" sz="1200"/>
          </a:p>
          <a:p>
            <a:endParaRPr lang="en-US" sz="1220"/>
          </a:p>
        </p:txBody>
      </p:sp>
      <p:sp>
        <p:nvSpPr>
          <p:cNvPr id="39" name="TextBox 38"/>
          <p:cNvSpPr txBox="1"/>
          <p:nvPr/>
        </p:nvSpPr>
        <p:spPr>
          <a:xfrm>
            <a:off x="285998" y="1111796"/>
            <a:ext cx="7131839" cy="1218795"/>
          </a:xfrm>
          <a:prstGeom prst="rect">
            <a:avLst/>
          </a:prstGeom>
          <a:noFill/>
        </p:spPr>
        <p:txBody>
          <a:bodyPr wrap="square" lIns="91440" tIns="45720" rIns="91440" bIns="45720" rtlCol="0" anchor="t">
            <a:spAutoFit/>
          </a:bodyPr>
          <a:lstStyle/>
          <a:p>
            <a:r>
              <a:rPr lang="en-US" sz="1200" dirty="0"/>
              <a:t>Drinking water distribution systems face multiple challenges, including aging infrastructure, water quality concerns, pipe breaks, uncertainty in supply and demand, natural disasters, environmental emergencies, and targeted attacks. All of these have the potential to disrupt a large portion of a water network. Increasing resilience to these types of hazards is essential to improving water security. Simulation and analysis can help water utilities predict how their system will respond to both expected and unexpected incidents and help inform decisions to make water distribution networks more resilient over time.</a:t>
            </a:r>
          </a:p>
        </p:txBody>
      </p:sp>
      <p:cxnSp>
        <p:nvCxnSpPr>
          <p:cNvPr id="40" name="Straight Connector 39"/>
          <p:cNvCxnSpPr/>
          <p:nvPr/>
        </p:nvCxnSpPr>
        <p:spPr>
          <a:xfrm>
            <a:off x="287393" y="817396"/>
            <a:ext cx="6592454" cy="0"/>
          </a:xfrm>
          <a:prstGeom prst="line">
            <a:avLst/>
          </a:prstGeom>
        </p:spPr>
        <p:style>
          <a:lnRef idx="2">
            <a:schemeClr val="accent1"/>
          </a:lnRef>
          <a:fillRef idx="0">
            <a:schemeClr val="accent1"/>
          </a:fillRef>
          <a:effectRef idx="1">
            <a:schemeClr val="accent1"/>
          </a:effectRef>
          <a:fontRef idx="minor">
            <a:schemeClr val="tx1"/>
          </a:fontRef>
        </p:style>
      </p:cxnSp>
      <p:sp>
        <p:nvSpPr>
          <p:cNvPr id="41" name="Rectangle 5"/>
          <p:cNvSpPr>
            <a:spLocks noChangeArrowheads="1"/>
          </p:cNvSpPr>
          <p:nvPr/>
        </p:nvSpPr>
        <p:spPr bwMode="auto">
          <a:xfrm>
            <a:off x="1" y="482169"/>
            <a:ext cx="32841" cy="65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6"/>
          <p:cNvSpPr>
            <a:spLocks noChangeArrowheads="1"/>
          </p:cNvSpPr>
          <p:nvPr/>
        </p:nvSpPr>
        <p:spPr bwMode="auto">
          <a:xfrm>
            <a:off x="1" y="1220241"/>
            <a:ext cx="32841" cy="65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42"/>
          <p:cNvSpPr/>
          <p:nvPr/>
        </p:nvSpPr>
        <p:spPr>
          <a:xfrm>
            <a:off x="0" y="200925"/>
            <a:ext cx="7772400" cy="70386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3500"/>
          </a:p>
        </p:txBody>
      </p:sp>
      <p:sp>
        <p:nvSpPr>
          <p:cNvPr id="44" name="Rectangle 43"/>
          <p:cNvSpPr/>
          <p:nvPr/>
        </p:nvSpPr>
        <p:spPr>
          <a:xfrm>
            <a:off x="0" y="4"/>
            <a:ext cx="7772400" cy="163024"/>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 name="Rectangle 44"/>
          <p:cNvSpPr/>
          <p:nvPr/>
        </p:nvSpPr>
        <p:spPr>
          <a:xfrm>
            <a:off x="0" y="195816"/>
            <a:ext cx="7772400" cy="40756"/>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46" name="Picture 45"/>
          <p:cNvPicPr>
            <a:picLocks noChangeAspect="1"/>
          </p:cNvPicPr>
          <p:nvPr/>
        </p:nvPicPr>
        <p:blipFill>
          <a:blip r:embed="rId6" cstate="print">
            <a:alphaModFix amt="56000"/>
            <a:extLst>
              <a:ext uri="{28A0092B-C50C-407E-A947-70E740481C1C}">
                <a14:useLocalDpi xmlns:a14="http://schemas.microsoft.com/office/drawing/2010/main" val="0"/>
              </a:ext>
            </a:extLst>
          </a:blip>
          <a:stretch>
            <a:fillRect/>
          </a:stretch>
        </p:blipFill>
        <p:spPr>
          <a:xfrm>
            <a:off x="0" y="209676"/>
            <a:ext cx="2085327" cy="695109"/>
          </a:xfrm>
          <a:prstGeom prst="rect">
            <a:avLst/>
          </a:prstGeom>
        </p:spPr>
      </p:pic>
      <p:sp>
        <p:nvSpPr>
          <p:cNvPr id="47" name="Rectangle 46"/>
          <p:cNvSpPr/>
          <p:nvPr/>
        </p:nvSpPr>
        <p:spPr>
          <a:xfrm>
            <a:off x="0" y="340045"/>
            <a:ext cx="7772400" cy="461665"/>
          </a:xfrm>
          <a:prstGeom prst="rect">
            <a:avLst/>
          </a:prstGeom>
        </p:spPr>
        <p:txBody>
          <a:bodyPr wrap="square" anchor="ctr">
            <a:spAutoFit/>
          </a:bodyPr>
          <a:lstStyle/>
          <a:p>
            <a:pPr algn="ctr">
              <a:spcBef>
                <a:spcPct val="0"/>
              </a:spcBef>
            </a:pPr>
            <a:r>
              <a:rPr lang="en-US" sz="2400" b="1">
                <a:solidFill>
                  <a:schemeClr val="bg1"/>
                </a:solidFill>
              </a:rPr>
              <a:t>Water Infrastructure Resilience Evaluation using WNTR</a:t>
            </a:r>
          </a:p>
        </p:txBody>
      </p:sp>
      <p:sp>
        <p:nvSpPr>
          <p:cNvPr id="49" name="Rectangle 48"/>
          <p:cNvSpPr>
            <a:spLocks noChangeAspect="1"/>
          </p:cNvSpPr>
          <p:nvPr/>
        </p:nvSpPr>
        <p:spPr>
          <a:xfrm>
            <a:off x="0" y="9628622"/>
            <a:ext cx="7772400" cy="63485"/>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 name="Rectangle 49"/>
          <p:cNvSpPr>
            <a:spLocks noChangeAspect="1"/>
          </p:cNvSpPr>
          <p:nvPr/>
        </p:nvSpPr>
        <p:spPr>
          <a:xfrm>
            <a:off x="0" y="9724748"/>
            <a:ext cx="7772400" cy="354505"/>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7" name="TextBox 56"/>
          <p:cNvSpPr txBox="1"/>
          <p:nvPr/>
        </p:nvSpPr>
        <p:spPr>
          <a:xfrm>
            <a:off x="4522990" y="7901817"/>
            <a:ext cx="2201244" cy="215444"/>
          </a:xfrm>
          <a:prstGeom prst="rect">
            <a:avLst/>
          </a:prstGeom>
          <a:noFill/>
        </p:spPr>
        <p:txBody>
          <a:bodyPr wrap="none" rtlCol="0">
            <a:spAutoFit/>
          </a:bodyPr>
          <a:lstStyle/>
          <a:p>
            <a:pPr algn="ctr"/>
            <a:r>
              <a:rPr lang="en-US" sz="800"/>
              <a:t>Statistical prediction of water service availability</a:t>
            </a:r>
          </a:p>
        </p:txBody>
      </p:sp>
      <p:pic>
        <p:nvPicPr>
          <p:cNvPr id="54" name="Picture 53"/>
          <p:cNvPicPr>
            <a:picLocks noChangeAspect="1"/>
          </p:cNvPicPr>
          <p:nvPr/>
        </p:nvPicPr>
        <p:blipFill rotWithShape="1">
          <a:blip r:embed="rId7">
            <a:extLst>
              <a:ext uri="{BEBA8EAE-BF5A-486C-A8C5-ECC9F3942E4B}">
                <a14:imgProps xmlns:a14="http://schemas.microsoft.com/office/drawing/2010/main">
                  <a14:imgLayer r:embed="rId8">
                    <a14:imgEffect>
                      <a14:saturation sat="66000"/>
                    </a14:imgEffect>
                  </a14:imgLayer>
                </a14:imgProps>
              </a:ext>
            </a:extLst>
          </a:blip>
          <a:srcRect l="6040" r="29919"/>
          <a:stretch/>
        </p:blipFill>
        <p:spPr>
          <a:xfrm>
            <a:off x="3922733" y="5362647"/>
            <a:ext cx="2068151" cy="1666964"/>
          </a:xfrm>
          <a:prstGeom prst="rect">
            <a:avLst/>
          </a:prstGeom>
        </p:spPr>
      </p:pic>
      <p:sp>
        <p:nvSpPr>
          <p:cNvPr id="55" name="TextBox 54"/>
          <p:cNvSpPr txBox="1"/>
          <p:nvPr/>
        </p:nvSpPr>
        <p:spPr>
          <a:xfrm>
            <a:off x="4504891" y="5910778"/>
            <a:ext cx="582211" cy="215444"/>
          </a:xfrm>
          <a:prstGeom prst="rect">
            <a:avLst/>
          </a:prstGeom>
          <a:noFill/>
        </p:spPr>
        <p:txBody>
          <a:bodyPr wrap="none" rtlCol="0">
            <a:spAutoFit/>
          </a:bodyPr>
          <a:lstStyle/>
          <a:p>
            <a:pPr algn="ctr"/>
            <a:r>
              <a:rPr lang="en-US" sz="800"/>
              <a:t>Epicenter</a:t>
            </a:r>
          </a:p>
        </p:txBody>
      </p:sp>
      <p:sp>
        <p:nvSpPr>
          <p:cNvPr id="56" name="TextBox 55"/>
          <p:cNvSpPr txBox="1"/>
          <p:nvPr/>
        </p:nvSpPr>
        <p:spPr>
          <a:xfrm>
            <a:off x="5905602" y="5704944"/>
            <a:ext cx="1267264" cy="461665"/>
          </a:xfrm>
          <a:prstGeom prst="rect">
            <a:avLst/>
          </a:prstGeom>
          <a:noFill/>
        </p:spPr>
        <p:txBody>
          <a:bodyPr wrap="square" rtlCol="0">
            <a:spAutoFit/>
          </a:bodyPr>
          <a:lstStyle/>
          <a:p>
            <a:pPr algn="ctr"/>
            <a:r>
              <a:rPr lang="en-US" sz="800"/>
              <a:t>Simulated peak ground acceleration from an earthquake</a:t>
            </a:r>
          </a:p>
        </p:txBody>
      </p:sp>
      <p:sp>
        <p:nvSpPr>
          <p:cNvPr id="62" name="TextBox 61"/>
          <p:cNvSpPr txBox="1"/>
          <p:nvPr/>
        </p:nvSpPr>
        <p:spPr>
          <a:xfrm>
            <a:off x="5580073" y="6397254"/>
            <a:ext cx="1333698" cy="123111"/>
          </a:xfrm>
          <a:prstGeom prst="rect">
            <a:avLst/>
          </a:prstGeom>
          <a:solidFill>
            <a:schemeClr val="bg1"/>
          </a:solidFill>
        </p:spPr>
        <p:txBody>
          <a:bodyPr wrap="none" lIns="0" tIns="0" rIns="0" bIns="0" rtlCol="0">
            <a:spAutoFit/>
          </a:bodyPr>
          <a:lstStyle/>
          <a:p>
            <a:pPr algn="ctr"/>
            <a:r>
              <a:rPr lang="en-US" sz="800"/>
              <a:t>Fragility curves for tank damage</a:t>
            </a:r>
          </a:p>
        </p:txBody>
      </p:sp>
      <p:pic>
        <p:nvPicPr>
          <p:cNvPr id="63" name="Picture 62"/>
          <p:cNvPicPr>
            <a:picLocks noChangeAspect="1"/>
          </p:cNvPicPr>
          <p:nvPr/>
        </p:nvPicPr>
        <p:blipFill>
          <a:blip r:embed="rId9" cstate="print">
            <a:extLst>
              <a:ext uri="{BEBA8EAE-BF5A-486C-A8C5-ECC9F3942E4B}">
                <a14:imgProps xmlns:a14="http://schemas.microsoft.com/office/drawing/2010/main">
                  <a14:imgLayer r:embed="rId10">
                    <a14:imgEffect>
                      <a14:saturation sat="33000"/>
                    </a14:imgEffect>
                  </a14:imgLayer>
                </a14:imgProps>
              </a:ext>
              <a:ext uri="{28A0092B-C50C-407E-A947-70E740481C1C}">
                <a14:useLocalDpi xmlns:a14="http://schemas.microsoft.com/office/drawing/2010/main" val="0"/>
              </a:ext>
            </a:extLst>
          </a:blip>
          <a:stretch>
            <a:fillRect/>
          </a:stretch>
        </p:blipFill>
        <p:spPr>
          <a:xfrm>
            <a:off x="5279583" y="6534328"/>
            <a:ext cx="1828800" cy="1294018"/>
          </a:xfrm>
          <a:prstGeom prst="rect">
            <a:avLst/>
          </a:prstGeom>
        </p:spPr>
      </p:pic>
      <p:sp>
        <p:nvSpPr>
          <p:cNvPr id="64" name="TextBox 63"/>
          <p:cNvSpPr txBox="1"/>
          <p:nvPr/>
        </p:nvSpPr>
        <p:spPr>
          <a:xfrm>
            <a:off x="1628433" y="9802197"/>
            <a:ext cx="4910801" cy="276999"/>
          </a:xfrm>
          <a:prstGeom prst="rect">
            <a:avLst/>
          </a:prstGeom>
          <a:noFill/>
        </p:spPr>
        <p:txBody>
          <a:bodyPr wrap="square" lIns="0" tIns="0" rIns="0" bIns="0">
            <a:spAutoFit/>
          </a:bodyPr>
          <a:lstStyle/>
          <a:p>
            <a:pPr algn="ctr">
              <a:defRPr/>
            </a:pPr>
            <a:r>
              <a:rPr lang="en-US" sz="900" baseline="30000"/>
              <a:t>Sandia National Laboratories is a </a:t>
            </a:r>
            <a:r>
              <a:rPr lang="en-US" sz="900" baseline="30000" err="1"/>
              <a:t>multimission</a:t>
            </a:r>
            <a:r>
              <a:rPr lang="en-US" sz="900" baseline="30000"/>
              <a:t> laboratory managed and operated by National Technology and Engineering Solutions of Sandia LLC, a wholly owned subsidiary of Honeywell International Inc. for the U.S. Department of Energy’s National Nuclear Security Administration under contract DE-NA0003525. SAND2017-13459</a:t>
            </a:r>
          </a:p>
        </p:txBody>
      </p:sp>
      <p:pic>
        <p:nvPicPr>
          <p:cNvPr id="65" name="Picture 6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80738" y="9779575"/>
            <a:ext cx="914400" cy="230124"/>
          </a:xfrm>
          <a:prstGeom prst="rect">
            <a:avLst/>
          </a:prstGeom>
        </p:spPr>
      </p:pic>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6843" y="9779313"/>
            <a:ext cx="1371600" cy="209405"/>
          </a:xfrm>
          <a:prstGeom prst="rect">
            <a:avLst/>
          </a:prstGeom>
        </p:spPr>
      </p:pic>
      <p:pic>
        <p:nvPicPr>
          <p:cNvPr id="66" name="Picture 65"/>
          <p:cNvPicPr/>
          <p:nvPr/>
        </p:nvPicPr>
        <p:blipFill>
          <a:blip r:embed="rId13" cstate="print">
            <a:extLst>
              <a:ext uri="{28A0092B-C50C-407E-A947-70E740481C1C}">
                <a14:useLocalDpi xmlns:a14="http://schemas.microsoft.com/office/drawing/2010/main" val="0"/>
              </a:ext>
            </a:extLst>
          </a:blip>
          <a:stretch>
            <a:fillRect/>
          </a:stretch>
        </p:blipFill>
        <p:spPr>
          <a:xfrm>
            <a:off x="4223528" y="8058992"/>
            <a:ext cx="2679245" cy="1214652"/>
          </a:xfrm>
          <a:prstGeom prst="rect">
            <a:avLst/>
          </a:prstGeom>
        </p:spPr>
      </p:pic>
      <p:sp>
        <p:nvSpPr>
          <p:cNvPr id="51" name="Rounded Rectangle 34">
            <a:extLst>
              <a:ext uri="{FF2B5EF4-FFF2-40B4-BE49-F238E27FC236}">
                <a16:creationId xmlns:a16="http://schemas.microsoft.com/office/drawing/2014/main" id="{E9C90CF1-B080-4F6E-9FA6-BFF61C480CD0}"/>
              </a:ext>
            </a:extLst>
          </p:cNvPr>
          <p:cNvSpPr/>
          <p:nvPr/>
        </p:nvSpPr>
        <p:spPr>
          <a:xfrm>
            <a:off x="4040838" y="3948877"/>
            <a:ext cx="1014984" cy="457200"/>
          </a:xfrm>
          <a:prstGeom prst="roundRect">
            <a:avLst>
              <a:gd name="adj" fmla="val 9795"/>
            </a:avLst>
          </a:prstGeom>
          <a:solidFill>
            <a:schemeClr val="bg1">
              <a:lumMod val="95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a:solidFill>
                  <a:schemeClr val="tx1"/>
                </a:solidFill>
              </a:rPr>
              <a:t>Earthquakes </a:t>
            </a:r>
            <a:r>
              <a:rPr lang="en-US" sz="1000" b="1" i="1">
                <a:solidFill>
                  <a:schemeClr val="tx1"/>
                </a:solidFill>
              </a:rPr>
              <a:t> </a:t>
            </a:r>
          </a:p>
        </p:txBody>
      </p:sp>
      <p:sp>
        <p:nvSpPr>
          <p:cNvPr id="52" name="Rounded Rectangle 34">
            <a:extLst>
              <a:ext uri="{FF2B5EF4-FFF2-40B4-BE49-F238E27FC236}">
                <a16:creationId xmlns:a16="http://schemas.microsoft.com/office/drawing/2014/main" id="{FED25274-2CFD-43E0-B657-97FF764DA2DC}"/>
              </a:ext>
            </a:extLst>
          </p:cNvPr>
          <p:cNvSpPr/>
          <p:nvPr/>
        </p:nvSpPr>
        <p:spPr>
          <a:xfrm>
            <a:off x="5143880" y="3948877"/>
            <a:ext cx="1014984" cy="457200"/>
          </a:xfrm>
          <a:prstGeom prst="roundRect">
            <a:avLst>
              <a:gd name="adj" fmla="val 9795"/>
            </a:avLst>
          </a:prstGeom>
          <a:solidFill>
            <a:schemeClr val="bg1">
              <a:lumMod val="95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a:solidFill>
                  <a:schemeClr val="tx1"/>
                </a:solidFill>
              </a:rPr>
              <a:t>Drought /  Wildfires   </a:t>
            </a:r>
          </a:p>
        </p:txBody>
      </p:sp>
      <p:sp>
        <p:nvSpPr>
          <p:cNvPr id="53" name="Rounded Rectangle 34">
            <a:extLst>
              <a:ext uri="{FF2B5EF4-FFF2-40B4-BE49-F238E27FC236}">
                <a16:creationId xmlns:a16="http://schemas.microsoft.com/office/drawing/2014/main" id="{B938A115-0F15-4223-BB57-6F3DA7FFC4AC}"/>
              </a:ext>
            </a:extLst>
          </p:cNvPr>
          <p:cNvSpPr/>
          <p:nvPr/>
        </p:nvSpPr>
        <p:spPr>
          <a:xfrm>
            <a:off x="5666142" y="3386346"/>
            <a:ext cx="1371599" cy="457200"/>
          </a:xfrm>
          <a:prstGeom prst="roundRect">
            <a:avLst>
              <a:gd name="adj" fmla="val 9795"/>
            </a:avLst>
          </a:prstGeom>
          <a:solidFill>
            <a:schemeClr val="bg1">
              <a:lumMod val="95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lvl="0" algn="ctr"/>
            <a:r>
              <a:rPr lang="en-US" sz="1000" b="1">
                <a:solidFill>
                  <a:schemeClr val="tx1"/>
                </a:solidFill>
              </a:rPr>
              <a:t>Power Outage and Black Sky Hazards</a:t>
            </a:r>
          </a:p>
        </p:txBody>
      </p:sp>
      <p:sp>
        <p:nvSpPr>
          <p:cNvPr id="58" name="Rounded Rectangle 34">
            <a:extLst>
              <a:ext uri="{FF2B5EF4-FFF2-40B4-BE49-F238E27FC236}">
                <a16:creationId xmlns:a16="http://schemas.microsoft.com/office/drawing/2014/main" id="{1F61FF1F-4128-48C7-9CB9-883260390464}"/>
              </a:ext>
            </a:extLst>
          </p:cNvPr>
          <p:cNvSpPr/>
          <p:nvPr/>
        </p:nvSpPr>
        <p:spPr>
          <a:xfrm>
            <a:off x="4468753" y="4512260"/>
            <a:ext cx="1188720" cy="457200"/>
          </a:xfrm>
          <a:prstGeom prst="roundRect">
            <a:avLst>
              <a:gd name="adj" fmla="val 9795"/>
            </a:avLst>
          </a:prstGeom>
          <a:solidFill>
            <a:schemeClr val="bg1">
              <a:lumMod val="95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a:solidFill>
                  <a:schemeClr val="tx1"/>
                </a:solidFill>
              </a:rPr>
              <a:t>Flood / Hurricane </a:t>
            </a:r>
          </a:p>
        </p:txBody>
      </p:sp>
      <p:sp>
        <p:nvSpPr>
          <p:cNvPr id="59" name="Rounded Rectangle 34">
            <a:extLst>
              <a:ext uri="{FF2B5EF4-FFF2-40B4-BE49-F238E27FC236}">
                <a16:creationId xmlns:a16="http://schemas.microsoft.com/office/drawing/2014/main" id="{F6C678B7-EB21-4FFA-8133-88FA997A520A}"/>
              </a:ext>
            </a:extLst>
          </p:cNvPr>
          <p:cNvSpPr/>
          <p:nvPr/>
        </p:nvSpPr>
        <p:spPr>
          <a:xfrm>
            <a:off x="5746722" y="4512260"/>
            <a:ext cx="1097280" cy="457200"/>
          </a:xfrm>
          <a:prstGeom prst="roundRect">
            <a:avLst>
              <a:gd name="adj" fmla="val 9795"/>
            </a:avLst>
          </a:prstGeom>
          <a:solidFill>
            <a:schemeClr val="bg1">
              <a:lumMod val="95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a:solidFill>
                  <a:schemeClr val="tx1"/>
                </a:solidFill>
              </a:rPr>
              <a:t>Cyber Threats to </a:t>
            </a:r>
          </a:p>
          <a:p>
            <a:pPr lvl="0" algn="ctr"/>
            <a:r>
              <a:rPr lang="en-US" sz="1000" b="1">
                <a:solidFill>
                  <a:schemeClr val="tx1"/>
                </a:solidFill>
              </a:rPr>
              <a:t>Critical Sectors</a:t>
            </a:r>
          </a:p>
        </p:txBody>
      </p:sp>
      <p:sp>
        <p:nvSpPr>
          <p:cNvPr id="60" name="Rounded Rectangle 34">
            <a:extLst>
              <a:ext uri="{FF2B5EF4-FFF2-40B4-BE49-F238E27FC236}">
                <a16:creationId xmlns:a16="http://schemas.microsoft.com/office/drawing/2014/main" id="{83F29C25-9436-400A-8EAB-798DDC3D0CC2}"/>
              </a:ext>
            </a:extLst>
          </p:cNvPr>
          <p:cNvSpPr/>
          <p:nvPr/>
        </p:nvSpPr>
        <p:spPr>
          <a:xfrm>
            <a:off x="4188755" y="3390414"/>
            <a:ext cx="1371600" cy="457200"/>
          </a:xfrm>
          <a:prstGeom prst="roundRect">
            <a:avLst>
              <a:gd name="adj" fmla="val 9795"/>
            </a:avLst>
          </a:prstGeom>
          <a:solidFill>
            <a:schemeClr val="bg1">
              <a:lumMod val="95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a:solidFill>
                  <a:schemeClr val="tx1"/>
                </a:solidFill>
              </a:rPr>
              <a:t>Aging Infrastructure / Asset Management</a:t>
            </a:r>
          </a:p>
        </p:txBody>
      </p:sp>
      <p:sp>
        <p:nvSpPr>
          <p:cNvPr id="61" name="Rounded Rectangle 34">
            <a:extLst>
              <a:ext uri="{FF2B5EF4-FFF2-40B4-BE49-F238E27FC236}">
                <a16:creationId xmlns:a16="http://schemas.microsoft.com/office/drawing/2014/main" id="{93483742-EFD4-41A6-9625-6818F415FE14}"/>
              </a:ext>
            </a:extLst>
          </p:cNvPr>
          <p:cNvSpPr/>
          <p:nvPr/>
        </p:nvSpPr>
        <p:spPr>
          <a:xfrm>
            <a:off x="6246922" y="3943401"/>
            <a:ext cx="1005840" cy="457200"/>
          </a:xfrm>
          <a:prstGeom prst="roundRect">
            <a:avLst>
              <a:gd name="adj" fmla="val 9795"/>
            </a:avLst>
          </a:prstGeom>
          <a:solidFill>
            <a:schemeClr val="bg1">
              <a:lumMod val="95000"/>
            </a:schemeClr>
          </a:solidFill>
          <a:ln>
            <a:solidFill>
              <a:schemeClr val="bg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1000" b="1">
                <a:solidFill>
                  <a:schemeClr val="tx1"/>
                </a:solidFill>
              </a:rPr>
              <a:t>Water Contamination </a:t>
            </a:r>
          </a:p>
        </p:txBody>
      </p:sp>
      <p:sp>
        <p:nvSpPr>
          <p:cNvPr id="8" name="TextBox 7">
            <a:extLst>
              <a:ext uri="{FF2B5EF4-FFF2-40B4-BE49-F238E27FC236}">
                <a16:creationId xmlns:a16="http://schemas.microsoft.com/office/drawing/2014/main" id="{EA4F6B6D-8C4B-4B13-BFF2-F8ED864515AB}"/>
              </a:ext>
            </a:extLst>
          </p:cNvPr>
          <p:cNvSpPr txBox="1"/>
          <p:nvPr/>
        </p:nvSpPr>
        <p:spPr>
          <a:xfrm>
            <a:off x="3922733" y="5095301"/>
            <a:ext cx="3486852" cy="246221"/>
          </a:xfrm>
          <a:prstGeom prst="rect">
            <a:avLst/>
          </a:prstGeom>
          <a:noFill/>
        </p:spPr>
        <p:txBody>
          <a:bodyPr wrap="none" rtlCol="0">
            <a:spAutoFit/>
          </a:bodyPr>
          <a:lstStyle/>
          <a:p>
            <a:r>
              <a:rPr lang="en-US" sz="1000">
                <a:solidFill>
                  <a:srgbClr val="0070C0"/>
                </a:solidFill>
              </a:rPr>
              <a:t>Example application: System resilience following an earthquake</a:t>
            </a:r>
          </a:p>
        </p:txBody>
      </p:sp>
      <p:sp>
        <p:nvSpPr>
          <p:cNvPr id="9" name="TextBox 8">
            <a:extLst>
              <a:ext uri="{FF2B5EF4-FFF2-40B4-BE49-F238E27FC236}">
                <a16:creationId xmlns:a16="http://schemas.microsoft.com/office/drawing/2014/main" id="{ABB71C48-1AB0-4437-BD71-6BF81FE625BE}"/>
              </a:ext>
            </a:extLst>
          </p:cNvPr>
          <p:cNvSpPr txBox="1"/>
          <p:nvPr/>
        </p:nvSpPr>
        <p:spPr>
          <a:xfrm>
            <a:off x="3987050" y="2974730"/>
            <a:ext cx="3314664" cy="400110"/>
          </a:xfrm>
          <a:prstGeom prst="rect">
            <a:avLst/>
          </a:prstGeom>
          <a:noFill/>
        </p:spPr>
        <p:txBody>
          <a:bodyPr wrap="square" lIns="91440" tIns="45720" rIns="91440" bIns="45720" rtlCol="0" anchor="t">
            <a:spAutoFit/>
          </a:bodyPr>
          <a:lstStyle/>
          <a:p>
            <a:pPr algn="ctr"/>
            <a:r>
              <a:rPr lang="en-US" sz="1000">
                <a:solidFill>
                  <a:srgbClr val="0070C0"/>
                </a:solidFill>
              </a:rPr>
              <a:t>WNTR can simulate diverse hazards to analyze water distribution system resilience</a:t>
            </a:r>
            <a:endParaRPr lang="en-US" sz="1000">
              <a:solidFill>
                <a:srgbClr val="0070C0"/>
              </a:solidFill>
              <a:ea typeface="Calibri"/>
              <a:cs typeface="Calibri"/>
            </a:endParaRPr>
          </a:p>
        </p:txBody>
      </p:sp>
      <p:pic>
        <p:nvPicPr>
          <p:cNvPr id="4" name="Picture 3">
            <a:extLst>
              <a:ext uri="{FF2B5EF4-FFF2-40B4-BE49-F238E27FC236}">
                <a16:creationId xmlns:a16="http://schemas.microsoft.com/office/drawing/2014/main" id="{463B5A6E-48B5-720E-B8AD-F3C2C16674E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674620" y="2488490"/>
            <a:ext cx="1677321" cy="457200"/>
          </a:xfrm>
          <a:prstGeom prst="rect">
            <a:avLst/>
          </a:prstGeom>
        </p:spPr>
      </p:pic>
    </p:spTree>
    <p:extLst>
      <p:ext uri="{BB962C8B-B14F-4D97-AF65-F5344CB8AC3E}">
        <p14:creationId xmlns:p14="http://schemas.microsoft.com/office/powerpoint/2010/main" val="24354112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EsriMapsInfo xmlns="ESRI.ArcGIS.Mapping.OfficeIntegration.PowerPointInfo">
  <Version>Version1</Version>
  <RequiresSignIn>False</RequiresSignIn>
</EsriMapsInfo>
</file>

<file path=customXml/item2.xml><?xml version="1.0" encoding="utf-8"?>
<ct:contentTypeSchema xmlns:ct="http://schemas.microsoft.com/office/2006/metadata/contentType" xmlns:ma="http://schemas.microsoft.com/office/2006/metadata/properties/metaAttributes" ct:_="" ma:_="" ma:contentTypeName="Document" ma:contentTypeID="0x010100AC28686FBD4338489595DD7413329EE0" ma:contentTypeVersion="10" ma:contentTypeDescription="Create a new document." ma:contentTypeScope="" ma:versionID="efe20889d221db7351fa9f9f793f0500">
  <xsd:schema xmlns:xsd="http://www.w3.org/2001/XMLSchema" xmlns:xs="http://www.w3.org/2001/XMLSchema" xmlns:p="http://schemas.microsoft.com/office/2006/metadata/properties" xmlns:ns2="d50414f6-37ad-4088-828c-17732dfcb590" xmlns:ns3="b6537b32-d7a3-445d-a13e-f5ee99b6d44a" targetNamespace="http://schemas.microsoft.com/office/2006/metadata/properties" ma:root="true" ma:fieldsID="b74ad9af483442c1d01e11d21c2dc391" ns2:_="" ns3:_="">
    <xsd:import namespace="d50414f6-37ad-4088-828c-17732dfcb590"/>
    <xsd:import namespace="b6537b32-d7a3-445d-a13e-f5ee99b6d44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0414f6-37ad-4088-828c-17732dfcb5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6537b32-d7a3-445d-a13e-f5ee99b6d44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20E9AF-8DED-4D17-80AC-2052DB1506D3}">
  <ds:schemaRefs>
    <ds:schemaRef ds:uri="ESRI.ArcGIS.Mapping.OfficeIntegration.PowerPointInfo"/>
  </ds:schemaRefs>
</ds:datastoreItem>
</file>

<file path=customXml/itemProps2.xml><?xml version="1.0" encoding="utf-8"?>
<ds:datastoreItem xmlns:ds="http://schemas.openxmlformats.org/officeDocument/2006/customXml" ds:itemID="{C2F022C0-3A9C-476E-BE94-BA52DB5B7D5A}">
  <ds:schemaRefs>
    <ds:schemaRef ds:uri="b6537b32-d7a3-445d-a13e-f5ee99b6d44a"/>
    <ds:schemaRef ds:uri="d50414f6-37ad-4088-828c-17732dfcb59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BFFC18D-7AC0-489F-8802-477155174654}">
  <ds:schemaRefs>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F40B8E31-4FFD-40AC-9C10-0CA6060638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Klise, Katherine A</dc:creator>
  <cp:revision>6</cp:revision>
  <cp:lastPrinted>2018-03-13T14:03:33Z</cp:lastPrinted>
  <dcterms:created xsi:type="dcterms:W3CDTF">2017-04-19T17:05:05Z</dcterms:created>
  <dcterms:modified xsi:type="dcterms:W3CDTF">2025-01-06T21:25:18Z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0x010100AC28686FBD4338489595DD7413329EE0</vt:lpwstr>
  </property>
</Properties>
</file>