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7" r:id="rId3"/>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74" autoAdjust="0"/>
    <p:restoredTop sz="96817" autoAdjust="0"/>
  </p:normalViewPr>
  <p:slideViewPr>
    <p:cSldViewPr snapToGrid="0">
      <p:cViewPr varScale="1">
        <p:scale>
          <a:sx n="76" d="100"/>
          <a:sy n="76" d="100"/>
        </p:scale>
        <p:origin x="23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0501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28004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5085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8076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FBD30-E760-4572-B462-738943907F1A}"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66560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FBD30-E760-4572-B462-738943907F1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3412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FBD30-E760-4572-B462-738943907F1A}"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136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AFBD30-E760-4572-B462-738943907F1A}"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5151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FBD30-E760-4572-B462-738943907F1A}"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9637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83892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25128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8AFBD30-E760-4572-B462-738943907F1A}" type="datetimeFigureOut">
              <a:rPr lang="en-US" smtClean="0"/>
              <a:t>11/1/2024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AA627AE-A9B2-437E-B494-B69D7FB30176}" type="slidenum">
              <a:rPr lang="en-US" smtClean="0"/>
              <a:t>‹#›</a:t>
            </a:fld>
            <a:endParaRPr lang="en-US"/>
          </a:p>
        </p:txBody>
      </p:sp>
    </p:spTree>
    <p:extLst>
      <p:ext uri="{BB962C8B-B14F-4D97-AF65-F5344CB8AC3E}">
        <p14:creationId xmlns:p14="http://schemas.microsoft.com/office/powerpoint/2010/main" val="5072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EPA/WNTR/blob/main/examples/demos/fire_flow_demo.ipynb" TargetMode="External"/><Relationship Id="rId3" Type="http://schemas.openxmlformats.org/officeDocument/2006/relationships/image" Target="../media/image2.png"/><Relationship Id="rId7" Type="http://schemas.openxmlformats.org/officeDocument/2006/relationships/hyperlink" Target="https://github.com/USEPA/WNTR/blob/main/examples/demos/pipe_break_demo.ipynb"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USEPA/WNTR/blob/main/examples/demos/basic_demo.ipynb" TargetMode="External"/><Relationship Id="rId11" Type="http://schemas.openxmlformats.org/officeDocument/2006/relationships/hyperlink" Target="https://usepa.github.io/WNTR/" TargetMode="External"/><Relationship Id="rId5" Type="http://schemas.openxmlformats.org/officeDocument/2006/relationships/image" Target="../media/image4.jpg"/><Relationship Id="rId10" Type="http://schemas.openxmlformats.org/officeDocument/2006/relationships/hyperlink" Target="https://github.com/USEPA/WNTR/blob/main/examples/demos/geospatial_demo.ipynb" TargetMode="External"/><Relationship Id="rId4" Type="http://schemas.openxmlformats.org/officeDocument/2006/relationships/image" Target="../media/image3.png"/><Relationship Id="rId9" Type="http://schemas.openxmlformats.org/officeDocument/2006/relationships/hyperlink" Target="https://github.com/USEPA/WNTR/blob/main/examples/demos/earthquake_demo.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201853"/>
            <a:ext cx="7772400" cy="1980467"/>
          </a:xfrm>
          <a:prstGeom prst="rect">
            <a:avLst/>
          </a:prstGeom>
          <a:gradFill flip="none" rotWithShape="1">
            <a:gsLst>
              <a:gs pos="0">
                <a:schemeClr val="tx2"/>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21" dirty="0"/>
              <a:t> </a:t>
            </a:r>
          </a:p>
        </p:txBody>
      </p:sp>
      <p:sp>
        <p:nvSpPr>
          <p:cNvPr id="37" name="TextBox 36"/>
          <p:cNvSpPr txBox="1"/>
          <p:nvPr/>
        </p:nvSpPr>
        <p:spPr>
          <a:xfrm>
            <a:off x="140677" y="181681"/>
            <a:ext cx="6981092" cy="584775"/>
          </a:xfrm>
          <a:prstGeom prst="rect">
            <a:avLst/>
          </a:prstGeom>
          <a:noFill/>
        </p:spPr>
        <p:txBody>
          <a:bodyPr wrap="square" rtlCol="0">
            <a:spAutoFit/>
          </a:bodyPr>
          <a:lstStyle/>
          <a:p>
            <a:pPr algn="ctr"/>
            <a:r>
              <a:rPr lang="en-US" sz="3200" b="1" dirty="0"/>
              <a:t>Water Network Resilience Software</a:t>
            </a:r>
          </a:p>
        </p:txBody>
      </p:sp>
      <p:sp>
        <p:nvSpPr>
          <p:cNvPr id="39" name="TextBox 38"/>
          <p:cNvSpPr txBox="1"/>
          <p:nvPr/>
        </p:nvSpPr>
        <p:spPr>
          <a:xfrm>
            <a:off x="229684" y="1111796"/>
            <a:ext cx="7387268" cy="1969770"/>
          </a:xfrm>
          <a:prstGeom prst="rect">
            <a:avLst/>
          </a:prstGeom>
          <a:noFill/>
        </p:spPr>
        <p:txBody>
          <a:bodyPr wrap="square" rtlCol="0">
            <a:spAutoFit/>
          </a:bodyPr>
          <a:lstStyle/>
          <a:p>
            <a:r>
              <a:rPr lang="en-US" sz="1220" dirty="0"/>
              <a:t>The </a:t>
            </a:r>
            <a:r>
              <a:rPr lang="en-US" sz="1220" b="1" dirty="0"/>
              <a:t>Water Network Tool for Resilience (WNTR) </a:t>
            </a:r>
            <a:r>
              <a:rPr lang="en-US" sz="1220" dirty="0"/>
              <a:t>is an open source Python package designed to simulate and analyze resilience of water distribution systems. The United States Environmental Protection Agency, in partnership with Sandia National Laboratories, developed WNTR to integrate critical aspects of resilience modeling for water distribution systems into a single software framework. WNTR can be used to estimate infrastructure damage, evaluate preparedness strategies, prioritize response actions, and identify worse case scenarios and best practices for maintenance and operations. </a:t>
            </a:r>
          </a:p>
          <a:p>
            <a:endParaRPr lang="en-US" sz="1220" dirty="0"/>
          </a:p>
          <a:p>
            <a:r>
              <a:rPr lang="en-US" sz="1220" dirty="0"/>
              <a:t>WNTR comes with </a:t>
            </a:r>
            <a:r>
              <a:rPr lang="en-US" sz="1220" dirty="0" err="1"/>
              <a:t>Jupyter</a:t>
            </a:r>
            <a:r>
              <a:rPr lang="en-US" sz="1220" dirty="0"/>
              <a:t> Notebook tutorials to help utilities get started using the software. The Notebooks run using an online service that does not require installing software. The tutorials cover the following capabilities:</a:t>
            </a:r>
          </a:p>
          <a:p>
            <a:endParaRPr lang="en-US" sz="1220" dirty="0"/>
          </a:p>
        </p:txBody>
      </p:sp>
      <p:cxnSp>
        <p:nvCxnSpPr>
          <p:cNvPr id="40" name="Straight Connector 39"/>
          <p:cNvCxnSpPr/>
          <p:nvPr/>
        </p:nvCxnSpPr>
        <p:spPr>
          <a:xfrm>
            <a:off x="287393" y="817396"/>
            <a:ext cx="659245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5"/>
          <p:cNvSpPr>
            <a:spLocks noChangeArrowheads="1"/>
          </p:cNvSpPr>
          <p:nvPr/>
        </p:nvSpPr>
        <p:spPr bwMode="auto">
          <a:xfrm>
            <a:off x="1" y="482169"/>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6"/>
          <p:cNvSpPr>
            <a:spLocks noChangeArrowheads="1"/>
          </p:cNvSpPr>
          <p:nvPr/>
        </p:nvSpPr>
        <p:spPr bwMode="auto">
          <a:xfrm>
            <a:off x="1" y="1220241"/>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2"/>
          <p:cNvSpPr/>
          <p:nvPr/>
        </p:nvSpPr>
        <p:spPr>
          <a:xfrm>
            <a:off x="0" y="200925"/>
            <a:ext cx="7772400" cy="70386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3500" dirty="0"/>
          </a:p>
        </p:txBody>
      </p:sp>
      <p:sp>
        <p:nvSpPr>
          <p:cNvPr id="44" name="Rectangle 43"/>
          <p:cNvSpPr/>
          <p:nvPr/>
        </p:nvSpPr>
        <p:spPr>
          <a:xfrm>
            <a:off x="0" y="4"/>
            <a:ext cx="7772400" cy="163024"/>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 name="Rectangle 44"/>
          <p:cNvSpPr/>
          <p:nvPr/>
        </p:nvSpPr>
        <p:spPr>
          <a:xfrm>
            <a:off x="0" y="195816"/>
            <a:ext cx="7772400" cy="40756"/>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6" name="Picture 45"/>
          <p:cNvPicPr>
            <a:picLocks noChangeAspect="1"/>
          </p:cNvPicPr>
          <p:nvPr/>
        </p:nvPicPr>
        <p:blipFill>
          <a:blip r:embed="rId2" cstate="print">
            <a:alphaModFix amt="56000"/>
            <a:extLst>
              <a:ext uri="{28A0092B-C50C-407E-A947-70E740481C1C}">
                <a14:useLocalDpi xmlns:a14="http://schemas.microsoft.com/office/drawing/2010/main" val="0"/>
              </a:ext>
            </a:extLst>
          </a:blip>
          <a:stretch>
            <a:fillRect/>
          </a:stretch>
        </p:blipFill>
        <p:spPr>
          <a:xfrm>
            <a:off x="0" y="209676"/>
            <a:ext cx="2085327" cy="695109"/>
          </a:xfrm>
          <a:prstGeom prst="rect">
            <a:avLst/>
          </a:prstGeom>
        </p:spPr>
      </p:pic>
      <p:sp>
        <p:nvSpPr>
          <p:cNvPr id="47" name="Rectangle 46"/>
          <p:cNvSpPr/>
          <p:nvPr/>
        </p:nvSpPr>
        <p:spPr>
          <a:xfrm>
            <a:off x="0" y="340045"/>
            <a:ext cx="5921560" cy="461665"/>
          </a:xfrm>
          <a:prstGeom prst="rect">
            <a:avLst/>
          </a:prstGeom>
        </p:spPr>
        <p:txBody>
          <a:bodyPr wrap="square" anchor="ctr">
            <a:spAutoFit/>
          </a:bodyPr>
          <a:lstStyle/>
          <a:p>
            <a:pPr algn="ctr">
              <a:spcBef>
                <a:spcPct val="0"/>
              </a:spcBef>
            </a:pPr>
            <a:r>
              <a:rPr lang="en-US" sz="2400" b="1" dirty="0">
                <a:solidFill>
                  <a:schemeClr val="bg1"/>
                </a:solidFill>
              </a:rPr>
              <a:t>Water Network Tool for Resilience Tutorials</a:t>
            </a:r>
          </a:p>
        </p:txBody>
      </p:sp>
      <p:sp>
        <p:nvSpPr>
          <p:cNvPr id="49" name="Rectangle 48"/>
          <p:cNvSpPr>
            <a:spLocks noChangeAspect="1"/>
          </p:cNvSpPr>
          <p:nvPr/>
        </p:nvSpPr>
        <p:spPr>
          <a:xfrm>
            <a:off x="0" y="9628622"/>
            <a:ext cx="7772400" cy="6348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a:spLocks noChangeAspect="1"/>
          </p:cNvSpPr>
          <p:nvPr/>
        </p:nvSpPr>
        <p:spPr>
          <a:xfrm>
            <a:off x="0" y="9724748"/>
            <a:ext cx="7772400" cy="354505"/>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 name="TextBox 63"/>
          <p:cNvSpPr txBox="1"/>
          <p:nvPr/>
        </p:nvSpPr>
        <p:spPr>
          <a:xfrm>
            <a:off x="1628433" y="9802197"/>
            <a:ext cx="4910801" cy="276999"/>
          </a:xfrm>
          <a:prstGeom prst="rect">
            <a:avLst/>
          </a:prstGeom>
          <a:noFill/>
        </p:spPr>
        <p:txBody>
          <a:bodyPr wrap="square" lIns="0" tIns="0" rIns="0" bIns="0">
            <a:spAutoFit/>
          </a:bodyPr>
          <a:lstStyle/>
          <a:p>
            <a:pPr algn="ctr">
              <a:defRPr/>
            </a:pPr>
            <a:r>
              <a:rPr lang="en-US" sz="900" baseline="30000" dirty="0"/>
              <a:t>Sandia National Laboratories is a </a:t>
            </a:r>
            <a:r>
              <a:rPr lang="en-US" sz="900" baseline="30000" dirty="0" err="1"/>
              <a:t>multimission</a:t>
            </a:r>
            <a:r>
              <a:rPr lang="en-US" sz="900" baseline="30000" dirty="0"/>
              <a:t> laboratory managed and operated by National Technology and Engineering Solutions of Sandia LLC, a wholly owned subsidiary of Honeywell International Inc. for the U.S. Department of Energy’s National Nuclear Security Administration under contract DE-NA0003525. SAND2017-13459</a:t>
            </a:r>
          </a:p>
        </p:txBody>
      </p: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738" y="9779575"/>
            <a:ext cx="914400" cy="23012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843" y="9779313"/>
            <a:ext cx="1371600" cy="209405"/>
          </a:xfrm>
          <a:prstGeom prst="rect">
            <a:avLst/>
          </a:prstGeom>
        </p:spPr>
      </p:pic>
      <p:pic>
        <p:nvPicPr>
          <p:cNvPr id="4" name="Picture 3">
            <a:extLst>
              <a:ext uri="{FF2B5EF4-FFF2-40B4-BE49-F238E27FC236}">
                <a16:creationId xmlns:a16="http://schemas.microsoft.com/office/drawing/2014/main" id="{463B5A6E-48B5-720E-B8AD-F3C2C16674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4402" y="342277"/>
            <a:ext cx="1677321" cy="457200"/>
          </a:xfrm>
          <a:prstGeom prst="rect">
            <a:avLst/>
          </a:prstGeom>
        </p:spPr>
      </p:pic>
      <p:sp>
        <p:nvSpPr>
          <p:cNvPr id="5" name="TextBox 4">
            <a:extLst>
              <a:ext uri="{FF2B5EF4-FFF2-40B4-BE49-F238E27FC236}">
                <a16:creationId xmlns:a16="http://schemas.microsoft.com/office/drawing/2014/main" id="{8C1780D8-1D6F-8730-647B-CB6798BC3A11}"/>
              </a:ext>
            </a:extLst>
          </p:cNvPr>
          <p:cNvSpPr txBox="1"/>
          <p:nvPr/>
        </p:nvSpPr>
        <p:spPr>
          <a:xfrm>
            <a:off x="222242" y="2997976"/>
            <a:ext cx="3565670" cy="3046988"/>
          </a:xfrm>
          <a:prstGeom prst="rect">
            <a:avLst/>
          </a:prstGeom>
          <a:noFill/>
        </p:spPr>
        <p:txBody>
          <a:bodyPr wrap="square">
            <a:spAutoFit/>
          </a:bodyPr>
          <a:lstStyle/>
          <a:p>
            <a:r>
              <a:rPr lang="en-US" sz="1200" b="1" dirty="0">
                <a:hlinkClick r:id="rId6"/>
              </a:rPr>
              <a:t>Getting started: </a:t>
            </a:r>
            <a:r>
              <a:rPr lang="en-US" sz="1200" dirty="0"/>
              <a:t>Create a water network model from an EPANET INP file, simulate hydraulics, and plot simulation results</a:t>
            </a:r>
          </a:p>
          <a:p>
            <a:endParaRPr lang="en-US" sz="1200" dirty="0"/>
          </a:p>
          <a:p>
            <a:r>
              <a:rPr lang="en-US" sz="1200" b="1" dirty="0">
                <a:hlinkClick r:id="rId6"/>
              </a:rPr>
              <a:t>WNTR basics</a:t>
            </a:r>
            <a:r>
              <a:rPr lang="en-US" sz="1200" b="1" dirty="0"/>
              <a:t>: </a:t>
            </a:r>
            <a:r>
              <a:rPr lang="en-US" sz="1200" dirty="0"/>
              <a:t>Learn how to use additional WNTR capabilities to compute resilience metrics, define fragility curves, skeletonize water network models, and integrate GIS data</a:t>
            </a:r>
          </a:p>
          <a:p>
            <a:endParaRPr lang="en-US" sz="1200" dirty="0"/>
          </a:p>
          <a:p>
            <a:r>
              <a:rPr lang="en-US" sz="1200" b="1" dirty="0"/>
              <a:t>Model development</a:t>
            </a:r>
            <a:r>
              <a:rPr lang="en-US" sz="1200" dirty="0"/>
              <a:t>: Create a water network model from limited geospatial data</a:t>
            </a:r>
            <a:endParaRPr lang="en-US" sz="1200" b="1" dirty="0">
              <a:hlinkClick r:id="rId7"/>
            </a:endParaRPr>
          </a:p>
          <a:p>
            <a:endParaRPr lang="en-US" sz="1200" b="1" dirty="0">
              <a:hlinkClick r:id="rId7"/>
            </a:endParaRPr>
          </a:p>
          <a:p>
            <a:r>
              <a:rPr lang="en-US" sz="1200" b="1" dirty="0">
                <a:hlinkClick r:id="rId7"/>
              </a:rPr>
              <a:t>Pipe break analysis</a:t>
            </a:r>
            <a:r>
              <a:rPr lang="en-US" sz="1200" dirty="0"/>
              <a:t>: Run multiple hydraulic simulations to compute the impact of pipe breaks/closures on network pressure</a:t>
            </a:r>
          </a:p>
          <a:p>
            <a:endParaRPr lang="en-US" sz="1200" dirty="0"/>
          </a:p>
        </p:txBody>
      </p:sp>
      <p:sp>
        <p:nvSpPr>
          <p:cNvPr id="9" name="TextBox 8">
            <a:extLst>
              <a:ext uri="{FF2B5EF4-FFF2-40B4-BE49-F238E27FC236}">
                <a16:creationId xmlns:a16="http://schemas.microsoft.com/office/drawing/2014/main" id="{8E0EBA4C-51CC-D950-24AC-5ECC4971F0FE}"/>
              </a:ext>
            </a:extLst>
          </p:cNvPr>
          <p:cNvSpPr txBox="1"/>
          <p:nvPr/>
        </p:nvSpPr>
        <p:spPr>
          <a:xfrm>
            <a:off x="369980" y="2408040"/>
            <a:ext cx="5181600" cy="646331"/>
          </a:xfrm>
          <a:prstGeom prst="rect">
            <a:avLst/>
          </a:prstGeom>
          <a:noFill/>
        </p:spPr>
        <p:txBody>
          <a:bodyPr wrap="square">
            <a:spAutoFit/>
          </a:bodyPr>
          <a:lstStyle/>
          <a:p>
            <a:endParaRPr lang="en-US" sz="1800" dirty="0"/>
          </a:p>
          <a:p>
            <a:endParaRPr lang="en-US" sz="1800" dirty="0"/>
          </a:p>
        </p:txBody>
      </p:sp>
      <p:sp>
        <p:nvSpPr>
          <p:cNvPr id="14" name="TextBox 13">
            <a:extLst>
              <a:ext uri="{FF2B5EF4-FFF2-40B4-BE49-F238E27FC236}">
                <a16:creationId xmlns:a16="http://schemas.microsoft.com/office/drawing/2014/main" id="{76DF32CB-BBA4-E078-EFD5-4B4AAE2D575E}"/>
              </a:ext>
            </a:extLst>
          </p:cNvPr>
          <p:cNvSpPr txBox="1"/>
          <p:nvPr/>
        </p:nvSpPr>
        <p:spPr>
          <a:xfrm>
            <a:off x="3899358" y="2997976"/>
            <a:ext cx="3566160" cy="2677656"/>
          </a:xfrm>
          <a:prstGeom prst="rect">
            <a:avLst/>
          </a:prstGeom>
          <a:noFill/>
        </p:spPr>
        <p:txBody>
          <a:bodyPr wrap="square">
            <a:spAutoFit/>
          </a:bodyPr>
          <a:lstStyle/>
          <a:p>
            <a:r>
              <a:rPr lang="en-US" sz="1200" b="1" dirty="0">
                <a:hlinkClick r:id="rId8"/>
              </a:rPr>
              <a:t>Fire flow analysis</a:t>
            </a:r>
            <a:r>
              <a:rPr lang="en-US" sz="1200" dirty="0"/>
              <a:t>: Run multiple hydraulic simulations with and without fire fighting flow demand to multiple fire hydrant nodes</a:t>
            </a:r>
          </a:p>
          <a:p>
            <a:endParaRPr lang="en-US" sz="1200" dirty="0"/>
          </a:p>
          <a:p>
            <a:r>
              <a:rPr lang="en-US" sz="1200" b="1" dirty="0">
                <a:hlinkClick r:id="rId9"/>
              </a:rPr>
              <a:t>Earthquake analysis</a:t>
            </a:r>
            <a:r>
              <a:rPr lang="en-US" sz="1200" dirty="0"/>
              <a:t>: Compute water service availability and population impacted by low pressure conditions from earthquake damage</a:t>
            </a:r>
          </a:p>
          <a:p>
            <a:endParaRPr lang="en-US" sz="1200" dirty="0"/>
          </a:p>
          <a:p>
            <a:r>
              <a:rPr lang="en-US" sz="1200" b="1" dirty="0">
                <a:hlinkClick r:id="rId10"/>
              </a:rPr>
              <a:t>Landslide analysis</a:t>
            </a:r>
            <a:r>
              <a:rPr lang="en-US" sz="1200" dirty="0"/>
              <a:t>: Uses landslide inventory data to quantify potential water service disruptions from pipes damaged in a landslide</a:t>
            </a:r>
          </a:p>
          <a:p>
            <a:endParaRPr lang="en-US" sz="1200" dirty="0"/>
          </a:p>
          <a:p>
            <a:r>
              <a:rPr lang="en-US" sz="1200" b="1" dirty="0"/>
              <a:t>Salt water intrusion</a:t>
            </a:r>
            <a:r>
              <a:rPr lang="en-US" sz="1200" dirty="0"/>
              <a:t>: Use storm surge data to estimate salt inundation after a hurricane</a:t>
            </a:r>
          </a:p>
        </p:txBody>
      </p:sp>
      <p:sp>
        <p:nvSpPr>
          <p:cNvPr id="15" name="Rectangle 14">
            <a:extLst>
              <a:ext uri="{FF2B5EF4-FFF2-40B4-BE49-F238E27FC236}">
                <a16:creationId xmlns:a16="http://schemas.microsoft.com/office/drawing/2014/main" id="{202B0BB6-7E17-E1E7-D1E9-AA7736CD6069}"/>
              </a:ext>
            </a:extLst>
          </p:cNvPr>
          <p:cNvSpPr/>
          <p:nvPr/>
        </p:nvSpPr>
        <p:spPr>
          <a:xfrm>
            <a:off x="318654" y="6561654"/>
            <a:ext cx="3199246" cy="284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787962F-93CE-05D2-40C5-1DCD0D3B657D}"/>
              </a:ext>
            </a:extLst>
          </p:cNvPr>
          <p:cNvSpPr txBox="1"/>
          <p:nvPr/>
        </p:nvSpPr>
        <p:spPr>
          <a:xfrm>
            <a:off x="316559" y="6087605"/>
            <a:ext cx="3199036" cy="400110"/>
          </a:xfrm>
          <a:prstGeom prst="rect">
            <a:avLst/>
          </a:prstGeom>
          <a:noFill/>
        </p:spPr>
        <p:txBody>
          <a:bodyPr wrap="square" rtlCol="0">
            <a:spAutoFit/>
          </a:bodyPr>
          <a:lstStyle/>
          <a:p>
            <a:pPr algn="ctr"/>
            <a:r>
              <a:rPr lang="en-US" sz="1000" dirty="0">
                <a:solidFill>
                  <a:srgbClr val="0070C0"/>
                </a:solidFill>
              </a:rPr>
              <a:t>The model development tutorial helps small utilities build models for resilience analysis</a:t>
            </a:r>
          </a:p>
        </p:txBody>
      </p:sp>
      <p:sp>
        <p:nvSpPr>
          <p:cNvPr id="18" name="TextBox 17">
            <a:extLst>
              <a:ext uri="{FF2B5EF4-FFF2-40B4-BE49-F238E27FC236}">
                <a16:creationId xmlns:a16="http://schemas.microsoft.com/office/drawing/2014/main" id="{6FC75C4C-3656-EAA5-5E9B-A54A0E476A6A}"/>
              </a:ext>
            </a:extLst>
          </p:cNvPr>
          <p:cNvSpPr txBox="1"/>
          <p:nvPr/>
        </p:nvSpPr>
        <p:spPr>
          <a:xfrm>
            <a:off x="3917960" y="5758790"/>
            <a:ext cx="3199036" cy="400110"/>
          </a:xfrm>
          <a:prstGeom prst="rect">
            <a:avLst/>
          </a:prstGeom>
          <a:noFill/>
        </p:spPr>
        <p:txBody>
          <a:bodyPr wrap="square" rtlCol="0">
            <a:spAutoFit/>
          </a:bodyPr>
          <a:lstStyle/>
          <a:p>
            <a:pPr algn="ctr"/>
            <a:r>
              <a:rPr lang="en-US" sz="1000" dirty="0">
                <a:solidFill>
                  <a:srgbClr val="0070C0"/>
                </a:solidFill>
              </a:rPr>
              <a:t>Landslide and salt water intrusion tutorials use geospatial hazard maps to define disruption scenarios</a:t>
            </a:r>
          </a:p>
        </p:txBody>
      </p:sp>
      <p:sp>
        <p:nvSpPr>
          <p:cNvPr id="19" name="Rectangle 18">
            <a:extLst>
              <a:ext uri="{FF2B5EF4-FFF2-40B4-BE49-F238E27FC236}">
                <a16:creationId xmlns:a16="http://schemas.microsoft.com/office/drawing/2014/main" id="{023F194D-E152-F303-97FD-AFD4CD255D3E}"/>
              </a:ext>
            </a:extLst>
          </p:cNvPr>
          <p:cNvSpPr/>
          <p:nvPr/>
        </p:nvSpPr>
        <p:spPr>
          <a:xfrm>
            <a:off x="3955578" y="6206640"/>
            <a:ext cx="2414232" cy="2052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8BDECF-225E-B256-90BA-31EEE73C0C1A}"/>
              </a:ext>
            </a:extLst>
          </p:cNvPr>
          <p:cNvSpPr/>
          <p:nvPr/>
        </p:nvSpPr>
        <p:spPr>
          <a:xfrm>
            <a:off x="5009918" y="6893890"/>
            <a:ext cx="2414232" cy="2052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DACA5FA-5C00-C637-F94F-6AC4D9BE0557}"/>
              </a:ext>
            </a:extLst>
          </p:cNvPr>
          <p:cNvSpPr txBox="1"/>
          <p:nvPr/>
        </p:nvSpPr>
        <p:spPr>
          <a:xfrm>
            <a:off x="3736494" y="9129455"/>
            <a:ext cx="3823158" cy="276999"/>
          </a:xfrm>
          <a:prstGeom prst="rect">
            <a:avLst/>
          </a:prstGeom>
          <a:noFill/>
        </p:spPr>
        <p:txBody>
          <a:bodyPr wrap="square">
            <a:spAutoFit/>
          </a:bodyPr>
          <a:lstStyle/>
          <a:p>
            <a:r>
              <a:rPr lang="en-US" sz="1200" dirty="0"/>
              <a:t>For more information visit </a:t>
            </a:r>
            <a:r>
              <a:rPr lang="en-US" sz="1200" dirty="0">
                <a:hlinkClick r:id="rId11"/>
              </a:rPr>
              <a:t>https://usepa.github.io/WNTR/</a:t>
            </a:r>
            <a:endParaRPr lang="en-US" sz="1200" dirty="0"/>
          </a:p>
        </p:txBody>
      </p:sp>
    </p:spTree>
    <p:extLst>
      <p:ext uri="{BB962C8B-B14F-4D97-AF65-F5344CB8AC3E}">
        <p14:creationId xmlns:p14="http://schemas.microsoft.com/office/powerpoint/2010/main" val="5617529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F820E9AF-8DED-4D17-80AC-2052DB1506D3}">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Office Theme</Template>
  <TotalTime>986</TotalTime>
  <Words>375</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Klise, Katherine A</dc:creator>
  <cp:lastModifiedBy>Klise, Kate A.</cp:lastModifiedBy>
  <cp:revision>44</cp:revision>
  <cp:lastPrinted>2018-03-13T14:03:33Z</cp:lastPrinted>
  <dcterms:created xsi:type="dcterms:W3CDTF">2017-04-19T17:05:05Z</dcterms:created>
  <dcterms:modified xsi:type="dcterms:W3CDTF">2024-11-02T00:31:56Z</dcterms:modified>
</cp:coreProperties>
</file>