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65" r:id="rId5"/>
    <p:sldId id="267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1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8656-AF31-4793-89B1-44D3726EB687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171B-EDFC-42FA-8F06-F2D122C6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61258" y="914400"/>
            <a:ext cx="3629742" cy="2133599"/>
            <a:chOff x="561258" y="914400"/>
            <a:chExt cx="3629742" cy="2133599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508074" y="1757241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Contaminant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Transport</a:t>
              </a: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561258" y="9144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Utility Network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2288900" y="91440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Simulation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1263051" y="2649659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Threat Ensemble 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Database</a:t>
              </a:r>
            </a:p>
          </p:txBody>
        </p:sp>
        <p:cxnSp>
          <p:nvCxnSpPr>
            <p:cNvPr id="7" name="AutoShape 22"/>
            <p:cNvCxnSpPr>
              <a:cxnSpLocks noChangeShapeType="1"/>
              <a:stCxn id="4" idx="4"/>
              <a:endCxn id="3" idx="0"/>
            </p:cNvCxnSpPr>
            <p:nvPr/>
          </p:nvCxnSpPr>
          <p:spPr bwMode="auto">
            <a:xfrm rot="16200000" flipH="1">
              <a:off x="1639820" y="1184373"/>
              <a:ext cx="444500" cy="699525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AutoShape 23"/>
            <p:cNvCxnSpPr>
              <a:cxnSpLocks noChangeShapeType="1"/>
              <a:stCxn id="5" idx="3"/>
              <a:endCxn id="3" idx="0"/>
            </p:cNvCxnSpPr>
            <p:nvPr/>
          </p:nvCxnSpPr>
          <p:spPr bwMode="auto">
            <a:xfrm rot="5400000">
              <a:off x="2335959" y="1189462"/>
              <a:ext cx="444500" cy="691056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2"/>
              <a:endCxn id="6" idx="0"/>
            </p:cNvCxnSpPr>
            <p:nvPr/>
          </p:nvCxnSpPr>
          <p:spPr>
            <a:xfrm>
              <a:off x="2211834" y="2287222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1000" y="3886201"/>
            <a:ext cx="3629742" cy="2133599"/>
            <a:chOff x="381000" y="3886201"/>
            <a:chExt cx="3629742" cy="2133599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327816" y="4729042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Assessment</a:t>
              </a: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381000" y="3886201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Threat Ensemble </a:t>
              </a:r>
              <a:b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</a:b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Database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2108642" y="3886201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Consequences </a:t>
              </a:r>
              <a:b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</a:b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1082793" y="562146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File</a:t>
              </a:r>
            </a:p>
          </p:txBody>
        </p:sp>
        <p:cxnSp>
          <p:nvCxnSpPr>
            <p:cNvPr id="22" name="AutoShape 22"/>
            <p:cNvCxnSpPr>
              <a:cxnSpLocks noChangeShapeType="1"/>
              <a:stCxn id="19" idx="4"/>
              <a:endCxn id="18" idx="0"/>
            </p:cNvCxnSpPr>
            <p:nvPr/>
          </p:nvCxnSpPr>
          <p:spPr bwMode="auto">
            <a:xfrm rot="16200000" flipH="1">
              <a:off x="1459562" y="4156174"/>
              <a:ext cx="444500" cy="699525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AutoShape 23"/>
            <p:cNvCxnSpPr>
              <a:cxnSpLocks noChangeShapeType="1"/>
              <a:stCxn id="20" idx="3"/>
              <a:endCxn id="18" idx="0"/>
            </p:cNvCxnSpPr>
            <p:nvPr/>
          </p:nvCxnSpPr>
          <p:spPr bwMode="auto">
            <a:xfrm rot="5400000">
              <a:off x="2155701" y="4161263"/>
              <a:ext cx="444500" cy="691056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2031576" y="5259023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24400" y="914400"/>
            <a:ext cx="3581400" cy="2133599"/>
            <a:chOff x="4724400" y="914400"/>
            <a:chExt cx="3581400" cy="2133599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565115" y="1757241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Sensor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Placement</a:t>
              </a:r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4724400" y="9144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File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5318673" y="2649659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Sensor Locations</a:t>
              </a:r>
            </a:p>
          </p:txBody>
        </p:sp>
        <p:cxnSp>
          <p:nvCxnSpPr>
            <p:cNvPr id="37" name="Straight Arrow Connector 36"/>
            <p:cNvCxnSpPr>
              <a:stCxn id="31" idx="2"/>
              <a:endCxn id="34" idx="0"/>
            </p:cNvCxnSpPr>
            <p:nvPr/>
          </p:nvCxnSpPr>
          <p:spPr>
            <a:xfrm>
              <a:off x="6268875" y="2287222"/>
              <a:ext cx="1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6405395" y="9144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Sensor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Characteristics</a:t>
              </a:r>
            </a:p>
          </p:txBody>
        </p:sp>
        <p:cxnSp>
          <p:nvCxnSpPr>
            <p:cNvPr id="41" name="AutoShape 22"/>
            <p:cNvCxnSpPr>
              <a:cxnSpLocks noChangeShapeType="1"/>
              <a:stCxn id="32" idx="4"/>
              <a:endCxn id="31" idx="0"/>
            </p:cNvCxnSpPr>
            <p:nvPr/>
          </p:nvCxnSpPr>
          <p:spPr bwMode="auto">
            <a:xfrm rot="16200000" flipH="1">
              <a:off x="5749489" y="1237854"/>
              <a:ext cx="444501" cy="594272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AutoShape 23"/>
            <p:cNvCxnSpPr>
              <a:cxnSpLocks noChangeShapeType="1"/>
              <a:stCxn id="40" idx="3"/>
              <a:endCxn id="31" idx="0"/>
            </p:cNvCxnSpPr>
            <p:nvPr/>
          </p:nvCxnSpPr>
          <p:spPr bwMode="auto">
            <a:xfrm rot="5400000">
              <a:off x="6470100" y="1111515"/>
              <a:ext cx="444501" cy="846950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28600" y="304800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tevasim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" y="335280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sim2Impact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3810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29200" y="4114800"/>
            <a:ext cx="3629742" cy="2133599"/>
            <a:chOff x="561258" y="914400"/>
            <a:chExt cx="3629742" cy="2133599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08074" y="1757241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Visualization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561258" y="9144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Utility Network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2288900" y="91440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Graphic 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Options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263051" y="2649659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HTML graphics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file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38" name="AutoShape 22"/>
            <p:cNvCxnSpPr>
              <a:cxnSpLocks noChangeShapeType="1"/>
              <a:stCxn id="33" idx="4"/>
              <a:endCxn id="30" idx="0"/>
            </p:cNvCxnSpPr>
            <p:nvPr/>
          </p:nvCxnSpPr>
          <p:spPr bwMode="auto">
            <a:xfrm rot="16200000" flipH="1">
              <a:off x="1639820" y="1184373"/>
              <a:ext cx="444500" cy="699525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AutoShape 23"/>
            <p:cNvCxnSpPr>
              <a:cxnSpLocks noChangeShapeType="1"/>
              <a:stCxn id="35" idx="3"/>
              <a:endCxn id="30" idx="0"/>
            </p:cNvCxnSpPr>
            <p:nvPr/>
          </p:nvCxnSpPr>
          <p:spPr bwMode="auto">
            <a:xfrm rot="5400000">
              <a:off x="2335959" y="1189462"/>
              <a:ext cx="444500" cy="691056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0" idx="2"/>
              <a:endCxn id="36" idx="0"/>
            </p:cNvCxnSpPr>
            <p:nvPr/>
          </p:nvCxnSpPr>
          <p:spPr>
            <a:xfrm>
              <a:off x="2211834" y="2287222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696542" y="3505200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28600" y="304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1295400"/>
            <a:ext cx="7587651" cy="3784603"/>
            <a:chOff x="184749" y="1143000"/>
            <a:chExt cx="7587651" cy="3784603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131565" y="2003182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Contaminant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Transport</a:t>
              </a:r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184749" y="11430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Utility Network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62" name="AutoShape 11"/>
            <p:cNvSpPr>
              <a:spLocks noChangeArrowheads="1"/>
            </p:cNvSpPr>
            <p:nvPr/>
          </p:nvSpPr>
          <p:spPr bwMode="auto">
            <a:xfrm>
              <a:off x="1788100" y="114300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Simulation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63" name="AutoShape 12"/>
            <p:cNvSpPr>
              <a:spLocks noChangeArrowheads="1"/>
            </p:cNvSpPr>
            <p:nvPr/>
          </p:nvSpPr>
          <p:spPr bwMode="auto">
            <a:xfrm>
              <a:off x="886542" y="2878259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Threat Ensemble 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Database</a:t>
              </a:r>
            </a:p>
          </p:txBody>
        </p:sp>
        <p:cxnSp>
          <p:nvCxnSpPr>
            <p:cNvPr id="64" name="AutoShape 22"/>
            <p:cNvCxnSpPr>
              <a:cxnSpLocks noChangeShapeType="1"/>
              <a:stCxn id="61" idx="4"/>
              <a:endCxn id="60" idx="0"/>
            </p:cNvCxnSpPr>
            <p:nvPr/>
          </p:nvCxnSpPr>
          <p:spPr bwMode="auto">
            <a:xfrm rot="16200000" flipH="1">
              <a:off x="1254217" y="1422074"/>
              <a:ext cx="461842" cy="700373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AutoShape 23"/>
            <p:cNvCxnSpPr>
              <a:cxnSpLocks noChangeShapeType="1"/>
              <a:stCxn id="62" idx="3"/>
              <a:endCxn id="60" idx="0"/>
            </p:cNvCxnSpPr>
            <p:nvPr/>
          </p:nvCxnSpPr>
          <p:spPr bwMode="auto">
            <a:xfrm rot="5400000">
              <a:off x="1936323" y="1440343"/>
              <a:ext cx="461842" cy="663837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2"/>
              <a:endCxn id="63" idx="0"/>
            </p:cNvCxnSpPr>
            <p:nvPr/>
          </p:nvCxnSpPr>
          <p:spPr>
            <a:xfrm>
              <a:off x="1835325" y="2533163"/>
              <a:ext cx="1420" cy="345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002892" y="2812493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Assessment</a:t>
              </a:r>
            </a:p>
          </p:txBody>
        </p:sp>
        <p:sp>
          <p:nvSpPr>
            <p:cNvPr id="68" name="AutoShape 11"/>
            <p:cNvSpPr>
              <a:spLocks noChangeArrowheads="1"/>
            </p:cNvSpPr>
            <p:nvPr/>
          </p:nvSpPr>
          <p:spPr bwMode="auto">
            <a:xfrm>
              <a:off x="2757060" y="1969652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Consequences </a:t>
              </a:r>
              <a:b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</a:b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69" name="AutoShape 12"/>
            <p:cNvSpPr>
              <a:spLocks noChangeArrowheads="1"/>
            </p:cNvSpPr>
            <p:nvPr/>
          </p:nvSpPr>
          <p:spPr bwMode="auto">
            <a:xfrm>
              <a:off x="2760415" y="3704911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File</a:t>
              </a: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706652" y="3342474"/>
              <a:ext cx="3966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4"/>
              <a:endCxn id="67" idx="0"/>
            </p:cNvCxnSpPr>
            <p:nvPr/>
          </p:nvCxnSpPr>
          <p:spPr>
            <a:xfrm flipH="1">
              <a:off x="3706652" y="2367992"/>
              <a:ext cx="1458" cy="444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5089474" y="3636845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Flushing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Optimization</a:t>
              </a:r>
            </a:p>
          </p:txBody>
        </p:sp>
        <p:sp>
          <p:nvSpPr>
            <p:cNvPr id="74" name="AutoShape 10"/>
            <p:cNvSpPr>
              <a:spLocks noChangeArrowheads="1"/>
            </p:cNvSpPr>
            <p:nvPr/>
          </p:nvSpPr>
          <p:spPr bwMode="auto">
            <a:xfrm>
              <a:off x="4621720" y="2794004"/>
              <a:ext cx="154563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Sensor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Placements</a:t>
              </a: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5870300" y="2794004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Flushing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Characteristics</a:t>
              </a:r>
            </a:p>
          </p:txBody>
        </p:sp>
        <p:sp>
          <p:nvSpPr>
            <p:cNvPr id="76" name="AutoShape 12"/>
            <p:cNvSpPr>
              <a:spLocks noChangeArrowheads="1"/>
            </p:cNvSpPr>
            <p:nvPr/>
          </p:nvSpPr>
          <p:spPr bwMode="auto">
            <a:xfrm>
              <a:off x="4844451" y="4529263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Flushing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Locations</a:t>
              </a:r>
            </a:p>
          </p:txBody>
        </p:sp>
        <p:cxnSp>
          <p:nvCxnSpPr>
            <p:cNvPr id="77" name="AutoShape 22"/>
            <p:cNvCxnSpPr>
              <a:cxnSpLocks noChangeShapeType="1"/>
              <a:stCxn id="74" idx="4"/>
              <a:endCxn id="73" idx="0"/>
            </p:cNvCxnSpPr>
            <p:nvPr/>
          </p:nvCxnSpPr>
          <p:spPr bwMode="auto">
            <a:xfrm rot="16200000" flipH="1">
              <a:off x="5371636" y="3215246"/>
              <a:ext cx="444501" cy="398696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AutoShape 23"/>
            <p:cNvCxnSpPr>
              <a:cxnSpLocks noChangeShapeType="1"/>
              <a:stCxn id="75" idx="3"/>
              <a:endCxn id="73" idx="0"/>
            </p:cNvCxnSpPr>
            <p:nvPr/>
          </p:nvCxnSpPr>
          <p:spPr bwMode="auto">
            <a:xfrm rot="5400000">
              <a:off x="5965048" y="3020530"/>
              <a:ext cx="444501" cy="788128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2"/>
              <a:endCxn id="76" idx="0"/>
            </p:cNvCxnSpPr>
            <p:nvPr/>
          </p:nvCxnSpPr>
          <p:spPr>
            <a:xfrm>
              <a:off x="5793234" y="4166826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hape 85"/>
            <p:cNvCxnSpPr>
              <a:stCxn id="73" idx="3"/>
              <a:endCxn id="60" idx="1"/>
            </p:cNvCxnSpPr>
            <p:nvPr/>
          </p:nvCxnSpPr>
          <p:spPr>
            <a:xfrm flipH="1" flipV="1">
              <a:off x="1131565" y="2268173"/>
              <a:ext cx="5365429" cy="1633663"/>
            </a:xfrm>
            <a:prstGeom prst="bentConnector5">
              <a:avLst>
                <a:gd name="adj1" fmla="val -25779"/>
                <a:gd name="adj2" fmla="val 182298"/>
                <a:gd name="adj3" fmla="val 11958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3" idx="2"/>
              <a:endCxn id="67" idx="1"/>
            </p:cNvCxnSpPr>
            <p:nvPr/>
          </p:nvCxnSpPr>
          <p:spPr>
            <a:xfrm>
              <a:off x="2547174" y="3077429"/>
              <a:ext cx="455718" cy="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9" idx="2"/>
              <a:endCxn id="73" idx="1"/>
            </p:cNvCxnSpPr>
            <p:nvPr/>
          </p:nvCxnSpPr>
          <p:spPr>
            <a:xfrm flipV="1">
              <a:off x="4421047" y="3901836"/>
              <a:ext cx="668427" cy="2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28600" y="304800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booster_msx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4749" y="1143000"/>
            <a:ext cx="7587651" cy="3784603"/>
            <a:chOff x="184749" y="1143000"/>
            <a:chExt cx="7587651" cy="3784603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131565" y="2003182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Contaminant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Transport</a:t>
              </a:r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184749" y="11430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Utility Network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62" name="AutoShape 11"/>
            <p:cNvSpPr>
              <a:spLocks noChangeArrowheads="1"/>
            </p:cNvSpPr>
            <p:nvPr/>
          </p:nvSpPr>
          <p:spPr bwMode="auto">
            <a:xfrm>
              <a:off x="1788100" y="114300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Simulation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63" name="AutoShape 12"/>
            <p:cNvSpPr>
              <a:spLocks noChangeArrowheads="1"/>
            </p:cNvSpPr>
            <p:nvPr/>
          </p:nvSpPr>
          <p:spPr bwMode="auto">
            <a:xfrm>
              <a:off x="886542" y="2878259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Threat Ensemble 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Database</a:t>
              </a:r>
            </a:p>
          </p:txBody>
        </p:sp>
        <p:cxnSp>
          <p:nvCxnSpPr>
            <p:cNvPr id="64" name="AutoShape 22"/>
            <p:cNvCxnSpPr>
              <a:cxnSpLocks noChangeShapeType="1"/>
              <a:stCxn id="61" idx="4"/>
              <a:endCxn id="60" idx="0"/>
            </p:cNvCxnSpPr>
            <p:nvPr/>
          </p:nvCxnSpPr>
          <p:spPr bwMode="auto">
            <a:xfrm rot="16200000" flipH="1">
              <a:off x="1254217" y="1422074"/>
              <a:ext cx="461842" cy="700373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AutoShape 23"/>
            <p:cNvCxnSpPr>
              <a:cxnSpLocks noChangeShapeType="1"/>
              <a:stCxn id="62" idx="3"/>
              <a:endCxn id="60" idx="0"/>
            </p:cNvCxnSpPr>
            <p:nvPr/>
          </p:nvCxnSpPr>
          <p:spPr bwMode="auto">
            <a:xfrm rot="5400000">
              <a:off x="1936323" y="1440343"/>
              <a:ext cx="461842" cy="663837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2"/>
              <a:endCxn id="63" idx="0"/>
            </p:cNvCxnSpPr>
            <p:nvPr/>
          </p:nvCxnSpPr>
          <p:spPr>
            <a:xfrm>
              <a:off x="1835325" y="2533163"/>
              <a:ext cx="1420" cy="345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002892" y="2812493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Assessment</a:t>
              </a:r>
            </a:p>
          </p:txBody>
        </p:sp>
        <p:sp>
          <p:nvSpPr>
            <p:cNvPr id="68" name="AutoShape 11"/>
            <p:cNvSpPr>
              <a:spLocks noChangeArrowheads="1"/>
            </p:cNvSpPr>
            <p:nvPr/>
          </p:nvSpPr>
          <p:spPr bwMode="auto">
            <a:xfrm>
              <a:off x="2757060" y="1969652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Consequences </a:t>
              </a:r>
              <a:b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</a:b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69" name="AutoShape 12"/>
            <p:cNvSpPr>
              <a:spLocks noChangeArrowheads="1"/>
            </p:cNvSpPr>
            <p:nvPr/>
          </p:nvSpPr>
          <p:spPr bwMode="auto">
            <a:xfrm>
              <a:off x="2760415" y="3704911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Impact File</a:t>
              </a: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706652" y="3342474"/>
              <a:ext cx="3966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4"/>
              <a:endCxn id="67" idx="0"/>
            </p:cNvCxnSpPr>
            <p:nvPr/>
          </p:nvCxnSpPr>
          <p:spPr>
            <a:xfrm flipH="1">
              <a:off x="3706652" y="2367992"/>
              <a:ext cx="1458" cy="444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5089474" y="3636845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 Placement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Optimization</a:t>
              </a:r>
            </a:p>
          </p:txBody>
        </p:sp>
        <p:sp>
          <p:nvSpPr>
            <p:cNvPr id="74" name="AutoShape 10"/>
            <p:cNvSpPr>
              <a:spLocks noChangeArrowheads="1"/>
            </p:cNvSpPr>
            <p:nvPr/>
          </p:nvSpPr>
          <p:spPr bwMode="auto">
            <a:xfrm>
              <a:off x="4621720" y="2794004"/>
              <a:ext cx="154563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Sensor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Placement</a:t>
              </a: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5870300" y="2794004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Characteristics</a:t>
              </a:r>
            </a:p>
          </p:txBody>
        </p:sp>
        <p:sp>
          <p:nvSpPr>
            <p:cNvPr id="76" name="AutoShape 12"/>
            <p:cNvSpPr>
              <a:spLocks noChangeArrowheads="1"/>
            </p:cNvSpPr>
            <p:nvPr/>
          </p:nvSpPr>
          <p:spPr bwMode="auto">
            <a:xfrm>
              <a:off x="4844451" y="4529263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Locations</a:t>
              </a:r>
            </a:p>
          </p:txBody>
        </p:sp>
        <p:cxnSp>
          <p:nvCxnSpPr>
            <p:cNvPr id="77" name="AutoShape 22"/>
            <p:cNvCxnSpPr>
              <a:cxnSpLocks noChangeShapeType="1"/>
              <a:stCxn id="74" idx="4"/>
              <a:endCxn id="73" idx="0"/>
            </p:cNvCxnSpPr>
            <p:nvPr/>
          </p:nvCxnSpPr>
          <p:spPr bwMode="auto">
            <a:xfrm rot="16200000" flipH="1">
              <a:off x="5371636" y="3215246"/>
              <a:ext cx="444501" cy="398696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AutoShape 23"/>
            <p:cNvCxnSpPr>
              <a:cxnSpLocks noChangeShapeType="1"/>
              <a:stCxn id="75" idx="3"/>
              <a:endCxn id="73" idx="0"/>
            </p:cNvCxnSpPr>
            <p:nvPr/>
          </p:nvCxnSpPr>
          <p:spPr bwMode="auto">
            <a:xfrm rot="5400000">
              <a:off x="5965048" y="3020530"/>
              <a:ext cx="444501" cy="788128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2"/>
              <a:endCxn id="76" idx="0"/>
            </p:cNvCxnSpPr>
            <p:nvPr/>
          </p:nvCxnSpPr>
          <p:spPr>
            <a:xfrm>
              <a:off x="5793234" y="4166826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hape 85"/>
            <p:cNvCxnSpPr>
              <a:stCxn id="73" idx="3"/>
              <a:endCxn id="60" idx="1"/>
            </p:cNvCxnSpPr>
            <p:nvPr/>
          </p:nvCxnSpPr>
          <p:spPr>
            <a:xfrm flipH="1" flipV="1">
              <a:off x="1131565" y="2268173"/>
              <a:ext cx="5365429" cy="1633663"/>
            </a:xfrm>
            <a:prstGeom prst="bentConnector5">
              <a:avLst>
                <a:gd name="adj1" fmla="val -25779"/>
                <a:gd name="adj2" fmla="val 182298"/>
                <a:gd name="adj3" fmla="val 11958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3" idx="2"/>
              <a:endCxn id="67" idx="1"/>
            </p:cNvCxnSpPr>
            <p:nvPr/>
          </p:nvCxnSpPr>
          <p:spPr>
            <a:xfrm>
              <a:off x="2547174" y="3077429"/>
              <a:ext cx="455718" cy="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9" idx="2"/>
              <a:endCxn id="73" idx="1"/>
            </p:cNvCxnSpPr>
            <p:nvPr/>
          </p:nvCxnSpPr>
          <p:spPr>
            <a:xfrm flipV="1">
              <a:off x="4421047" y="3901836"/>
              <a:ext cx="668427" cy="2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2209800"/>
            <a:ext cx="6934200" cy="2152072"/>
            <a:chOff x="457200" y="2209800"/>
            <a:chExt cx="6934200" cy="2152072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404016" y="3069982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Contaminant</a:t>
              </a:r>
              <a:b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Transport</a:t>
              </a:r>
            </a:p>
          </p:txBody>
        </p:sp>
        <p:sp>
          <p:nvSpPr>
            <p:cNvPr id="53" name="AutoShape 10"/>
            <p:cNvSpPr>
              <a:spLocks noChangeArrowheads="1"/>
            </p:cNvSpPr>
            <p:nvPr/>
          </p:nvSpPr>
          <p:spPr bwMode="auto">
            <a:xfrm>
              <a:off x="457200" y="2209800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Utility Network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Model</a:t>
              </a:r>
            </a:p>
          </p:txBody>
        </p:sp>
        <p:sp>
          <p:nvSpPr>
            <p:cNvPr id="54" name="AutoShape 11"/>
            <p:cNvSpPr>
              <a:spLocks noChangeArrowheads="1"/>
            </p:cNvSpPr>
            <p:nvPr/>
          </p:nvSpPr>
          <p:spPr bwMode="auto">
            <a:xfrm>
              <a:off x="2060551" y="220980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Simulation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Input</a:t>
              </a:r>
            </a:p>
          </p:txBody>
        </p:sp>
        <p:cxnSp>
          <p:nvCxnSpPr>
            <p:cNvPr id="56" name="AutoShape 22"/>
            <p:cNvCxnSpPr>
              <a:cxnSpLocks noChangeShapeType="1"/>
              <a:stCxn id="53" idx="4"/>
              <a:endCxn id="52" idx="0"/>
            </p:cNvCxnSpPr>
            <p:nvPr/>
          </p:nvCxnSpPr>
          <p:spPr bwMode="auto">
            <a:xfrm rot="16200000" flipH="1">
              <a:off x="1526668" y="2488874"/>
              <a:ext cx="461842" cy="700373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AutoShape 23"/>
            <p:cNvCxnSpPr>
              <a:cxnSpLocks noChangeShapeType="1"/>
              <a:stCxn id="54" idx="3"/>
              <a:endCxn id="52" idx="0"/>
            </p:cNvCxnSpPr>
            <p:nvPr/>
          </p:nvCxnSpPr>
          <p:spPr bwMode="auto">
            <a:xfrm rot="5400000">
              <a:off x="2208774" y="2507143"/>
              <a:ext cx="461842" cy="663837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708474" y="3071114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 Placement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Optimization</a:t>
              </a:r>
            </a:p>
          </p:txBody>
        </p:sp>
        <p:sp>
          <p:nvSpPr>
            <p:cNvPr id="61" name="AutoShape 10"/>
            <p:cNvSpPr>
              <a:spLocks noChangeArrowheads="1"/>
            </p:cNvSpPr>
            <p:nvPr/>
          </p:nvSpPr>
          <p:spPr bwMode="auto">
            <a:xfrm>
              <a:off x="3885950" y="2228273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Sensor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Placement</a:t>
              </a:r>
            </a:p>
          </p:txBody>
        </p:sp>
        <p:sp>
          <p:nvSpPr>
            <p:cNvPr id="62" name="AutoShape 11"/>
            <p:cNvSpPr>
              <a:spLocks noChangeArrowheads="1"/>
            </p:cNvSpPr>
            <p:nvPr/>
          </p:nvSpPr>
          <p:spPr bwMode="auto">
            <a:xfrm>
              <a:off x="5489300" y="2228273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Characteristics</a:t>
              </a:r>
            </a:p>
          </p:txBody>
        </p:sp>
        <p:sp>
          <p:nvSpPr>
            <p:cNvPr id="63" name="AutoShape 12"/>
            <p:cNvSpPr>
              <a:spLocks noChangeArrowheads="1"/>
            </p:cNvSpPr>
            <p:nvPr/>
          </p:nvSpPr>
          <p:spPr bwMode="auto">
            <a:xfrm>
              <a:off x="4463451" y="3963532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Booster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Locations</a:t>
              </a:r>
            </a:p>
          </p:txBody>
        </p:sp>
        <p:cxnSp>
          <p:nvCxnSpPr>
            <p:cNvPr id="64" name="AutoShape 22"/>
            <p:cNvCxnSpPr>
              <a:cxnSpLocks noChangeShapeType="1"/>
              <a:stCxn id="61" idx="4"/>
              <a:endCxn id="60" idx="0"/>
            </p:cNvCxnSpPr>
            <p:nvPr/>
          </p:nvCxnSpPr>
          <p:spPr bwMode="auto">
            <a:xfrm rot="16200000" flipH="1">
              <a:off x="4901943" y="2560822"/>
              <a:ext cx="444501" cy="576081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AutoShape 23"/>
            <p:cNvCxnSpPr>
              <a:cxnSpLocks noChangeShapeType="1"/>
              <a:stCxn id="62" idx="3"/>
              <a:endCxn id="60" idx="0"/>
            </p:cNvCxnSpPr>
            <p:nvPr/>
          </p:nvCxnSpPr>
          <p:spPr bwMode="auto">
            <a:xfrm rot="5400000">
              <a:off x="5584048" y="2454799"/>
              <a:ext cx="444501" cy="788128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2"/>
              <a:endCxn id="63" idx="0"/>
            </p:cNvCxnSpPr>
            <p:nvPr/>
          </p:nvCxnSpPr>
          <p:spPr>
            <a:xfrm>
              <a:off x="5412234" y="3601095"/>
              <a:ext cx="1420" cy="362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2" idx="3"/>
              <a:endCxn id="60" idx="1"/>
            </p:cNvCxnSpPr>
            <p:nvPr/>
          </p:nvCxnSpPr>
          <p:spPr>
            <a:xfrm>
              <a:off x="2811536" y="3334973"/>
              <a:ext cx="1896938" cy="1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04800" y="1600200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booster_mip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93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6248400" y="990600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inversion/</a:t>
            </a:r>
            <a:r>
              <a:rPr lang="en-US" dirty="0" err="1" smtClean="0"/>
              <a:t>grabsample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349" y="1941877"/>
            <a:ext cx="3505451" cy="2249123"/>
            <a:chOff x="228349" y="1941877"/>
            <a:chExt cx="3505451" cy="2249123"/>
          </a:xfrm>
        </p:grpSpPr>
        <p:sp>
          <p:nvSpPr>
            <p:cNvPr id="84" name="AutoShape 10"/>
            <p:cNvSpPr>
              <a:spLocks noChangeArrowheads="1"/>
            </p:cNvSpPr>
            <p:nvPr/>
          </p:nvSpPr>
          <p:spPr bwMode="auto">
            <a:xfrm>
              <a:off x="228349" y="1941877"/>
              <a:ext cx="1900405" cy="398340"/>
            </a:xfrm>
            <a:prstGeom prst="parallelogram">
              <a:avLst>
                <a:gd name="adj" fmla="val 120386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Utility Network</a:t>
              </a:r>
              <a:b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</a:b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Model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5" name="AutoShape 11"/>
            <p:cNvSpPr>
              <a:spLocks noChangeArrowheads="1"/>
            </p:cNvSpPr>
            <p:nvPr/>
          </p:nvSpPr>
          <p:spPr bwMode="auto">
            <a:xfrm>
              <a:off x="1831700" y="1941877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sz="1200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Measurements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86" name="AutoShape 22"/>
            <p:cNvCxnSpPr>
              <a:cxnSpLocks noChangeShapeType="1"/>
              <a:stCxn id="84" idx="4"/>
              <a:endCxn id="88" idx="0"/>
            </p:cNvCxnSpPr>
            <p:nvPr/>
          </p:nvCxnSpPr>
          <p:spPr bwMode="auto">
            <a:xfrm rot="16200000" flipH="1">
              <a:off x="1321520" y="2197249"/>
              <a:ext cx="425453" cy="711388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AutoShape 23"/>
            <p:cNvCxnSpPr>
              <a:cxnSpLocks noChangeShapeType="1"/>
              <a:stCxn id="85" idx="3"/>
              <a:endCxn id="88" idx="0"/>
            </p:cNvCxnSpPr>
            <p:nvPr/>
          </p:nvCxnSpPr>
          <p:spPr bwMode="auto">
            <a:xfrm rot="5400000">
              <a:off x="2003625" y="2226532"/>
              <a:ext cx="425453" cy="652822"/>
            </a:xfrm>
            <a:prstGeom prst="bent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186180" y="2765670"/>
              <a:ext cx="1407520" cy="5299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Source Inversion</a:t>
              </a:r>
            </a:p>
          </p:txBody>
        </p:sp>
        <p:sp>
          <p:nvSpPr>
            <p:cNvPr id="92" name="AutoShape 11"/>
            <p:cNvSpPr>
              <a:spLocks noChangeArrowheads="1"/>
            </p:cNvSpPr>
            <p:nvPr/>
          </p:nvSpPr>
          <p:spPr bwMode="auto">
            <a:xfrm>
              <a:off x="934933" y="3792660"/>
              <a:ext cx="1902100" cy="398340"/>
            </a:xfrm>
            <a:prstGeom prst="parallelogram">
              <a:avLst>
                <a:gd name="adj" fmla="val 120494"/>
              </a:avLst>
            </a:prstGeom>
            <a:solidFill>
              <a:schemeClr val="bg1">
                <a:alpha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Likely Injection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Scenarios</a:t>
              </a:r>
            </a:p>
          </p:txBody>
        </p:sp>
        <p:cxnSp>
          <p:nvCxnSpPr>
            <p:cNvPr id="94" name="Straight Arrow Connector 93"/>
            <p:cNvCxnSpPr>
              <a:stCxn id="88" idx="2"/>
              <a:endCxn id="92" idx="0"/>
            </p:cNvCxnSpPr>
            <p:nvPr/>
          </p:nvCxnSpPr>
          <p:spPr>
            <a:xfrm flipH="1">
              <a:off x="1885983" y="3295651"/>
              <a:ext cx="3957" cy="497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152400" y="1524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38600" y="3422609"/>
            <a:ext cx="4114800" cy="2255514"/>
            <a:chOff x="4038600" y="3422609"/>
            <a:chExt cx="4114800" cy="2255514"/>
          </a:xfrm>
        </p:grpSpPr>
        <p:grpSp>
          <p:nvGrpSpPr>
            <p:cNvPr id="3" name="Group 2"/>
            <p:cNvGrpSpPr/>
            <p:nvPr/>
          </p:nvGrpSpPr>
          <p:grpSpPr>
            <a:xfrm>
              <a:off x="4038600" y="3422609"/>
              <a:ext cx="4114800" cy="2255514"/>
              <a:chOff x="4303599" y="3422609"/>
              <a:chExt cx="4114800" cy="225551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auto">
              <a:xfrm>
                <a:off x="6517994" y="3422609"/>
                <a:ext cx="1900405" cy="398340"/>
              </a:xfrm>
              <a:prstGeom prst="parallelogram">
                <a:avLst>
                  <a:gd name="adj" fmla="val 120386"/>
                </a:avLst>
              </a:prstGeom>
              <a:solidFill>
                <a:schemeClr val="bg1">
                  <a:alpha val="2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200" kern="0" dirty="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Utility Network</a:t>
                </a:r>
                <a:br>
                  <a:rPr lang="en-US" sz="1200" kern="0" dirty="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</a:br>
                <a:r>
                  <a:rPr lang="en-US" sz="1200" kern="0" dirty="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Model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6686583" y="4252793"/>
                <a:ext cx="1407520" cy="529981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Grab Sampling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AutoShape 11"/>
              <p:cNvSpPr>
                <a:spLocks noChangeArrowheads="1"/>
              </p:cNvSpPr>
              <p:nvPr/>
            </p:nvSpPr>
            <p:spPr bwMode="auto">
              <a:xfrm>
                <a:off x="6433175" y="5279783"/>
                <a:ext cx="1902100" cy="398340"/>
              </a:xfrm>
              <a:prstGeom prst="parallelogram">
                <a:avLst>
                  <a:gd name="adj" fmla="val 120494"/>
                </a:avLst>
              </a:prstGeom>
              <a:solidFill>
                <a:schemeClr val="bg1">
                  <a:alpha val="2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Grab Sample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Locations</a:t>
                </a:r>
              </a:p>
            </p:txBody>
          </p:sp>
          <p:cxnSp>
            <p:nvCxnSpPr>
              <p:cNvPr id="45" name="Straight Arrow Connector 44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7384225" y="4782774"/>
                <a:ext cx="6118" cy="4970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4303599" y="4267200"/>
                <a:ext cx="1902100" cy="438174"/>
              </a:xfrm>
              <a:prstGeom prst="parallelogram">
                <a:avLst>
                  <a:gd name="adj" fmla="val 120494"/>
                </a:avLst>
              </a:prstGeom>
              <a:solidFill>
                <a:schemeClr val="bg1">
                  <a:alpha val="2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Likely Injection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Scenarios</a:t>
                </a:r>
              </a:p>
            </p:txBody>
          </p:sp>
          <p:cxnSp>
            <p:nvCxnSpPr>
              <p:cNvPr id="59" name="Elbow Connector 58"/>
              <p:cNvCxnSpPr>
                <a:stCxn id="46" idx="2"/>
                <a:endCxn id="42" idx="1"/>
              </p:cNvCxnSpPr>
              <p:nvPr/>
            </p:nvCxnSpPr>
            <p:spPr>
              <a:xfrm>
                <a:off x="5941712" y="4486287"/>
                <a:ext cx="744871" cy="31497"/>
              </a:xfrm>
              <a:prstGeom prst="bentConnector3">
                <a:avLst>
                  <a:gd name="adj1" fmla="val 29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7168362" y="3810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0638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267200" y="762000"/>
            <a:ext cx="4191000" cy="5029200"/>
            <a:chOff x="4267200" y="762000"/>
            <a:chExt cx="4191000" cy="5029200"/>
          </a:xfrm>
        </p:grpSpPr>
        <p:sp>
          <p:nvSpPr>
            <p:cNvPr id="3" name="Rounded Rectangle 2"/>
            <p:cNvSpPr/>
            <p:nvPr/>
          </p:nvSpPr>
          <p:spPr>
            <a:xfrm>
              <a:off x="5181600" y="762000"/>
              <a:ext cx="1219200" cy="60960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Contaminant Detected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>
              <a:off x="5791200" y="1371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029200" y="1752600"/>
              <a:ext cx="1524000" cy="60960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Physically Obtain Measurements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05400" y="2743200"/>
              <a:ext cx="1371600" cy="60960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Perform Source Inversion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791200" y="23622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Decision 8"/>
            <p:cNvSpPr/>
            <p:nvPr/>
          </p:nvSpPr>
          <p:spPr>
            <a:xfrm>
              <a:off x="4686733" y="3733800"/>
              <a:ext cx="2209800" cy="10668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Small Set of 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Likely Events</a:t>
              </a:r>
              <a:r>
                <a:rPr lang="en-US" sz="12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?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91200" y="33528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50499" y="3368943"/>
              <a:ext cx="14454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Set </a:t>
              </a:r>
              <a:r>
                <a:rPr lang="en-US" sz="1200" dirty="0">
                  <a:latin typeface="Times New Roman"/>
                  <a:cs typeface="Times New Roman"/>
                </a:rPr>
                <a:t>of Likely </a:t>
              </a:r>
              <a:r>
                <a:rPr lang="en-US" sz="1200" dirty="0" smtClean="0">
                  <a:latin typeface="Times New Roman"/>
                  <a:cs typeface="Times New Roman"/>
                </a:rPr>
                <a:t>Events</a:t>
              </a:r>
              <a:endParaRPr lang="en-US" sz="1200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791200" y="4800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029200" y="5181600"/>
              <a:ext cx="1524000" cy="60960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Determine Optimal Grab Sample Locations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896533" y="4267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955724" y="4038600"/>
              <a:ext cx="4214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Yes</a:t>
              </a:r>
              <a:endParaRPr lang="en-US" sz="1200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83010" y="4114800"/>
              <a:ext cx="517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Done</a:t>
              </a:r>
              <a:endParaRPr lang="en-US" sz="1200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800600"/>
              <a:ext cx="38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No</a:t>
              </a:r>
              <a:endParaRPr lang="en-US" sz="1200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267200" y="5486400"/>
              <a:ext cx="7620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67200" y="2057400"/>
              <a:ext cx="0" cy="342900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267200" y="2057400"/>
              <a:ext cx="762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6934200" y="2743200"/>
              <a:ext cx="1524000" cy="609600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Measurements from Sensors or EDS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Arrow Connector 30"/>
            <p:cNvCxnSpPr>
              <a:endCxn id="7" idx="3"/>
            </p:cNvCxnSpPr>
            <p:nvPr/>
          </p:nvCxnSpPr>
          <p:spPr>
            <a:xfrm flipH="1">
              <a:off x="6477000" y="3048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0897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159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 Flowchart</dc:title>
  <dc:creator>Baranowski, Terra</dc:creator>
  <cp:lastModifiedBy>kaklise</cp:lastModifiedBy>
  <cp:revision>44</cp:revision>
  <dcterms:created xsi:type="dcterms:W3CDTF">2013-06-26T19:46:32Z</dcterms:created>
  <dcterms:modified xsi:type="dcterms:W3CDTF">2014-06-10T14:42:24Z</dcterms:modified>
</cp:coreProperties>
</file>