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8"/>
  </p:sldMasterIdLst>
  <p:sldIdLst>
    <p:sldId id="257" r:id="rId19"/>
    <p:sldId id="258" r:id="rId20"/>
    <p:sldId id="260" r:id="rId21"/>
    <p:sldId id="259" r:id="rId22"/>
    <p:sldId id="262" r:id="rId23"/>
    <p:sldId id="263" r:id="rId24"/>
    <p:sldId id="264" r:id="rId25"/>
    <p:sldId id="265" r:id="rId26"/>
    <p:sldId id="261" r:id="rId27"/>
    <p:sldId id="266" r:id="rId28"/>
    <p:sldId id="267" r:id="rId29"/>
    <p:sldId id="268" r:id="rId30"/>
    <p:sldId id="270" r:id="rId31"/>
    <p:sldId id="269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slide" Target="slides/slide3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840A-0C20-4447-A6D6-02F61B38953D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977B-A450-4DEF-A186-823F538E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6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840A-0C20-4447-A6D6-02F61B38953D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977B-A450-4DEF-A186-823F538E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3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840A-0C20-4447-A6D6-02F61B38953D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977B-A450-4DEF-A186-823F538E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5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840A-0C20-4447-A6D6-02F61B38953D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977B-A450-4DEF-A186-823F538E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4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840A-0C20-4447-A6D6-02F61B38953D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977B-A450-4DEF-A186-823F538E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840A-0C20-4447-A6D6-02F61B38953D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977B-A450-4DEF-A186-823F538E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6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840A-0C20-4447-A6D6-02F61B38953D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977B-A450-4DEF-A186-823F538E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5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840A-0C20-4447-A6D6-02F61B38953D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977B-A450-4DEF-A186-823F538E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840A-0C20-4447-A6D6-02F61B38953D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977B-A450-4DEF-A186-823F538E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840A-0C20-4447-A6D6-02F61B38953D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977B-A450-4DEF-A186-823F538E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5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840A-0C20-4447-A6D6-02F61B38953D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2977B-A450-4DEF-A186-823F538E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840A-0C20-4447-A6D6-02F61B38953D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2977B-A450-4DEF-A186-823F538E3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3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Aquamet</a:t>
            </a:r>
            <a:r>
              <a:rPr lang="en-US" b="1" dirty="0" smtClean="0"/>
              <a:t> 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5424"/>
            <a:ext cx="10515600" cy="5141539"/>
          </a:xfrm>
        </p:spPr>
        <p:txBody>
          <a:bodyPr/>
          <a:lstStyle/>
          <a:p>
            <a:r>
              <a:rPr lang="en-US" dirty="0" smtClean="0"/>
              <a:t>Simplify use of functions</a:t>
            </a:r>
          </a:p>
          <a:p>
            <a:pPr lvl="1"/>
            <a:r>
              <a:rPr lang="en-US" dirty="0" smtClean="0"/>
              <a:t>Eliminate dependency on a specific database schema</a:t>
            </a:r>
          </a:p>
          <a:p>
            <a:pPr lvl="1"/>
            <a:r>
              <a:rPr lang="en-US" dirty="0" smtClean="0"/>
              <a:t>Minimize structural requirements for input</a:t>
            </a:r>
          </a:p>
          <a:p>
            <a:pPr lvl="1"/>
            <a:r>
              <a:rPr lang="en-US" dirty="0" smtClean="0"/>
              <a:t>Minimize required knowledge of R (subset, rename, data </a:t>
            </a:r>
            <a:r>
              <a:rPr lang="en-US" dirty="0" err="1" smtClean="0"/>
              <a:t>i</a:t>
            </a:r>
            <a:r>
              <a:rPr lang="en-US" dirty="0" smtClean="0"/>
              <a:t>/o)</a:t>
            </a:r>
          </a:p>
          <a:p>
            <a:pPr lvl="1"/>
            <a:r>
              <a:rPr lang="en-US" dirty="0" smtClean="0"/>
              <a:t>Standardize naming and structure of </a:t>
            </a:r>
            <a:r>
              <a:rPr lang="en-US" dirty="0" smtClean="0"/>
              <a:t>arguments</a:t>
            </a:r>
            <a:endParaRPr lang="en-US" dirty="0" smtClean="0"/>
          </a:p>
          <a:p>
            <a:r>
              <a:rPr lang="en-US" dirty="0" smtClean="0"/>
              <a:t>Allow easy extension of functions</a:t>
            </a:r>
          </a:p>
          <a:p>
            <a:pPr lvl="1"/>
            <a:r>
              <a:rPr lang="en-US" dirty="0" smtClean="0"/>
              <a:t>Allow use when expected data is absent</a:t>
            </a:r>
          </a:p>
          <a:p>
            <a:pPr lvl="1"/>
            <a:r>
              <a:rPr lang="en-US" dirty="0" smtClean="0"/>
              <a:t>Allow custom class coding and definitions when appropriate (e.g. canopy densitometer readings, substrate, human influence)</a:t>
            </a:r>
          </a:p>
          <a:p>
            <a:pPr lvl="1"/>
            <a:r>
              <a:rPr lang="en-US" dirty="0" smtClean="0"/>
              <a:t>Refactor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148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use, continued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nrsaLargeWoody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,… yada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,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wWetSmallDiamShortLength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subset(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largewoody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SAMPLE_TYPE=='LWDW' 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PARAMETER==‘WSDSL')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,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reachlength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subset(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generalMets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METRIC==‘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reachlen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meanBankfullWidth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subset(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chanmorphMets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METRIC==‘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xbkf_w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Another example of 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nrsaResidualPools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bDepth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=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wDepth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=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siteSlopes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transectSpacing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writeIntermediateFiles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oldeMethods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= 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9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Another example of use, continued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154"/>
            <a:ext cx="10515600" cy="481881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bDepth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merge(thalweg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subset(PARAMETER %in% c('POLE','SONAR'))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dcast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(SITE+TRANSECT+STATION~PARAMETER,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value.var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='VALUE')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mutate(DEPTH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ifelse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(POLE %in% c('',NA), SONAR, POLE))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,STATION=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as.numeric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(STATION)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rbind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(thalweg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subset(PARAMETER== 'DEPTH_UNITS' &amp; VALUE %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nin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% c('',NA))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::rename(DEPTH_UNITS=VALUE)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select(SITE, TRANSECT, DEPTH_UNITS)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,</a:t>
            </a:r>
            <a:r>
              <a:rPr lang="en-US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filledInDepthUnits</a:t>
            </a:r>
            <a:endParaRPr lang="en-US" dirty="0" smtClean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,by=c('SITE','TRANSECT'),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all.x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mutate(VALUE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ifelse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(DEPTH_UNITS) %in% 'M', DEPTH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ifelse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toupper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(DEPTH_UNITS) %in% 'FT', 0.3048*DEPTH, NA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) %&gt;%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select(SITE, TRANSECT, STATION, VALUE)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800" dirty="0" smtClean="0">
                <a:cs typeface="Consolas" panose="020B0609020204030204" pitchFamily="49" charset="0"/>
              </a:rPr>
              <a:t>Where </a:t>
            </a:r>
            <a:r>
              <a:rPr lang="en-US" sz="3800" dirty="0" err="1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filledInDepthUnits</a:t>
            </a:r>
            <a:r>
              <a:rPr lang="en-US" sz="3800" dirty="0" smtClean="0">
                <a:solidFill>
                  <a:srgbClr val="0070C0"/>
                </a:solidFill>
                <a:cs typeface="Consolas" panose="020B0609020204030204" pitchFamily="49" charset="0"/>
              </a:rPr>
              <a:t> </a:t>
            </a:r>
            <a:r>
              <a:rPr lang="en-US" sz="3800" dirty="0" smtClean="0">
                <a:cs typeface="Consolas" panose="020B0609020204030204" pitchFamily="49" charset="0"/>
              </a:rPr>
              <a:t>are UNITS that are missing and then ascertained as probably right but not yet sure enough to fill in the database with. This is about 20 additional lines of </a:t>
            </a:r>
            <a:r>
              <a:rPr lang="en-US" sz="3800" dirty="0" smtClean="0">
                <a:cs typeface="Consolas" panose="020B0609020204030204" pitchFamily="49" charset="0"/>
              </a:rPr>
              <a:t>dense </a:t>
            </a:r>
            <a:r>
              <a:rPr lang="en-US" sz="3800" dirty="0" smtClean="0">
                <a:cs typeface="Consolas" panose="020B0609020204030204" pitchFamily="49" charset="0"/>
              </a:rPr>
              <a:t>code.</a:t>
            </a:r>
            <a:endParaRPr lang="en-US" sz="38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20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very different option: one function does it 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Metrics calculations are organized in a way that may not make sense to users. </a:t>
            </a:r>
          </a:p>
          <a:p>
            <a:pPr marL="0" indent="0">
              <a:buNone/>
            </a:pPr>
            <a:r>
              <a:rPr lang="en-US" dirty="0" smtClean="0"/>
              <a:t>Most metrics are simple univariate summaries of single values.  These can be addressed by a single summary function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mets &lt;-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jesse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NULL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,by=‘SITE’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metricsNames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=NULL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,…</a:t>
            </a:r>
            <a:endParaRPr lang="en-US" i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cs typeface="Consolas" panose="020B0609020204030204" pitchFamily="49" charset="0"/>
              </a:rPr>
              <a:t>Where … </a:t>
            </a:r>
            <a:r>
              <a:rPr lang="en-US" dirty="0" smtClean="0">
                <a:cs typeface="Consolas" panose="020B0609020204030204" pitchFamily="49" charset="0"/>
              </a:rPr>
              <a:t>are desired summary functions like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mean</a:t>
            </a:r>
            <a:r>
              <a:rPr lang="en-US" dirty="0" smtClean="0"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dirty="0" smtClean="0">
                <a:cs typeface="Consolas" panose="020B0609020204030204" pitchFamily="49" charset="0"/>
              </a:rPr>
              <a:t>, etc. 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041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very different option: what it looks like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bDepthMets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jesse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bDepth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# from prev. example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metricsNames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=c(‘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xDepth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’,’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vDepth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’,’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n_d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,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protectedMean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count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wDepthMets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&lt;-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jesse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subset(thalweg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,SAMPLE_TYPE==‘THALW’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&amp; PARAMETER==‘DEPTH’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metricsNames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=c(‘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xDepth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’,’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vDepth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’,’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n_d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,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protectedMean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sd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 count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 yada …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1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 very different option: doesn’t do it 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Many metrics are not that simple: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Some require translation from class code to characteristic numeric value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Some are combinations of 2+ measurements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Some are site summaries of transect summaries</a:t>
            </a:r>
            <a:endParaRPr lang="en-US" dirty="0"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6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208"/>
            <a:ext cx="10515600" cy="764427"/>
          </a:xfrm>
        </p:spPr>
        <p:txBody>
          <a:bodyPr/>
          <a:lstStyle/>
          <a:p>
            <a:r>
              <a:rPr lang="en-US" b="1" dirty="0" smtClean="0"/>
              <a:t>Meeting those 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635"/>
            <a:ext cx="10515600" cy="51953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 names begin with protocol, e.g.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nlaHumanInfluence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nrsaHumanInfluence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Arguments are named in a standardized manner</a:t>
            </a:r>
          </a:p>
          <a:p>
            <a:r>
              <a:rPr lang="en-US" dirty="0" smtClean="0"/>
              <a:t>Arguments have default values; data arguments default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r>
              <a:rPr lang="en-US" dirty="0" smtClean="0"/>
              <a:t>Each argument has one variable (e.g. depth, count, frequency, etc.)</a:t>
            </a:r>
          </a:p>
          <a:p>
            <a:r>
              <a:rPr lang="en-US" dirty="0" smtClean="0"/>
              <a:t>Only minimum of key columns are required (e.g.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TRANSECT</a:t>
            </a:r>
            <a:r>
              <a:rPr lang="en-US" dirty="0" smtClean="0"/>
              <a:t> is not required for mean depths, but is for residual depths;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SAMPLE_TYPE</a:t>
            </a:r>
            <a:r>
              <a:rPr lang="en-US" dirty="0" smtClean="0"/>
              <a:t> is never used)</a:t>
            </a:r>
          </a:p>
          <a:p>
            <a:r>
              <a:rPr lang="en-US" dirty="0" smtClean="0"/>
              <a:t>Column names in argument contents are standardized to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SITE, VALUE, TRANSECT, STATION, BANK, ONBANK, DIRECTION, LINE, METHOD, UNITS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Functions return </a:t>
            </a:r>
            <a:r>
              <a:rPr lang="en-US" dirty="0" err="1" smtClean="0"/>
              <a:t>dataframe</a:t>
            </a:r>
            <a:r>
              <a:rPr lang="en-US" dirty="0" smtClean="0"/>
              <a:t> with columns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SITE, METRIC, VALUE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21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899"/>
          </a:xfrm>
        </p:spPr>
        <p:txBody>
          <a:bodyPr/>
          <a:lstStyle/>
          <a:p>
            <a:r>
              <a:rPr lang="en-US" b="1" dirty="0" smtClean="0"/>
              <a:t>Questions I need answers to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024"/>
            <a:ext cx="10515600" cy="4912939"/>
          </a:xfrm>
        </p:spPr>
        <p:txBody>
          <a:bodyPr/>
          <a:lstStyle/>
          <a:p>
            <a:r>
              <a:rPr lang="en-US" dirty="0" smtClean="0"/>
              <a:t>Are the Phab calculations well organized?</a:t>
            </a:r>
          </a:p>
          <a:p>
            <a:r>
              <a:rPr lang="en-US" dirty="0" smtClean="0"/>
              <a:t>Is the data input factored correctly, almost there, or way off?</a:t>
            </a:r>
          </a:p>
          <a:p>
            <a:r>
              <a:rPr lang="en-US" dirty="0" smtClean="0"/>
              <a:t>How much validation of the </a:t>
            </a:r>
            <a:r>
              <a:rPr lang="en-US" dirty="0" smtClean="0"/>
              <a:t>input </a:t>
            </a:r>
            <a:r>
              <a:rPr lang="en-US" dirty="0" smtClean="0"/>
              <a:t>should be done?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54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>
            <a:normAutofit/>
          </a:bodyPr>
          <a:lstStyle/>
          <a:p>
            <a:r>
              <a:rPr lang="en-US" b="1" dirty="0" smtClean="0"/>
              <a:t>OK, this is how those goals were implemented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024"/>
            <a:ext cx="10515600" cy="4912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nrsaChannelMorphology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bBankHeight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= NULL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bBankWidth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NULL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bDepth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NULL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bIncisedHeight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NULL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bWettedWidth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= NULL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wBankHeight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= NULL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wBankWidth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= NULL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wDepth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NULL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wIncisedHeight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NULL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wWettedWidth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= NULL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0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nrsaChannelMorphology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 smtClean="0">
                <a:cs typeface="Consolas" panose="020B0609020204030204" pitchFamily="49" charset="0"/>
              </a:rPr>
              <a:t>, continued</a:t>
            </a:r>
            <a:endParaRPr lang="en-US" b="1" dirty="0" smtClean="0"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4966728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Depth arguments are </a:t>
            </a:r>
            <a:r>
              <a:rPr lang="en-US" dirty="0" err="1" smtClean="0">
                <a:cs typeface="Consolas" panose="020B0609020204030204" pitchFamily="49" charset="0"/>
              </a:rPr>
              <a:t>dataframes</a:t>
            </a:r>
            <a:r>
              <a:rPr lang="en-US" dirty="0" smtClean="0">
                <a:cs typeface="Consolas" panose="020B0609020204030204" pitchFamily="49" charset="0"/>
              </a:rPr>
              <a:t> with columns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SITE, TRANSECT, VALUE, UNITS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Non-depth arguments are </a:t>
            </a:r>
            <a:r>
              <a:rPr lang="en-US" dirty="0" err="1" smtClean="0">
                <a:cs typeface="Consolas" panose="020B0609020204030204" pitchFamily="49" charset="0"/>
              </a:rPr>
              <a:t>dataframes</a:t>
            </a:r>
            <a:r>
              <a:rPr lang="en-US" dirty="0" smtClean="0">
                <a:cs typeface="Consolas" panose="020B0609020204030204" pitchFamily="49" charset="0"/>
              </a:rPr>
              <a:t> with columns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SITE, TRANSECT, VALUE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UNITS </a:t>
            </a:r>
            <a:r>
              <a:rPr lang="en-US" dirty="0" smtClean="0">
                <a:cs typeface="Consolas" panose="020B0609020204030204" pitchFamily="49" charset="0"/>
              </a:rPr>
              <a:t>is either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‘FT’, ‘CM’</a:t>
            </a:r>
            <a:r>
              <a:rPr lang="en-US" dirty="0" smtClean="0">
                <a:cs typeface="Consolas" panose="020B0609020204030204" pitchFamily="49" charset="0"/>
              </a:rPr>
              <a:t> or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‘M’; </a:t>
            </a:r>
            <a:r>
              <a:rPr lang="en-US" dirty="0" smtClean="0">
                <a:cs typeface="Consolas" panose="020B0609020204030204" pitchFamily="49" charset="0"/>
              </a:rPr>
              <a:t>NA and ‘’ values are assumed to be meters.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Returns a data frame with same metrics as before.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60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>
            <a:normAutofit/>
          </a:bodyPr>
          <a:lstStyle/>
          <a:p>
            <a:r>
              <a:rPr lang="en-US" b="1" dirty="0" smtClean="0"/>
              <a:t>A somewhat more complicated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212"/>
            <a:ext cx="10515600" cy="508775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nrsaChannelHabitat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bChannelUnit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,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bChannelUnitCodeList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2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stuff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,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wChannelUnit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=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,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wChannelUnitCodeList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6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stuff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cs typeface="Consolas" panose="020B0609020204030204" pitchFamily="49" charset="0"/>
              </a:rPr>
              <a:t>where:</a:t>
            </a:r>
          </a:p>
          <a:p>
            <a:pPr>
              <a:spcBef>
                <a:spcPts val="0"/>
              </a:spcBef>
            </a:pP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bChannelUnit</a:t>
            </a:r>
            <a:r>
              <a:rPr lang="en-US" sz="2600" dirty="0" smtClean="0">
                <a:cs typeface="Consolas" panose="020B0609020204030204" pitchFamily="49" charset="0"/>
              </a:rPr>
              <a:t> and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wChannelUnit</a:t>
            </a:r>
            <a:r>
              <a:rPr lang="en-US" sz="2600" dirty="0" smtClean="0">
                <a:cs typeface="Consolas" panose="020B0609020204030204" pitchFamily="49" charset="0"/>
              </a:rPr>
              <a:t> are </a:t>
            </a:r>
            <a:r>
              <a:rPr lang="en-US" sz="2600" dirty="0" err="1" smtClean="0">
                <a:cs typeface="Consolas" panose="020B0609020204030204" pitchFamily="49" charset="0"/>
              </a:rPr>
              <a:t>dataframes</a:t>
            </a:r>
            <a:r>
              <a:rPr lang="en-US" sz="2600" dirty="0" smtClean="0">
                <a:cs typeface="Consolas" panose="020B0609020204030204" pitchFamily="49" charset="0"/>
              </a:rPr>
              <a:t> with columns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SITE</a:t>
            </a:r>
            <a:r>
              <a:rPr lang="en-US" sz="2600" dirty="0" smtClean="0">
                <a:cs typeface="Consolas" panose="020B0609020204030204" pitchFamily="49" charset="0"/>
              </a:rPr>
              <a:t> and 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600" dirty="0" smtClean="0">
                <a:cs typeface="Consolas" panose="020B0609020204030204" pitchFamily="49" charset="0"/>
              </a:rPr>
              <a:t>.</a:t>
            </a:r>
            <a:endParaRPr lang="en-US" sz="26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bChannelUnitCodeList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cs typeface="Consolas" panose="020B0609020204030204" pitchFamily="49" charset="0"/>
              </a:rPr>
              <a:t>and </a:t>
            </a:r>
            <a:r>
              <a:rPr lang="en-US" sz="2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wChannelUnitCodeList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cs typeface="Consolas" panose="020B0609020204030204" pitchFamily="49" charset="0"/>
              </a:rPr>
              <a:t>are </a:t>
            </a:r>
            <a:r>
              <a:rPr lang="en-US" sz="2600" dirty="0" err="1" smtClean="0">
                <a:cs typeface="Consolas" panose="020B0609020204030204" pitchFamily="49" charset="0"/>
              </a:rPr>
              <a:t>dataframes</a:t>
            </a:r>
            <a:r>
              <a:rPr lang="en-US" sz="2600" dirty="0" smtClean="0">
                <a:cs typeface="Consolas" panose="020B0609020204030204" pitchFamily="49" charset="0"/>
              </a:rPr>
              <a:t> containing the codes used for each habitat, along with instructions for naming metrics and inclusion in fast, slow and pool habitat type summaries.</a:t>
            </a:r>
            <a:endParaRPr lang="en-US" sz="26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95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nrsaChannelHabitat</a:t>
            </a:r>
            <a:r>
              <a:rPr lang="en-US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prstClr val="black"/>
                </a:solidFill>
                <a:cs typeface="Consolas" panose="020B0609020204030204" pitchFamily="49" charset="0"/>
              </a:rPr>
              <a:t>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212"/>
            <a:ext cx="10515600" cy="5087751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600" dirty="0" err="1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nrsaChannelHabitat</a:t>
            </a:r>
            <a:r>
              <a:rPr lang="en-US" sz="2600" dirty="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600" dirty="0" smtClean="0">
                <a:solidFill>
                  <a:prstClr val="black"/>
                </a:solidFill>
                <a:cs typeface="Consolas" panose="020B0609020204030204" pitchFamily="49" charset="0"/>
              </a:rPr>
              <a:t> continued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2600" dirty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prstClr val="black"/>
                </a:solidFill>
                <a:cs typeface="Consolas" panose="020B0609020204030204" pitchFamily="49" charset="0"/>
              </a:rPr>
              <a:t>Default values of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bChannelUnitCodeList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cs typeface="Consolas" panose="020B0609020204030204" pitchFamily="49" charset="0"/>
              </a:rPr>
              <a:t>and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wChannelUnitCodeList</a:t>
            </a:r>
            <a:r>
              <a:rPr lang="en-US" sz="2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 smtClean="0">
                <a:cs typeface="Consolas" panose="020B0609020204030204" pitchFamily="49" charset="0"/>
              </a:rPr>
              <a:t>for NRSA 1314 look like this:</a:t>
            </a:r>
            <a:endParaRPr lang="en-US" sz="2600" dirty="0" smtClean="0">
              <a:solidFill>
                <a:prstClr val="black"/>
              </a:solidFill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data.frame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(code      =c('FA','RA','RI','GL','PO','CA','DR')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,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metsSuffix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=c('fa','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ri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','pool','ca','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,category  =c('FALLS','RAPID','RIFFLE','GLIDE','POOL‘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,'CASCADE','DRY')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,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isFast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=c(TRUE,TRUE,TRUE,FALSE,FALSE,TRUE,NA)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,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isPool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=c(FALSE,FALSE,FALSE,FALSE,TRUE,FALSE,FALSE)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,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stringsAsFactors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=FALSE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185810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 potentially surprising ramification of the goals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212"/>
            <a:ext cx="10515600" cy="5087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nrsaLargeWoody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bDryExtralargeDiamLongLength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NULL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,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[11 more dry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boatable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sizeclass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bWetExtralargeDiamLongLength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NULL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,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[11 more wet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boatable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sizeclass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wDryExtralargeDiamLongLength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NULL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,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[11 more dry wadeable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sizeclass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wWetExtralargeDiamLongLength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NULL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,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[11 more wet wadeable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sizeclass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reachlength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NULL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,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meanBankfullWidth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NULL)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9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of 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base_largewoody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dbGet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('NRSA1314','tblCHANNEL')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largewoody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base_largewoody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%&gt;%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dplyr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::rename(SITE=UID,VALUE=RESULT)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nrsaLargeWoody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bDryExtralargeDiamLongLength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subset(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largewoody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SAMPLE_TYPE=='LWDB' &amp;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PARAMETER=='DXDLL')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,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bDryLargeDiamLongLength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= subset(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largewoody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SAMPLE_TYPE=='LWDB' &amp;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PARAMETER=='DLDLL')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,… yada … )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6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FBE96B33-E7B6-4C0C-A7CE-61F817CC5C3A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00E2D3E9-AA19-405B-A480-B23C7A6A8DD1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494186CD-1454-4460-8F8D-B268F909BDC4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F3F2FEF9-B60C-42B8-BD63-9DC8A3989F5E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959E0773-7797-4F1A-97BD-F24CBE98A692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320AFD69-7470-4ED5-A82C-4FB8658E1A7F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3BFAEC2F-F14B-41FE-905C-584BBF5E9B01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53D0089A-A3C3-42E0-B563-5033B45216E6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6852D4A2-6E13-4709-8487-D259473B369D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B926903A-1E3D-4066-9192-1E65723C8A2F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C41CDCFE-155E-4C33-A86F-33A166D4CB33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CAA74066-F200-4F91-AE9B-0620FDEB144D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1776B137-E798-4DAE-9EE8-37537E938E4A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C103F233-BB13-411A-B5A8-149E5C944BE4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5D712C5C-5850-4183-B936-AA7D02506DE3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FEDA9B11-1A62-4689-B3AE-EA0F79ADEDDC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F2A1B801-0A52-4802-B8DB-A9FB9190C58F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1095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Aquamet goals</vt:lpstr>
      <vt:lpstr>Meeting those goals</vt:lpstr>
      <vt:lpstr>Questions I need answers to</vt:lpstr>
      <vt:lpstr>OK, this is how those goals were implemented</vt:lpstr>
      <vt:lpstr>nrsaChannelMorphology(), continued</vt:lpstr>
      <vt:lpstr>A somewhat more complicated example</vt:lpstr>
      <vt:lpstr>nrsaChannelHabitat() continued</vt:lpstr>
      <vt:lpstr>A potentially surprising ramification of the goals</vt:lpstr>
      <vt:lpstr>Example of use</vt:lpstr>
      <vt:lpstr>Example of use, continued</vt:lpstr>
      <vt:lpstr>Another example of use</vt:lpstr>
      <vt:lpstr>Another example of use, continued</vt:lpstr>
      <vt:lpstr>A very different option: one function does it all</vt:lpstr>
      <vt:lpstr>A very different option: what it looks like</vt:lpstr>
      <vt:lpstr>A very different option: doesn’t do it all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Aquamet goals</dc:title>
  <dc:creator>Seeliger, Curt</dc:creator>
  <cp:lastModifiedBy>Seeliger, Curt</cp:lastModifiedBy>
  <cp:revision>28</cp:revision>
  <dcterms:created xsi:type="dcterms:W3CDTF">2016-02-08T18:55:46Z</dcterms:created>
  <dcterms:modified xsi:type="dcterms:W3CDTF">2016-02-09T01:00:13Z</dcterms:modified>
</cp:coreProperties>
</file>