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83"/>
          <a:sy d="100" n="83"/>
        </p:scale>
        <p:origin x="728" y="6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6" Type="http://schemas.openxmlformats.org/officeDocument/2006/relationships/viewProps" Target="viewProps.xml" /><Relationship Id="rId3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rrow.apache.org/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Biggish Data: Tips and tricks for working with kinda big data in 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Jeff Hollister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data - </a:t>
            </a:r>
            <a:r>
              <a:rPr>
                <a:latin typeface="Courier"/>
              </a:rPr>
              <a:t>data.table::fwrite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fwrite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32.45 sec elapsed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used   (Mb) gc trigger   (Mb)  max used   (Mb)
Ncells    990362   52.9    6562936  350.5  12818232  684.6
Vcells 549283794 4190.8  847513970 6466.1 834819667 6369.2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data - </a:t>
            </a:r>
            <a:r>
              <a:rPr>
                <a:latin typeface="Courier"/>
              </a:rPr>
              <a:t>arrow::write_csv_arrow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write_csv_arrow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657422"/>
                </a:solidFill>
                <a:latin typeface="Courier"/>
              </a:rPr>
              <a:t>file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53.05 sec elapsed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used   (Mb) gc trigger   (Mb)  max used   (Mb)
Ncells   1049075   56.1    5250349  280.4  12818232  684.6
Vcells 549387799 4191.5  847513970 6466.1 834819667 6369.2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data - </a:t>
            </a:r>
            <a:r>
              <a:rPr>
                <a:latin typeface="Courier"/>
              </a:rPr>
              <a:t>base::save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save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657422"/>
                </a:solidFill>
                <a:latin typeface="Courier"/>
              </a:rPr>
              <a:t>file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"../data/nla_big.rda"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256.56 sec elapsed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used   (Mb) gc trigger   (Mb)  max used   (Mb)
Ncells   1049063   56.1    4200280  224.4  12818232  684.6
Vcells 549387902 4191.5  847513970 6466.1 834819667 6369.2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data - </a:t>
            </a:r>
            <a:r>
              <a:rPr>
                <a:latin typeface="Courier"/>
              </a:rPr>
              <a:t>arrow::write_feather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write_feather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657422"/>
                </a:solidFill>
                <a:latin typeface="Courier"/>
              </a:rPr>
              <a:t>sink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"../data/nla_big.feather"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</a:t>
            </a:r>
            <a:r>
              <a:rPr>
                <a:solidFill>
                  <a:srgbClr val="657422"/>
                </a:solidFill>
                <a:latin typeface="Courier"/>
              </a:rPr>
              <a:t>compression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"zstd"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21.79 sec elapsed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used   (Mb) gc trigger   (Mb)  max used   (Mb)
Ncells   1058374   56.6    3360224  179.5  12818232  684.6
Vcells 549404905 4191.7  847513970 6466.1 834819667 6369.2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data - </a:t>
            </a:r>
            <a:r>
              <a:rPr>
                <a:latin typeface="Courier"/>
              </a:rPr>
              <a:t>arrow::write_parquet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write_parquet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657422"/>
                </a:solidFill>
                <a:latin typeface="Courier"/>
              </a:rPr>
              <a:t>sink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"../data/nla_big.parquet"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</a:t>
            </a:r>
            <a:r>
              <a:rPr>
                <a:solidFill>
                  <a:srgbClr val="657422"/>
                </a:solidFill>
                <a:latin typeface="Courier"/>
              </a:rPr>
              <a:t>compression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"zstd"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49.14 sec elapsed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used   (Mb) gc trigger   (Mb)  max used   (Mb)
Ncells   1101035   58.9    3360224  179.5  12818232  684.6
Vcells 549480699 4192.3  847513970 6466.1 834819667 6369.2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data - </a:t>
            </a:r>
            <a:r>
              <a:rPr>
                <a:latin typeface="Courier"/>
              </a:rPr>
              <a:t>arrow::write_dataset</a:t>
            </a:r>
            <a:r>
              <a:rPr/>
              <a:t> multiple file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nla_big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(state)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write_dataset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path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"../data/nla_big"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compression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"zstd"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63.84 sec elapsed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used   (Mb) gc trigger   (Mb)  max used   (Mb)
Ncells   1218052   65.1    3360224  179.5  12818232  684.6
Vcells 549689896 4193.9  847513970 6466.1 834819667 6369.2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data - Times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time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write.csv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1299.7 [s]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base::save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256.6 [s]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arrow::write_parquet partition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63.8 [s]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arrow::write_csv_arrow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53.1 [s]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arrow::write_parquet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49.1 [s]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data.table::fwrite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32.5 [s]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arrow::write_feather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21.8 [s]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write_csv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21.1 [s]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data - File sizes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size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readr::write.csv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4149.2 [megabytes]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arrow::write_csv_arrow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3868.9 [megabytes]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write_csv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3355.1 [megabytes]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data.table::fwrite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3215.9 [megabytes]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arrow::write_feather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1078.7 [megabytes]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arrow::write_parquet 50 partitions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581.9 [megabytes]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base::save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277.7 [megabytes]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arrow::write_parquet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14.7 [megabytes]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Reading data - utils::read.csv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read.csv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4243.45 sec elapsed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used   (Mb) gc trigger   (Mb)   max used   (Mb)
Ncells   1315208   70.3    3360224  179.5   12818232  684.6
Vcells 549852552 4195.1 1238096679 9446.0 1088678016 8306.0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Reading data - readr::read_csv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95.98 sec elapsed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used   (Mb) gc trigger   (Mb)   max used   (Mb)
Ncells   1315302   70.3    3360224  179.5   12818232  684.6
Vcells 549852803 4195.1 1238096679 9446.0 1088895125 8307.7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Biggish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Most data not “Big”</a:t>
            </a:r>
          </a:p>
          <a:p>
            <a:pPr lvl="0"/>
            <a:r>
              <a:rPr/>
              <a:t>Lot of data “biggish”</a:t>
            </a:r>
          </a:p>
          <a:p>
            <a:pPr lvl="1"/>
            <a:r>
              <a:rPr/>
              <a:t>Storage challenges</a:t>
            </a:r>
          </a:p>
          <a:p>
            <a:pPr lvl="1"/>
            <a:r>
              <a:rPr/>
              <a:t>Read/Write challenges</a:t>
            </a:r>
          </a:p>
          <a:p>
            <a:pPr lvl="1"/>
            <a:r>
              <a:rPr/>
              <a:t>Analysis challenges</a:t>
            </a:r>
          </a:p>
          <a:p>
            <a:pPr lvl="0"/>
            <a:r>
              <a:rPr/>
              <a:t>Useful for all datasets</a:t>
            </a:r>
          </a:p>
          <a:p>
            <a:pPr lvl="1"/>
            <a:r>
              <a:rPr/>
              <a:t>Less storage</a:t>
            </a:r>
          </a:p>
          <a:p>
            <a:pPr lvl="1"/>
            <a:r>
              <a:rPr/>
              <a:t>Less CPU time</a:t>
            </a:r>
          </a:p>
          <a:p>
            <a:pPr lvl="1"/>
            <a:r>
              <a:rPr/>
              <a:t>Less bandwidth</a:t>
            </a:r>
          </a:p>
          <a:p>
            <a:pPr lvl="1"/>
            <a:r>
              <a:rPr/>
              <a:t>The “cloud” isn’t free.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Reading data - data.table::fread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28.67 sec elapsed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used   (Mb) gc trigger   (Mb)   max used   (Mb)
Ncells   1320242   70.6    3360224  179.5   12818232  684.6
Vcells 549867302 4195.2 1238096679 9446.0 1151570551 8785.8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Reading data - arrow::read_csv_arrow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92.31 sec elapsed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used   (Mb) gc trigger   (Mb)   max used   (Mb)
Ncells   1385560   74.0    3360224  179.5   12818232  684.6
Vcells 549979850 4196.1 1238096679 9446.0 1151570551 8785.8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Reading data - arrow::read_feather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16.13 sec elapsed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used   (Mb) gc trigger   (Mb)   max used   (Mb)
Ncells   1394335   74.5    3360224  179.5   12818232  684.6
Vcells 549995841 4196.2 1238096679 9446.0 1151570551 8785.8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Reading data - arrow::read_parquet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16.98 sec elapsed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used   (Mb) gc trigger   (Mb)  max used   (Mb)
Ncells   1143486   61.1    2175608  116.2   1676387   89.6
Vcells 541222790 4129.3  847513970 6466.1 834819667 6369.2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Reading data - arrow::open_dataset multi-file parquet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0.17 sec elapsed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used   (Mb) gc trigger   (Mb)  max used   (Mb)
Ncells   1265291   67.6    2175608  116.2   1687166   90.2
Vcells 541437208 4130.9  847513970 6466.1 834819667 6369.2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Reading data - Times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time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utils::read.csv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4243.4 [s]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readr::read_csv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96.0 [s]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arrow::read_csv_arrow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92.3 [s]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data.table::fread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28.7 [s]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arrow::read_parquet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17.0 [s]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arrow::read_feather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16.1 [s]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arrow::open_dataset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 [s]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Summarizing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Take our 11 million+ rows and</a:t>
            </a:r>
          </a:p>
          <a:p>
            <a:pPr lvl="1"/>
            <a:r>
              <a:rPr/>
              <a:t>group on state and analyte</a:t>
            </a:r>
          </a:p>
          <a:p>
            <a:pPr lvl="1"/>
            <a:r>
              <a:rPr/>
              <a:t>provide state average for each analyte</a:t>
            </a:r>
          </a:p>
          <a:p>
            <a:pPr lvl="1"/>
            <a:r>
              <a:rPr/>
              <a:t>count number of samples per group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Summarizing data - readr::read_csv - 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2.37 sec elapsed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used   (Mb) gc trigger   (Mb)   max used   (Mb)
Ncells   1313596   70.2    2175608  116.2    2175608  116.2
Vcells 541528256 4131.6 1242138249 9476.8 1134837638 8658.2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Summarizing data - readr::read_csv - 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1.33 sec elapsed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used   (Mb) gc trigger   (Mb)   max used   (Mb)
Ncells   1318697   70.5    2175608  116.2    2175608  116.2
Vcells 541543060 4131.7 1242138249 9476.8 1197634929 9137.3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Summarizing data - readr::read_csv - 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0.16 sec elapsed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used   (Mb) gc trigger   (Mb)   max used   (Mb)
Ncells   1384096   74.0    2175608  116.2    2175608  116.2
Vcells 541653553 4132.5 1242138249 9476.8 1197634929 9137.3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examples</a:t>
            </a:r>
          </a:p>
          <a:p>
            <a:pPr lvl="0"/>
            <a:r>
              <a:rPr/>
              <a:t>Writing data</a:t>
            </a:r>
          </a:p>
          <a:p>
            <a:pPr lvl="0"/>
            <a:r>
              <a:rPr/>
              <a:t>Reading data</a:t>
            </a:r>
          </a:p>
          <a:p>
            <a:pPr lvl="0"/>
            <a:r>
              <a:rPr/>
              <a:t>File sizes</a:t>
            </a:r>
          </a:p>
          <a:p>
            <a:pPr lvl="0"/>
            <a:r>
              <a:rPr/>
              <a:t>Summarizing data</a:t>
            </a:r>
          </a:p>
          <a:p>
            <a:pPr lvl="0"/>
            <a:r>
              <a:rPr/>
              <a:t>S3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Summarizing data - readr::read_csv - 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16.1 sec elapsed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used   (Mb) gc trigger   (Mb)   max used   (Mb)
Ncells   1828803   97.7    5308501  283.6    5308501  283.6
Vcells 542159956 4136.4 1242138249 9476.8 1197634929 9137.3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Summarizing data - readr::read_csv - 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4.67 sec elapsed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used   (Mb) gc trigger   (Mb)   max used   (Mb)
Ncells   1778552   95.0    5308501  283.6    5308501  283.6
Vcells 542076276 4135.8 1242138249 9476.8 1197634929 9137.3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Summarizing data - readr::read_csv - 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1.64 sec elapsed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used   (Mb) gc trigger   (Mb)   max used   (Mb)
Ncells   1778880   95.1    5308501  283.6    5308501  283.6
Vcells 542077059 4135.8 1242138249 9476.8 1197634929 9137.3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examples - Biggish National Lakes Assessment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(dplyr)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(readr)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url &lt;- </a:t>
            </a:r>
            <a:r>
              <a:rPr>
                <a:solidFill>
                  <a:srgbClr val="20794D"/>
                </a:solidFill>
                <a:latin typeface="Courier"/>
              </a:rPr>
              <a:t>"https://www.epa.gov/sites/default/files/2021-04/nla_2017_water_chemistry_chla-data.csv"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nla17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(url)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nla_big &lt;- </a:t>
            </a:r>
            <a:r>
              <a:rPr>
                <a:solidFill>
                  <a:srgbClr val="4758AB"/>
                </a:solidFill>
                <a:latin typeface="Courier"/>
              </a:rPr>
              <a:t>bind_cols</a:t>
            </a:r>
            <a:r>
              <a:rPr>
                <a:solidFill>
                  <a:srgbClr val="003B4F"/>
                </a:solidFill>
                <a:latin typeface="Courier"/>
              </a:rPr>
              <a:t>(nla17, nla17)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for(i in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9</a:t>
            </a:r>
            <a:r>
              <a:rPr>
                <a:solidFill>
                  <a:srgbClr val="003B4F"/>
                </a:solidFill>
                <a:latin typeface="Courier"/>
              </a:rPr>
              <a:t>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nla_big &lt;- </a:t>
            </a:r>
            <a:r>
              <a:rPr>
                <a:solidFill>
                  <a:srgbClr val="4758AB"/>
                </a:solidFill>
                <a:latin typeface="Courier"/>
              </a:rPr>
              <a:t>bind_rows</a:t>
            </a:r>
            <a:r>
              <a:rPr>
                <a:solidFill>
                  <a:srgbClr val="003B4F"/>
                </a:solidFill>
                <a:latin typeface="Courier"/>
              </a:rPr>
              <a:t>(nla_big, nla_big)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nla_big &lt;- </a:t>
            </a:r>
            <a:r>
              <a:rPr>
                <a:solidFill>
                  <a:srgbClr val="4758AB"/>
                </a:solidFill>
                <a:latin typeface="Courier"/>
              </a:rPr>
              <a:t>rename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657422"/>
                </a:solidFill>
                <a:latin typeface="Courier"/>
              </a:rPr>
              <a:t>state =</a:t>
            </a:r>
            <a:r>
              <a:rPr>
                <a:solidFill>
                  <a:srgbClr val="003B4F"/>
                </a:solidFill>
                <a:latin typeface="Courier"/>
              </a:rPr>
              <a:t> STATE...</a:t>
            </a:r>
            <a:r>
              <a:rPr>
                <a:solidFill>
                  <a:srgbClr val="AD0000"/>
                </a:solidFill>
                <a:latin typeface="Courier"/>
              </a:rPr>
              <a:t>7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analyte =</a:t>
            </a:r>
            <a:r>
              <a:rPr>
                <a:solidFill>
                  <a:srgbClr val="003B4F"/>
                </a:solidFill>
                <a:latin typeface="Courier"/>
              </a:rPr>
              <a:t> ANALYTE...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result =</a:t>
            </a:r>
            <a:r>
              <a:rPr>
                <a:solidFill>
                  <a:srgbClr val="003B4F"/>
                </a:solidFill>
                <a:latin typeface="Courier"/>
              </a:rPr>
              <a:t> RESULT...</a:t>
            </a:r>
            <a:r>
              <a:rPr>
                <a:solidFill>
                  <a:srgbClr val="AD0000"/>
                </a:solidFill>
                <a:latin typeface="Courier"/>
              </a:rPr>
              <a:t>14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examples - Biggish National Lakes Assessment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dim</a:t>
            </a:r>
            <a:r>
              <a:rPr>
                <a:solidFill>
                  <a:srgbClr val="003B4F"/>
                </a:solidFill>
                <a:latin typeface="Courier"/>
              </a:rPr>
              <a:t>(nla_big)</a:t>
            </a:r>
          </a:p>
          <a:p>
            <a:pPr lvl="0" indent="0">
              <a:buNone/>
            </a:pPr>
            <a:r>
              <a:rPr>
                <a:latin typeface="Courier"/>
              </a:rPr>
              <a:t>[1] 11710976       46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format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object.size</a:t>
            </a:r>
            <a:r>
              <a:rPr>
                <a:solidFill>
                  <a:srgbClr val="003B4F"/>
                </a:solidFill>
                <a:latin typeface="Courier"/>
              </a:rPr>
              <a:t>(nla_big), </a:t>
            </a:r>
            <a:r>
              <a:rPr>
                <a:solidFill>
                  <a:srgbClr val="20794D"/>
                </a:solidFill>
                <a:latin typeface="Courier"/>
              </a:rPr>
              <a:t>"Gb"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[1] "4 Gb"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examples - NYC Taxi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OK, this might be “big” data…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(arrow)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bucket &lt;- </a:t>
            </a:r>
            <a:r>
              <a:rPr>
                <a:solidFill>
                  <a:srgbClr val="4758AB"/>
                </a:solidFill>
                <a:latin typeface="Courier"/>
              </a:rPr>
              <a:t>s3_bucket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"voltrondata-labs-datasets"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</a:t>
            </a:r>
            <a:r>
              <a:rPr>
                <a:solidFill>
                  <a:srgbClr val="657422"/>
                </a:solidFill>
                <a:latin typeface="Courier"/>
              </a:rPr>
              <a:t>anonymous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</a:t>
            </a:r>
            <a:r>
              <a:rPr>
                <a:solidFill>
                  <a:srgbClr val="657422"/>
                </a:solidFill>
                <a:latin typeface="Courier"/>
              </a:rPr>
              <a:t>region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'us-east-2'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nyc_taxi &lt;- </a:t>
            </a:r>
            <a:r>
              <a:rPr>
                <a:solidFill>
                  <a:srgbClr val="4758AB"/>
                </a:solidFill>
                <a:latin typeface="Courier"/>
              </a:rPr>
              <a:t>open_dataset</a:t>
            </a:r>
            <a:r>
              <a:rPr>
                <a:solidFill>
                  <a:srgbClr val="003B4F"/>
                </a:solidFill>
                <a:latin typeface="Courier"/>
              </a:rPr>
              <a:t>(bucket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4758AB"/>
                </a:solidFill>
                <a:latin typeface="Courier"/>
              </a:rPr>
              <a:t>path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"nyc-taxi"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(nyc_taxi)</a:t>
            </a:r>
          </a:p>
          <a:p>
            <a:pPr lvl="0" indent="0">
              <a:buNone/>
            </a:pPr>
            <a:r>
              <a:rPr>
                <a:latin typeface="Courier"/>
              </a:rPr>
              <a:t>[1] 1672590319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(data.table)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(readr)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(arrow)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(dplyr)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(tictoc) </a:t>
            </a:r>
            <a:r>
              <a:rPr>
                <a:solidFill>
                  <a:srgbClr val="5E5E5E"/>
                </a:solidFill>
                <a:latin typeface="Courier"/>
              </a:rPr>
              <a:t>#Timing</a:t>
            </a:r>
          </a:p>
          <a:p>
            <a:pPr lvl="0"/>
            <a:r>
              <a:rPr>
                <a:hlinkClick r:id="rId2"/>
              </a:rPr>
              <a:t>Apache Arrow</a:t>
            </a:r>
          </a:p>
          <a:p>
            <a:pPr lvl="0"/>
            <a:r>
              <a:rPr/>
              <a:t>Language independent file format(s) for columnar datasets</a:t>
            </a:r>
          </a:p>
          <a:p>
            <a:pPr lvl="0"/>
            <a:r>
              <a:rPr/>
              <a:t>parquet, geoparquet, feather, Arrow csv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data - </a:t>
            </a:r>
            <a:r>
              <a:rPr>
                <a:latin typeface="Courier"/>
              </a:rPr>
              <a:t>utils::write.csv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write.csv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1299.74 sec elapsed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used   (Mb) gc trigger   (Mb)  max used   (Mb)
Ncells    977611   52.3   10254586  547.7  12818232  684.6
Vcells 549258475 4190.6  847513970 6466.1 834819667 6369.2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data - </a:t>
            </a:r>
            <a:r>
              <a:rPr>
                <a:latin typeface="Courier"/>
              </a:rPr>
              <a:t>readr::write_csv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write_csv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21.11 sec elapsed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used   (Mb) gc trigger   (Mb)  max used   (Mb)
Ncells    989764   52.9    8203669  438.2  12818232  684.6
Vcells 549281311 4190.7  847513970 6466.1 834819667 6369.2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223</Words>
  <Application>Microsoft Office PowerPoint</Application>
  <PresentationFormat>On-screen Show (16:9)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</vt:lpstr>
      <vt:lpstr>Office Theme</vt:lpstr>
      <vt:lpstr>Tricky ways to work with biggish data in R</vt:lpstr>
      <vt:lpstr>Biggish Data</vt:lpstr>
      <vt:lpstr>Outline</vt:lpstr>
      <vt:lpstr>The examples</vt:lpstr>
      <vt:lpstr>The examples</vt:lpstr>
      <vt:lpstr>Writing data</vt:lpstr>
      <vt:lpstr>Reading data</vt:lpstr>
      <vt:lpstr>File sizes</vt:lpstr>
      <vt:lpstr>Summarizing data</vt:lpstr>
      <vt:lpstr>S3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Biggish Data: Tips and tricks for working with kinda big data in R</dc:title>
  <dc:creator>Jeff Hollister</dc:creator>
  <cp:keywords/>
  <dcterms:created xsi:type="dcterms:W3CDTF">2023-08-15T00:58:30Z</dcterms:created>
  <dcterms:modified xsi:type="dcterms:W3CDTF">2023-08-15T00:58:30Z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