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83" d="100"/>
          <a:sy n="83" d="100"/>
        </p:scale>
        <p:origin x="728" y="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Tricky ways to work with biggish data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Jeff Hollister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Biggish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Many datasets we work with don’t classify as “Big Data.” They are, however, annoyingly big and can pose read/write problems, slow down analyses, and be a challenge to store and share. In this talk I will show several tips for more efficiently working with “Biggish Data” in 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 examples</a:t>
            </a:r>
          </a:p>
          <a:p>
            <a:pPr lvl="0"/>
            <a:r>
              <a:t>Writing data</a:t>
            </a:r>
          </a:p>
          <a:p>
            <a:pPr lvl="0"/>
            <a:r>
              <a:t>Reading data</a:t>
            </a:r>
          </a:p>
          <a:p>
            <a:pPr lvl="0"/>
            <a:r>
              <a:t>File sizes</a:t>
            </a:r>
          </a:p>
          <a:p>
            <a:pPr lvl="0"/>
            <a:r>
              <a:t>Summarizing data</a:t>
            </a:r>
          </a:p>
          <a:p>
            <a:pPr lvl="0"/>
            <a:r>
              <a:t>S3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Big National Lakes Assessment 2017</a:t>
            </a:r>
          </a:p>
          <a:p>
            <a:pPr lvl="0" indent="0">
              <a:buNone/>
            </a:pPr>
            <a:r>
              <a:rPr sz="1800" dirty="0">
                <a:solidFill>
                  <a:srgbClr val="4758AB"/>
                </a:solidFill>
                <a:latin typeface="Courier"/>
              </a:rPr>
              <a:t>library</a:t>
            </a:r>
            <a:r>
              <a:rPr sz="1800" dirty="0">
                <a:solidFill>
                  <a:srgbClr val="003B4F"/>
                </a:solidFill>
                <a:latin typeface="Courier"/>
              </a:rPr>
              <a:t>(</a:t>
            </a:r>
            <a:r>
              <a:rPr sz="1800" dirty="0" err="1">
                <a:solidFill>
                  <a:srgbClr val="003B4F"/>
                </a:solidFill>
                <a:latin typeface="Courier"/>
              </a:rPr>
              <a:t>dplyr</a:t>
            </a:r>
            <a:r>
              <a:rPr sz="1800" dirty="0">
                <a:solidFill>
                  <a:srgbClr val="003B4F"/>
                </a:solidFill>
                <a:latin typeface="Courier"/>
              </a:rPr>
              <a:t>); </a:t>
            </a:r>
            <a:r>
              <a:rPr sz="1800" dirty="0">
                <a:solidFill>
                  <a:srgbClr val="4758AB"/>
                </a:solidFill>
                <a:latin typeface="Courier"/>
              </a:rPr>
              <a:t>library</a:t>
            </a:r>
            <a:r>
              <a:rPr sz="1800" dirty="0">
                <a:solidFill>
                  <a:srgbClr val="003B4F"/>
                </a:solidFill>
                <a:latin typeface="Courier"/>
              </a:rPr>
              <a:t>(</a:t>
            </a:r>
            <a:r>
              <a:rPr sz="1800" dirty="0" err="1">
                <a:solidFill>
                  <a:srgbClr val="003B4F"/>
                </a:solidFill>
                <a:latin typeface="Courier"/>
              </a:rPr>
              <a:t>readr</a:t>
            </a:r>
            <a:r>
              <a:rPr sz="1800" dirty="0">
                <a:solidFill>
                  <a:srgbClr val="003B4F"/>
                </a:solidFill>
                <a:latin typeface="Courier"/>
              </a:rPr>
              <a:t>)</a:t>
            </a:r>
            <a:br>
              <a:rPr sz="1800" dirty="0"/>
            </a:br>
            <a:r>
              <a:rPr sz="1800" dirty="0">
                <a:solidFill>
                  <a:srgbClr val="003B4F"/>
                </a:solidFill>
                <a:latin typeface="Courier"/>
              </a:rPr>
              <a:t>nla17 &lt;- </a:t>
            </a:r>
            <a:r>
              <a:rPr sz="1800" dirty="0" err="1">
                <a:solidFill>
                  <a:srgbClr val="4758AB"/>
                </a:solidFill>
                <a:latin typeface="Courier"/>
              </a:rPr>
              <a:t>read_csv</a:t>
            </a:r>
            <a:r>
              <a:rPr sz="1800" dirty="0">
                <a:solidFill>
                  <a:srgbClr val="003B4F"/>
                </a:solidFill>
                <a:latin typeface="Courier"/>
              </a:rPr>
              <a:t>(</a:t>
            </a:r>
            <a:r>
              <a:rPr sz="1800" dirty="0">
                <a:solidFill>
                  <a:srgbClr val="20794D"/>
                </a:solidFill>
                <a:latin typeface="Courier"/>
              </a:rPr>
              <a:t>"https://www.epa.gov/sites/default/files/2021-04/nla_2017_water_chemistry_chla-data.csv"</a:t>
            </a:r>
            <a:r>
              <a:rPr sz="1800" dirty="0">
                <a:solidFill>
                  <a:srgbClr val="003B4F"/>
                </a:solidFill>
                <a:latin typeface="Courier"/>
              </a:rPr>
              <a:t>)</a:t>
            </a:r>
            <a:br>
              <a:rPr sz="1800" dirty="0"/>
            </a:br>
            <a:r>
              <a:rPr sz="1800" dirty="0" err="1">
                <a:solidFill>
                  <a:srgbClr val="003B4F"/>
                </a:solidFill>
                <a:latin typeface="Courier"/>
              </a:rPr>
              <a:t>nla_big</a:t>
            </a:r>
            <a:r>
              <a:rPr sz="18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800" dirty="0" err="1">
                <a:solidFill>
                  <a:srgbClr val="4758AB"/>
                </a:solidFill>
                <a:latin typeface="Courier"/>
              </a:rPr>
              <a:t>bind_cols</a:t>
            </a:r>
            <a:r>
              <a:rPr sz="1800" dirty="0">
                <a:solidFill>
                  <a:srgbClr val="003B4F"/>
                </a:solidFill>
                <a:latin typeface="Courier"/>
              </a:rPr>
              <a:t>(nla17, nla17)</a:t>
            </a:r>
            <a:br>
              <a:rPr sz="1800" dirty="0"/>
            </a:br>
            <a:r>
              <a:rPr sz="1800" dirty="0">
                <a:solidFill>
                  <a:srgbClr val="003B4F"/>
                </a:solidFill>
                <a:latin typeface="Courier"/>
              </a:rPr>
              <a:t>for(</a:t>
            </a:r>
            <a:r>
              <a:rPr sz="1800" dirty="0" err="1">
                <a:solidFill>
                  <a:srgbClr val="003B4F"/>
                </a:solidFill>
                <a:latin typeface="Courier"/>
              </a:rPr>
              <a:t>i</a:t>
            </a:r>
            <a:r>
              <a:rPr sz="1800" dirty="0">
                <a:solidFill>
                  <a:srgbClr val="003B4F"/>
                </a:solidFill>
                <a:latin typeface="Courier"/>
              </a:rPr>
              <a:t> in </a:t>
            </a:r>
            <a:r>
              <a:rPr sz="1800" dirty="0">
                <a:solidFill>
                  <a:srgbClr val="AD0000"/>
                </a:solidFill>
                <a:latin typeface="Courier"/>
              </a:rPr>
              <a:t>1</a:t>
            </a:r>
            <a:r>
              <a:rPr sz="1800" dirty="0">
                <a:solidFill>
                  <a:srgbClr val="5E5E5E"/>
                </a:solidFill>
                <a:latin typeface="Courier"/>
              </a:rPr>
              <a:t>:</a:t>
            </a:r>
            <a:r>
              <a:rPr sz="1800" dirty="0">
                <a:solidFill>
                  <a:srgbClr val="AD0000"/>
                </a:solidFill>
                <a:latin typeface="Courier"/>
              </a:rPr>
              <a:t>8</a:t>
            </a:r>
            <a:r>
              <a:rPr sz="1800" dirty="0">
                <a:solidFill>
                  <a:srgbClr val="003B4F"/>
                </a:solidFill>
                <a:latin typeface="Courier"/>
              </a:rPr>
              <a:t>){</a:t>
            </a:r>
            <a:br>
              <a:rPr sz="1800" dirty="0"/>
            </a:br>
            <a:r>
              <a:rPr sz="1800" dirty="0" err="1">
                <a:solidFill>
                  <a:srgbClr val="003B4F"/>
                </a:solidFill>
                <a:latin typeface="Courier"/>
              </a:rPr>
              <a:t>nla_big</a:t>
            </a:r>
            <a:r>
              <a:rPr sz="18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800" dirty="0" err="1">
                <a:solidFill>
                  <a:srgbClr val="4758AB"/>
                </a:solidFill>
                <a:latin typeface="Courier"/>
              </a:rPr>
              <a:t>bind_rows</a:t>
            </a:r>
            <a:r>
              <a:rPr sz="1800" dirty="0">
                <a:solidFill>
                  <a:srgbClr val="003B4F"/>
                </a:solidFill>
                <a:latin typeface="Courier"/>
              </a:rPr>
              <a:t>(</a:t>
            </a:r>
            <a:r>
              <a:rPr sz="1800" dirty="0" err="1">
                <a:solidFill>
                  <a:srgbClr val="003B4F"/>
                </a:solidFill>
                <a:latin typeface="Courier"/>
              </a:rPr>
              <a:t>nla_big</a:t>
            </a:r>
            <a:r>
              <a:rPr sz="18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800" dirty="0" err="1">
                <a:solidFill>
                  <a:srgbClr val="003B4F"/>
                </a:solidFill>
                <a:latin typeface="Courier"/>
              </a:rPr>
              <a:t>nla_big</a:t>
            </a:r>
            <a:r>
              <a:rPr sz="1800" dirty="0">
                <a:solidFill>
                  <a:srgbClr val="003B4F"/>
                </a:solidFill>
                <a:latin typeface="Courier"/>
              </a:rPr>
              <a:t>)</a:t>
            </a:r>
            <a:br>
              <a:rPr sz="1800" dirty="0"/>
            </a:br>
            <a:r>
              <a:rPr sz="1800" dirty="0">
                <a:solidFill>
                  <a:srgbClr val="003B4F"/>
                </a:solidFill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Big National Lakes Assessment 2017</a:t>
            </a:r>
          </a:p>
          <a:p>
            <a:pPr lvl="0" indent="0">
              <a:buNone/>
            </a:pPr>
            <a:r>
              <a:rPr sz="1800" dirty="0">
                <a:solidFill>
                  <a:srgbClr val="4758AB"/>
                </a:solidFill>
                <a:latin typeface="Courier"/>
              </a:rPr>
              <a:t>dim</a:t>
            </a:r>
            <a:r>
              <a:rPr sz="1800" dirty="0">
                <a:solidFill>
                  <a:srgbClr val="003B4F"/>
                </a:solidFill>
                <a:latin typeface="Courier"/>
              </a:rPr>
              <a:t>(</a:t>
            </a:r>
            <a:r>
              <a:rPr sz="1800" dirty="0" err="1">
                <a:solidFill>
                  <a:srgbClr val="003B4F"/>
                </a:solidFill>
                <a:latin typeface="Courier"/>
              </a:rPr>
              <a:t>nla_big</a:t>
            </a:r>
            <a:r>
              <a:rPr sz="1800"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[1] 5855488      46</a:t>
            </a:r>
          </a:p>
          <a:p>
            <a:pPr lvl="0" indent="0">
              <a:buNone/>
            </a:pPr>
            <a:r>
              <a:rPr sz="1800" dirty="0">
                <a:solidFill>
                  <a:srgbClr val="4758AB"/>
                </a:solidFill>
                <a:latin typeface="Courier"/>
              </a:rPr>
              <a:t>format</a:t>
            </a:r>
            <a:r>
              <a:rPr sz="1800" dirty="0">
                <a:solidFill>
                  <a:srgbClr val="003B4F"/>
                </a:solidFill>
                <a:latin typeface="Courier"/>
              </a:rPr>
              <a:t>(</a:t>
            </a:r>
            <a:r>
              <a:rPr sz="1800" dirty="0" err="1">
                <a:solidFill>
                  <a:srgbClr val="4758AB"/>
                </a:solidFill>
                <a:latin typeface="Courier"/>
              </a:rPr>
              <a:t>object.size</a:t>
            </a:r>
            <a:r>
              <a:rPr sz="1800" dirty="0">
                <a:solidFill>
                  <a:srgbClr val="003B4F"/>
                </a:solidFill>
                <a:latin typeface="Courier"/>
              </a:rPr>
              <a:t>(</a:t>
            </a:r>
            <a:r>
              <a:rPr sz="1800" dirty="0" err="1">
                <a:solidFill>
                  <a:srgbClr val="003B4F"/>
                </a:solidFill>
                <a:latin typeface="Courier"/>
              </a:rPr>
              <a:t>nla_big</a:t>
            </a:r>
            <a:r>
              <a:rPr sz="1800" dirty="0">
                <a:solidFill>
                  <a:srgbClr val="003B4F"/>
                </a:solidFill>
                <a:latin typeface="Courier"/>
              </a:rPr>
              <a:t>), </a:t>
            </a:r>
            <a:r>
              <a:rPr sz="1800" dirty="0">
                <a:solidFill>
                  <a:srgbClr val="20794D"/>
                </a:solidFill>
                <a:latin typeface="Courier"/>
              </a:rPr>
              <a:t>"Gb"</a:t>
            </a:r>
            <a:r>
              <a:rPr sz="1800"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[1] "2 Gb"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File sizes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223</Words>
  <Application>Microsoft Office PowerPoint</Application>
  <PresentationFormat>On-screen Show (16:9)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Tricky ways to work with biggish data in R</vt:lpstr>
      <vt:lpstr>Biggish Data</vt:lpstr>
      <vt:lpstr>Outline</vt:lpstr>
      <vt:lpstr>The examples</vt:lpstr>
      <vt:lpstr>The examples</vt:lpstr>
      <vt:lpstr>Writing data</vt:lpstr>
      <vt:lpstr>Reading data</vt:lpstr>
      <vt:lpstr>File sizes</vt:lpstr>
      <vt:lpstr>Summarizing data</vt:lpstr>
      <vt:lpstr>S3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Tricky ways to work with biggish data in R</dc:title>
  <dc:creator>Jeff Hollister</dc:creator>
  <cp:keywords/>
  <cp:lastModifiedBy>Hollister, Jeff (he/him/his)</cp:lastModifiedBy>
  <cp:revision>2</cp:revision>
  <dcterms:created xsi:type="dcterms:W3CDTF">2023-08-08T14:54:53Z</dcterms:created>
  <dcterms:modified xsi:type="dcterms:W3CDTF">2023-08-08T15:01:29Z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