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83"/>
          <a:sy d="100" n="83"/>
        </p:scale>
        <p:origin x="728" y="6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rrow.apache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Biggish Data: Tips and tricks for working with kinda big data in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Jeff Hollister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arrow::write_csv_arrow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write_csv_arrow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0.5 sec elapsed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base::save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save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"../data/nla_big.rda"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3.35 sec elapsed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arrow::write_feather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write_feather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0.2 sec elapsed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arrow::write_parquet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write_parquet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0.5 sec elapsed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arrow::write_dataset</a:t>
            </a:r>
            <a:r>
              <a:rPr/>
              <a:t> multiple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write_dataset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compression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"zstd"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0.75 sec elapsed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time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write.csv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10.6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base::save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3.4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arrow::write_parquet partition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arrow::write_csv_arrow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arrow::write_parquet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write_csv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arrow::write_feather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data.table::fwrite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 [s]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File sizes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size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readr::write.csv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36.2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arrow::write_csv_arrow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33.0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write_csv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28.7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data.table::fwrite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27.6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arrow::write_feather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12.8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arrow::write_parquet 50 partitions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5.9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base::save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4.5 [megabytes]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arrow::write_parquet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2.6 [megabytes]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utils::read.csv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0.84 sec elapsed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readr::read_csv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0.8 sec elapsed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data.table::fread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0.28 sec elapsed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Biggish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data not “Big”</a:t>
            </a:r>
          </a:p>
          <a:p>
            <a:pPr lvl="0"/>
            <a:r>
              <a:rPr/>
              <a:t>Lot of data “biggish”</a:t>
            </a:r>
          </a:p>
          <a:p>
            <a:pPr lvl="1"/>
            <a:r>
              <a:rPr/>
              <a:t>Storage challenges</a:t>
            </a:r>
          </a:p>
          <a:p>
            <a:pPr lvl="1"/>
            <a:r>
              <a:rPr/>
              <a:t>Read/Write challenges</a:t>
            </a:r>
          </a:p>
          <a:p>
            <a:pPr lvl="1"/>
            <a:r>
              <a:rPr/>
              <a:t>Analysis challenges</a:t>
            </a:r>
          </a:p>
          <a:p>
            <a:pPr lvl="0"/>
            <a:r>
              <a:rPr/>
              <a:t>Useful for all datasets</a:t>
            </a:r>
          </a:p>
          <a:p>
            <a:pPr lvl="1"/>
            <a:r>
              <a:rPr/>
              <a:t>Less storage</a:t>
            </a:r>
          </a:p>
          <a:p>
            <a:pPr lvl="1"/>
            <a:r>
              <a:rPr/>
              <a:t>Less CPU time</a:t>
            </a:r>
          </a:p>
          <a:p>
            <a:pPr lvl="1"/>
            <a:r>
              <a:rPr/>
              <a:t>Less bandwidth</a:t>
            </a:r>
          </a:p>
          <a:p>
            <a:pPr lvl="1"/>
            <a:r>
              <a:rPr/>
              <a:t>The “cloud” isn’t free.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arrow::read_csv_arrow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read_csv_arrow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0.36 sec elapsed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0.05 sec elapsed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arrow::read_parquet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read_parquet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0.14 sec elapsed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arrow::open_dataset multi-file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0.05 sec elapsed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time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utils::read.csv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readr::read_csv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arrow::read_csv_arrow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data.table::fread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arrow::read_feather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arrow::read_parquet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arrow::open_dataset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 [s]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Take our 11+ million rows and</a:t>
            </a:r>
          </a:p>
          <a:p>
            <a:pPr lvl="1"/>
            <a:r>
              <a:rPr/>
              <a:t>group on state and analyte</a:t>
            </a:r>
          </a:p>
          <a:p>
            <a:pPr lvl="1"/>
            <a:r>
              <a:rPr/>
              <a:t>provide state average for each analyte</a:t>
            </a:r>
          </a:p>
          <a:p>
            <a:pPr lvl="1"/>
            <a:r>
              <a:rPr/>
              <a:t>count number of samples per group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readr::read_csv -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 sec elapsed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data.table::fread -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fread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0.07 sec elapsed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919 × 4
   state analyte   avg_result group_n
   &lt;chr&gt; &lt;chr&gt;          &lt;dbl&gt;   &lt;int&gt;
 1 AL    AMMONIA_N       0.02      98
 2 AL    ANC           585.        90
 3 AL    CALCIUM         9.29     106
 4 AL    CHLA           20.7       93
 5 AL    CHLORIDE        3.56     107
 6 AL    COLOR          19.1      103
 7 AL    COND          105.        89
 8 AL    DOC             4.61      91
 9 AL    MAGNESIUM       3.29     100
10 AL    NITRATE_N       0.09      89
# ℹ 909 more rows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arrow::read_feather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read_feather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"../data/nla_big.feather"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as_data_frame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0.08 sec elapsed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arrow::open_dataset parquet multiple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0.23 sec elapsed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examples</a:t>
            </a:r>
          </a:p>
          <a:p>
            <a:pPr lvl="0"/>
            <a:r>
              <a:rPr/>
              <a:t>Writing data</a:t>
            </a:r>
          </a:p>
          <a:p>
            <a:pPr lvl="0"/>
            <a:r>
              <a:rPr/>
              <a:t>Reading data</a:t>
            </a:r>
          </a:p>
          <a:p>
            <a:pPr lvl="0"/>
            <a:r>
              <a:rPr/>
              <a:t>File sizes</a:t>
            </a:r>
          </a:p>
          <a:p>
            <a:pPr lvl="0"/>
            <a:r>
              <a:rPr/>
              <a:t>Summarizing data</a:t>
            </a:r>
          </a:p>
          <a:p>
            <a:pPr lvl="0"/>
            <a:r>
              <a:rPr/>
              <a:t>S3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arrow::open_dataset 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"../data/nla_big.parquet"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df_f_sum &lt;- df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(state, analyte)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avg_result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(result),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group_n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ungroup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0.11 sec elapsed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 - Times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time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arrow::open_dataset multiple partitions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readr::read_csv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data.table::fread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arrow::read_feather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 [s]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arrow::open_dataset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 [s]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Another examples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OK, this might be “big” data…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bucket &lt;- </a:t>
            </a:r>
            <a:r>
              <a:rPr>
                <a:solidFill>
                  <a:srgbClr val="4758AB"/>
                </a:solidFill>
                <a:latin typeface="Courier"/>
              </a:rPr>
              <a:t>s3_bucket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"voltrondata-labs-datasets"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anonymous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region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'us-east-2'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nyc_taxi &lt;- </a:t>
            </a:r>
            <a:r>
              <a:rPr>
                <a:solidFill>
                  <a:srgbClr val="4758AB"/>
                </a:solidFill>
                <a:latin typeface="Courier"/>
              </a:rPr>
              <a:t>open_dataset</a:t>
            </a:r>
            <a:r>
              <a:rPr>
                <a:solidFill>
                  <a:srgbClr val="003B4F"/>
                </a:solidFill>
                <a:latin typeface="Courier"/>
              </a:rPr>
              <a:t>(bucket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4758AB"/>
                </a:solidFill>
                <a:latin typeface="Courier"/>
              </a:rPr>
              <a:t>path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"nyc-taxi"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(nyc_taxi)</a:t>
            </a:r>
          </a:p>
          <a:p>
            <a:pPr lvl="0" indent="0">
              <a:buNone/>
            </a:pPr>
            <a:r>
              <a:rPr>
                <a:latin typeface="Courier"/>
              </a:rPr>
              <a:t>[1] 1672590319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166.23 sec elapsed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 Data Summarize - NYC Taxi on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years &lt;- nyc_taxi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(year)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collect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years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14 × 2
    year         n
   &lt;int&gt;     &lt;int&gt;
 1  2009 170896055
 2  2010 169001153
 3  2011 176897199
 4  2012 178544324
 5  2013 173179759
 6  2014 165114361
 7  2015 146112989
 8  2016 131165043
 9  2017 113495512
10  2018 102797401
11  2019  84393604
12  2020  24647055
13  2021  30902618
14  2022   5443246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49.5 sec elapsed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0.32 [min]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examples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url &lt;- </a:t>
            </a:r>
            <a:r>
              <a:rPr>
                <a:solidFill>
                  <a:srgbClr val="20794D"/>
                </a:solidFill>
                <a:latin typeface="Courier"/>
              </a:rPr>
              <a:t>"https://www.epa.gov/sites/default/files/2021-04/nla_2017_water_chemistry_chla-data.csv"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nla17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nla17[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(nla17),</a:t>
            </a:r>
            <a:r>
              <a:rPr>
                <a:solidFill>
                  <a:srgbClr val="AD0000"/>
                </a:solidFill>
                <a:latin typeface="Courier"/>
              </a:rPr>
              <a:t>200000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replace=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nla_big &lt;- </a:t>
            </a:r>
            <a:r>
              <a:rPr>
                <a:solidFill>
                  <a:srgbClr val="4758AB"/>
                </a:solidFill>
                <a:latin typeface="Courier"/>
              </a:rPr>
              <a:t>rename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657422"/>
                </a:solidFill>
                <a:latin typeface="Courier"/>
              </a:rPr>
              <a:t>state =</a:t>
            </a:r>
            <a:r>
              <a:rPr>
                <a:solidFill>
                  <a:srgbClr val="003B4F"/>
                </a:solidFill>
                <a:latin typeface="Courier"/>
              </a:rPr>
              <a:t> STATE, </a:t>
            </a:r>
            <a:r>
              <a:rPr>
                <a:solidFill>
                  <a:srgbClr val="657422"/>
                </a:solidFill>
                <a:latin typeface="Courier"/>
              </a:rPr>
              <a:t>analyte =</a:t>
            </a:r>
            <a:r>
              <a:rPr>
                <a:solidFill>
                  <a:srgbClr val="003B4F"/>
                </a:solidFill>
                <a:latin typeface="Courier"/>
              </a:rPr>
              <a:t> ANALYTE, </a:t>
            </a:r>
            <a:r>
              <a:rPr>
                <a:solidFill>
                  <a:srgbClr val="657422"/>
                </a:solidFill>
                <a:latin typeface="Courier"/>
              </a:rPr>
              <a:t>result =</a:t>
            </a:r>
            <a:r>
              <a:rPr>
                <a:solidFill>
                  <a:srgbClr val="003B4F"/>
                </a:solidFill>
                <a:latin typeface="Courier"/>
              </a:rPr>
              <a:t> RESULT)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examples - Biggish National Lakes Assessment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dim</a:t>
            </a:r>
            <a:r>
              <a:rPr>
                <a:solidFill>
                  <a:srgbClr val="003B4F"/>
                </a:solidFill>
                <a:latin typeface="Courier"/>
              </a:rPr>
              <a:t>(nla_big)</a:t>
            </a:r>
          </a:p>
          <a:p>
            <a:pPr lvl="0" indent="0">
              <a:buNone/>
            </a:pPr>
            <a:r>
              <a:rPr>
                <a:latin typeface="Courier"/>
              </a:rPr>
              <a:t>[1] 200000     23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format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object.size</a:t>
            </a:r>
            <a:r>
              <a:rPr>
                <a:solidFill>
                  <a:srgbClr val="003B4F"/>
                </a:solidFill>
                <a:latin typeface="Courier"/>
              </a:rPr>
              <a:t>(nla_big), </a:t>
            </a:r>
            <a:r>
              <a:rPr>
                <a:solidFill>
                  <a:srgbClr val="20794D"/>
                </a:solidFill>
                <a:latin typeface="Courier"/>
              </a:rPr>
              <a:t>"Gb"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"0 Gb"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(data.table)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(readr)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(arrow)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(dplyr)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(tictoc) </a:t>
            </a:r>
            <a:r>
              <a:rPr>
                <a:solidFill>
                  <a:srgbClr val="5E5E5E"/>
                </a:solidFill>
                <a:latin typeface="Courier"/>
              </a:rPr>
              <a:t>#Timing</a:t>
            </a:r>
          </a:p>
          <a:p>
            <a:pPr lvl="0"/>
            <a:r>
              <a:rPr>
                <a:hlinkClick r:id="rId2"/>
              </a:rPr>
              <a:t>Apache Arrow</a:t>
            </a:r>
          </a:p>
          <a:p>
            <a:pPr lvl="0"/>
            <a:r>
              <a:rPr/>
              <a:t>Language independent file format(s) for columnar datasets</a:t>
            </a:r>
          </a:p>
          <a:p>
            <a:pPr lvl="0"/>
            <a:r>
              <a:rPr/>
              <a:t>parquet, geoparquet, feather, Arrow csv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utils::write.csv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write.csv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10.55 sec elapsed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readr::write_csv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write_csv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0.27 sec elapsed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data - </a:t>
            </a:r>
            <a:r>
              <a:rPr>
                <a:latin typeface="Courier"/>
              </a:rPr>
              <a:t>data.table::fwrite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tic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fwrite</a:t>
            </a:r>
            <a:r>
              <a:rPr>
                <a:solidFill>
                  <a:srgbClr val="003B4F"/>
                </a:solidFill>
                <a:latin typeface="Courier"/>
              </a:rPr>
              <a:t>(nla_big, </a:t>
            </a:r>
            <a:r>
              <a:rPr>
                <a:solidFill>
                  <a:srgbClr val="20794D"/>
                </a:solidFill>
                <a:latin typeface="Courier"/>
              </a:rPr>
              <a:t>"../data/nla_big.csv"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toc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0.12 sec elapsed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On-screen Show (16:9)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Tricky ways to work with biggish data in R</vt:lpstr>
      <vt:lpstr>Biggish Data</vt:lpstr>
      <vt:lpstr>Outline</vt:lpstr>
      <vt:lpstr>The examples</vt:lpstr>
      <vt:lpstr>The examples</vt:lpstr>
      <vt:lpstr>Writing data</vt:lpstr>
      <vt:lpstr>Reading data</vt:lpstr>
      <vt:lpstr>File sizes</vt:lpstr>
      <vt:lpstr>Summarizing data</vt:lpstr>
      <vt:lpstr>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Biggish Data: Tips and tricks for working with kinda big data in R</dc:title>
  <dc:creator>Jeff Hollister</dc:creator>
  <cp:keywords/>
  <dcterms:created xsi:type="dcterms:W3CDTF">2023-08-15T19:19:33Z</dcterms:created>
  <dcterms:modified xsi:type="dcterms:W3CDTF">2023-08-15T19:19:33Z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