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6" d="100"/>
          <a:sy n="136" d="100"/>
        </p:scale>
        <p:origin x="81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epa/biggish_data_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row.apach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Biggish Data: Tips and tricks for working with </a:t>
            </a:r>
            <a:r>
              <a:rPr dirty="0" err="1"/>
              <a:t>kinda</a:t>
            </a:r>
            <a:r>
              <a:rPr dirty="0"/>
              <a:t> big data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Jeff Hollister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Repo: </a:t>
            </a:r>
            <a:r>
              <a:rPr lang="en-US" dirty="0">
                <a:hlinkClick r:id="rId2"/>
              </a:rPr>
              <a:t>https://github.com/usepa/biggish_data_r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(requires GHE license)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data.table::fwrite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fwrite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6.25 sec elapsed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arrow::write_csv_arrow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write_csv_arrow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file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23.28 sec elapsed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base::save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save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file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"../data/nla_big.rda"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159.36 sec elapsed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write_feather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sink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"../data/nla_big.feather"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10.02 sec elapsed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write_parquet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sink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"../data/nla_big.parquet"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22.45 sec elapsed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arrow::write_dataset</a:t>
            </a:r>
            <a:r>
              <a:t> multiple 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nla_big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write_dataset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23.95 sec elapsed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198653"/>
              </p:ext>
            </p:extLst>
          </p:nvPr>
        </p:nvGraphicFramePr>
        <p:xfrm>
          <a:off x="457200" y="1193800"/>
          <a:ext cx="8229600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dirty="0"/>
                        <a:t>utils::</a:t>
                      </a:r>
                      <a:r>
                        <a:rPr dirty="0"/>
                        <a:t>write.csv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539.0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base::save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159.4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23.9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arrow::write_csv_arrow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23.3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22.5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10.0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dirty="0" err="1"/>
                        <a:t>readr</a:t>
                      </a:r>
                      <a:r>
                        <a:rPr lang="en-US" dirty="0"/>
                        <a:t>::</a:t>
                      </a:r>
                      <a:r>
                        <a:rPr dirty="0" err="1"/>
                        <a:t>write_csv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6.6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6.2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File sizes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310016"/>
              </p:ext>
            </p:extLst>
          </p:nvPr>
        </p:nvGraphicFramePr>
        <p:xfrm>
          <a:off x="457200" y="1193800"/>
          <a:ext cx="8229600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dirty="0"/>
                        <a:t>utils</a:t>
                      </a:r>
                      <a:r>
                        <a:rPr dirty="0"/>
                        <a:t>::write.csv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1825.1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arrow::write_csv_arrow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1651.8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dirty="0" err="1"/>
                        <a:t>readr</a:t>
                      </a:r>
                      <a:r>
                        <a:rPr lang="en-US" dirty="0"/>
                        <a:t>::</a:t>
                      </a:r>
                      <a:r>
                        <a:rPr dirty="0" err="1"/>
                        <a:t>write_csv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1432.5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1378.0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642.2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 50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271.6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base::save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221.9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126.1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utils::read.csv</a:t>
            </a:r>
          </a:p>
          <a:p>
            <a:pPr lvl="0"/>
            <a:r>
              <a:t>readr::read_csv</a:t>
            </a:r>
          </a:p>
          <a:p>
            <a:pPr lvl="0"/>
            <a:r>
              <a:t>data.table::fread</a:t>
            </a:r>
          </a:p>
          <a:p>
            <a:pPr lvl="0"/>
            <a:r>
              <a:t>arrow::read_csv_arrow</a:t>
            </a:r>
          </a:p>
          <a:p>
            <a:pPr lvl="0"/>
            <a:r>
              <a:t>arrow::read_feather</a:t>
            </a:r>
          </a:p>
          <a:p>
            <a:pPr lvl="0"/>
            <a:r>
              <a:t>arrow::read_parquet</a:t>
            </a:r>
          </a:p>
          <a:p>
            <a:pPr lvl="0"/>
            <a:r>
              <a:t>arrow::open_dataset multi-file parquet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utils::read.csv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read.csv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38.12 sec elapsed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Biggish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Most data not “Big”</a:t>
            </a:r>
          </a:p>
          <a:p>
            <a:pPr lvl="0"/>
            <a:r>
              <a:rPr dirty="0"/>
              <a:t>Lot of data “biggish”</a:t>
            </a:r>
          </a:p>
          <a:p>
            <a:pPr lvl="1"/>
            <a:r>
              <a:rPr dirty="0"/>
              <a:t>Storage</a:t>
            </a:r>
            <a:r>
              <a:rPr lang="en-US" dirty="0"/>
              <a:t>/Sharing</a:t>
            </a:r>
            <a:r>
              <a:rPr dirty="0"/>
              <a:t> challenges</a:t>
            </a:r>
          </a:p>
          <a:p>
            <a:pPr lvl="1"/>
            <a:r>
              <a:rPr dirty="0"/>
              <a:t>Read/Write challenges</a:t>
            </a:r>
          </a:p>
          <a:p>
            <a:pPr lvl="1"/>
            <a:r>
              <a:rPr dirty="0"/>
              <a:t>Analysis challenges</a:t>
            </a:r>
          </a:p>
          <a:p>
            <a:pPr lvl="0"/>
            <a:r>
              <a:rPr dirty="0"/>
              <a:t>Useful for all datasets</a:t>
            </a:r>
          </a:p>
          <a:p>
            <a:pPr lvl="1"/>
            <a:r>
              <a:rPr dirty="0"/>
              <a:t>Less storage</a:t>
            </a:r>
          </a:p>
          <a:p>
            <a:pPr lvl="1"/>
            <a:r>
              <a:rPr dirty="0"/>
              <a:t>Less CPU time</a:t>
            </a:r>
          </a:p>
          <a:p>
            <a:pPr lvl="1"/>
            <a:r>
              <a:rPr dirty="0"/>
              <a:t>Less bandwidth</a:t>
            </a:r>
          </a:p>
          <a:p>
            <a:pPr lvl="1"/>
            <a:r>
              <a:rPr dirty="0"/>
              <a:t>The “cloud” isn’t free.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readr::read_csv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37.33 sec elapsed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data.table::fread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fread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12.01 sec elapsed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arrow::read_csv_arrow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read_csv_arrow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16.06 sec elapsed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arrow::read_feather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read_feather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"../data/nla_big.feather"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4.01 sec elapsed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arrow::read_parquet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read_parquet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"../data/nla_big.parquet"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12.39 sec elapsed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Reading data - arrow::open_dataset multi-file 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open_dataset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0.17 sec elapsed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utils::read.csv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38.1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readr::read_csv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37.3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arrow::read_csv_arrow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16.1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12.4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12.0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4.0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arrow::open_dataset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0.2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Take our 10 million rows and</a:t>
            </a:r>
          </a:p>
          <a:p>
            <a:pPr lvl="1"/>
            <a:r>
              <a:t>group on state and analyte</a:t>
            </a:r>
          </a:p>
          <a:p>
            <a:pPr lvl="1"/>
            <a:r>
              <a:t>provide state average for each analyte</a:t>
            </a:r>
          </a:p>
          <a:p>
            <a:pPr lvl="1"/>
            <a:r>
              <a:t>count number of samples per group</a:t>
            </a:r>
          </a:p>
          <a:p>
            <a:pPr lvl="1"/>
            <a:r>
              <a:t>Result:</a:t>
            </a:r>
          </a:p>
          <a:p>
            <a:pPr lvl="2"/>
            <a:r>
              <a:t>4 columns</a:t>
            </a:r>
          </a:p>
          <a:p>
            <a:pPr lvl="3"/>
            <a:r>
              <a:t>state, analyte, avg_result, group_n</a:t>
            </a:r>
          </a:p>
          <a:p>
            <a:pPr lvl="2"/>
            <a:r>
              <a:t>919 rows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readr::read_csv</a:t>
            </a:r>
          </a:p>
          <a:p>
            <a:pPr lvl="0"/>
            <a:r>
              <a:t>data.table::fread</a:t>
            </a:r>
          </a:p>
          <a:p>
            <a:pPr lvl="0"/>
            <a:r>
              <a:t>arrow::read_feather</a:t>
            </a:r>
          </a:p>
          <a:p>
            <a:pPr lvl="0"/>
            <a:r>
              <a:t>arrow::read_parquet</a:t>
            </a:r>
          </a:p>
          <a:p>
            <a:pPr lvl="0"/>
            <a:r>
              <a:t>arrow::open_dataset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readr::read_csv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48.48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"spec_tbl_df" "tbl_df"      "tbl"         "data.frame"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The examples</a:t>
            </a:r>
          </a:p>
          <a:p>
            <a:pPr lvl="0"/>
            <a:r>
              <a:rPr dirty="0"/>
              <a:t>Writing data</a:t>
            </a:r>
          </a:p>
          <a:p>
            <a:pPr lvl="0"/>
            <a:r>
              <a:rPr dirty="0"/>
              <a:t>Reading data</a:t>
            </a:r>
          </a:p>
          <a:p>
            <a:pPr lvl="0"/>
            <a:r>
              <a:rPr dirty="0"/>
              <a:t>File sizes</a:t>
            </a:r>
          </a:p>
          <a:p>
            <a:pPr lvl="0"/>
            <a:r>
              <a:rPr dirty="0"/>
              <a:t>Summarizing data</a:t>
            </a:r>
          </a:p>
          <a:p>
            <a:pPr lvl="0"/>
            <a:r>
              <a:rPr dirty="0"/>
              <a:t>S3</a:t>
            </a:r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data.table::fread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fread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13.31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"data.table" "data.frame"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arrow::read_feather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read_feather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"../data/nla_big.feather"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5.36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"tbl_df"     "tbl"        "data.frame"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arrow::read_parquet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read_parquet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"../data/nla_big.parquet"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11.17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"tbl_df"     "tbl"        "data.frame"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Summarizing data - arrow::open_dataset parquet multiple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200151"/>
            <a:ext cx="8321040" cy="3394472"/>
          </a:xfrm>
        </p:spPr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 dirty="0">
                <a:solidFill>
                  <a:srgbClr val="4758AB"/>
                </a:solidFill>
                <a:latin typeface="Courier"/>
              </a:rPr>
              <a:t>tic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df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open_dataset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20794D"/>
                </a:solidFill>
                <a:latin typeface="Courier"/>
              </a:rPr>
              <a:t>"../data/</a:t>
            </a:r>
            <a:r>
              <a:rPr dirty="0" err="1">
                <a:solidFill>
                  <a:srgbClr val="20794D"/>
                </a:solidFill>
                <a:latin typeface="Courier"/>
              </a:rPr>
              <a:t>nla_big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df_f_sum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 err="1">
                <a:solidFill>
                  <a:srgbClr val="003B4F"/>
                </a:solidFill>
                <a:latin typeface="Courier"/>
              </a:rPr>
              <a:t>df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 err="1">
                <a:solidFill>
                  <a:srgbClr val="4758AB"/>
                </a:solidFill>
                <a:latin typeface="Courier"/>
              </a:rPr>
              <a:t>group_by</a:t>
            </a:r>
            <a:r>
              <a:rPr dirty="0">
                <a:solidFill>
                  <a:srgbClr val="003B4F"/>
                </a:solidFill>
                <a:latin typeface="Courier"/>
              </a:rPr>
              <a:t>(state, analyte)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summarize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657422"/>
                </a:solidFill>
                <a:latin typeface="Courier"/>
              </a:rPr>
              <a:t>avg_result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round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4758AB"/>
                </a:solidFill>
                <a:latin typeface="Courier"/>
              </a:rPr>
              <a:t>mean</a:t>
            </a:r>
            <a:r>
              <a:rPr dirty="0">
                <a:solidFill>
                  <a:srgbClr val="003B4F"/>
                </a:solidFill>
                <a:latin typeface="Courier"/>
              </a:rPr>
              <a:t>(result), 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),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    </a:t>
            </a:r>
            <a:r>
              <a:rPr dirty="0" err="1">
                <a:solidFill>
                  <a:srgbClr val="657422"/>
                </a:solidFill>
                <a:latin typeface="Courier"/>
              </a:rPr>
              <a:t>group_n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n</a:t>
            </a:r>
            <a:r>
              <a:rPr dirty="0">
                <a:solidFill>
                  <a:srgbClr val="003B4F"/>
                </a:solidFill>
                <a:latin typeface="Courier"/>
              </a:rPr>
              <a:t>())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ungroup</a:t>
            </a:r>
            <a:r>
              <a:rPr dirty="0">
                <a:solidFill>
                  <a:srgbClr val="003B4F"/>
                </a:solidFill>
                <a:latin typeface="Courier"/>
              </a:rPr>
              <a:t>()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collect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toc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class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df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3.4 sec elapsed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[1] "</a:t>
            </a:r>
            <a:r>
              <a:rPr dirty="0" err="1">
                <a:latin typeface="Courier"/>
              </a:rPr>
              <a:t>FileSystemDataset</a:t>
            </a:r>
            <a:r>
              <a:rPr dirty="0">
                <a:latin typeface="Courier"/>
              </a:rPr>
              <a:t>" "Dataset"           "</a:t>
            </a:r>
            <a:r>
              <a:rPr dirty="0" err="1">
                <a:latin typeface="Courier"/>
              </a:rPr>
              <a:t>ArrowObject</a:t>
            </a:r>
            <a:r>
              <a:rPr dirty="0">
                <a:latin typeface="Courier"/>
              </a:rPr>
              <a:t>"      
[4] "R6"           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readr::read_csv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48.5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13.3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arrow::open_dataset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11.2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5.4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arrow::open_dataset multiple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3.4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Another example - NYC Taxi on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OK, this might be “big” data…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(arrow)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bucket &lt;- </a:t>
            </a:r>
            <a:r>
              <a:rPr>
                <a:solidFill>
                  <a:srgbClr val="4758AB"/>
                </a:solidFill>
                <a:latin typeface="Courier"/>
              </a:rPr>
              <a:t>s3_bucket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"voltrondata-labs-datasets"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anonymous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region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'us-east-2'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nyc_taxi &lt;- </a:t>
            </a:r>
            <a:r>
              <a:rPr>
                <a:solidFill>
                  <a:srgbClr val="4758AB"/>
                </a:solidFill>
                <a:latin typeface="Courier"/>
              </a:rPr>
              <a:t>open_dataset</a:t>
            </a:r>
            <a:r>
              <a:rPr>
                <a:solidFill>
                  <a:srgbClr val="003B4F"/>
                </a:solidFill>
                <a:latin typeface="Courier"/>
              </a:rPr>
              <a:t>(bucket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4758AB"/>
                </a:solidFill>
                <a:latin typeface="Courier"/>
              </a:rPr>
              <a:t>path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"nyc-taxi"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(nyc_taxi)</a:t>
            </a:r>
          </a:p>
          <a:p>
            <a:pPr lvl="0" indent="0">
              <a:buNone/>
            </a:pPr>
            <a:r>
              <a:rPr>
                <a:latin typeface="Courier"/>
              </a:rPr>
              <a:t>[1] 1672590319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159.16 sec elapsed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Big Data Summarize - NYC Taxi on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99938" cy="3394472"/>
          </a:xfrm>
        </p:spPr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dirty="0">
                <a:solidFill>
                  <a:srgbClr val="4758AB"/>
                </a:solidFill>
                <a:latin typeface="Courier"/>
              </a:rPr>
              <a:t>tic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years &lt;- </a:t>
            </a:r>
            <a:r>
              <a:rPr dirty="0" err="1">
                <a:solidFill>
                  <a:srgbClr val="003B4F"/>
                </a:solidFill>
                <a:latin typeface="Courier"/>
              </a:rPr>
              <a:t>nyc_taxi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 err="1">
                <a:solidFill>
                  <a:srgbClr val="4758AB"/>
                </a:solidFill>
                <a:latin typeface="Courier"/>
              </a:rPr>
              <a:t>group_by</a:t>
            </a:r>
            <a:r>
              <a:rPr dirty="0">
                <a:solidFill>
                  <a:srgbClr val="003B4F"/>
                </a:solidFill>
                <a:latin typeface="Courier"/>
              </a:rPr>
              <a:t>(year)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summarize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n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n</a:t>
            </a:r>
            <a:r>
              <a:rPr dirty="0">
                <a:solidFill>
                  <a:srgbClr val="003B4F"/>
                </a:solidFill>
                <a:latin typeface="Courier"/>
              </a:rPr>
              <a:t>())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collect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head</a:t>
            </a:r>
            <a:r>
              <a:rPr dirty="0">
                <a:solidFill>
                  <a:srgbClr val="003B4F"/>
                </a:solidFill>
                <a:latin typeface="Courier"/>
              </a:rPr>
              <a:t>(years, 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2 × 2
   year         n
  &lt;int&gt;     &lt;int&gt;
1  2009 170896055
2  2010 169001153</a:t>
            </a:r>
          </a:p>
          <a:p>
            <a:pPr lvl="0" indent="0">
              <a:buNone/>
            </a:pPr>
            <a:r>
              <a:rPr dirty="0">
                <a:solidFill>
                  <a:srgbClr val="4758AB"/>
                </a:solidFill>
                <a:latin typeface="Courier"/>
              </a:rPr>
              <a:t>toc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51.05 sec elapsed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Total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endParaRPr lang="en-US" dirty="0"/>
          </a:p>
          <a:p>
            <a:pPr lvl="0"/>
            <a:r>
              <a:rPr dirty="0"/>
              <a:t>Jeff’s EISD Laptop: 8 cores, 16GB RAM</a:t>
            </a:r>
            <a:endParaRPr lang="en-US" dirty="0"/>
          </a:p>
          <a:p>
            <a:pPr lvl="1"/>
            <a:r>
              <a:rPr dirty="0">
                <a:latin typeface="Courier"/>
              </a:rPr>
              <a:t>16.55 [min]</a:t>
            </a:r>
            <a:endParaRPr lang="en-US" dirty="0">
              <a:latin typeface="Courier"/>
            </a:endParaRP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/>
            <a:r>
              <a:rPr lang="en-US" dirty="0"/>
              <a:t>DMAP </a:t>
            </a:r>
            <a:r>
              <a:rPr lang="en-US" dirty="0" err="1"/>
              <a:t>xLarge</a:t>
            </a:r>
            <a:r>
              <a:rPr lang="en-US" dirty="0"/>
              <a:t>: 4 cores, 16GB RAM</a:t>
            </a:r>
          </a:p>
          <a:p>
            <a:pPr lvl="1"/>
            <a:r>
              <a:rPr lang="en-US" dirty="0">
                <a:latin typeface="Courier"/>
              </a:rPr>
              <a:t>7.11 [min]</a:t>
            </a:r>
            <a:br>
              <a:rPr lang="en-US" dirty="0">
                <a:latin typeface="Courier"/>
              </a:rPr>
            </a:br>
            <a:endParaRPr lang="en-US" dirty="0">
              <a:latin typeface="Courier"/>
            </a:endParaRPr>
          </a:p>
          <a:p>
            <a:r>
              <a:rPr lang="en-US" dirty="0"/>
              <a:t>DMAP 4xLarge: 16 cores, 64GB RAM</a:t>
            </a:r>
          </a:p>
          <a:p>
            <a:pPr lvl="1"/>
            <a:r>
              <a:rPr lang="en-US" dirty="0">
                <a:latin typeface="Courier"/>
              </a:rPr>
              <a:t>6.53 [min]</a:t>
            </a:r>
            <a:br>
              <a:rPr lang="en-US" dirty="0">
                <a:latin typeface="Courier"/>
              </a:rPr>
            </a:br>
            <a:endParaRPr lang="en-US" dirty="0">
              <a:latin typeface="Courier"/>
            </a:endParaRPr>
          </a:p>
          <a:p>
            <a:r>
              <a:rPr lang="en-US" dirty="0"/>
              <a:t>DMAP Mem Int - 16xLarge: 64 cores, 976GB RAM</a:t>
            </a:r>
          </a:p>
          <a:p>
            <a:pPr lvl="1"/>
            <a:r>
              <a:rPr lang="en-US" dirty="0">
                <a:latin typeface="Courier"/>
              </a:rPr>
              <a:t>8.22 [min]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endParaRPr dirty="0">
              <a:latin typeface="Couri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85CD-E276-8ACD-044D-222B4D46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Jeff’s Hot 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9639-3320-18C5-D248-BC182BEA3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to feather</a:t>
            </a:r>
          </a:p>
          <a:p>
            <a:pPr lvl="1"/>
            <a:r>
              <a:rPr lang="en-US" dirty="0"/>
              <a:t>Smaller than csv</a:t>
            </a:r>
          </a:p>
          <a:p>
            <a:pPr lvl="1"/>
            <a:r>
              <a:rPr lang="en-US" dirty="0"/>
              <a:t>Fastest to read</a:t>
            </a:r>
          </a:p>
          <a:p>
            <a:pPr lvl="1"/>
            <a:r>
              <a:rPr lang="en-US" dirty="0"/>
              <a:t>Faster to write</a:t>
            </a:r>
          </a:p>
          <a:p>
            <a:r>
              <a:rPr lang="en-US" dirty="0"/>
              <a:t>When use case requires switch to parquet</a:t>
            </a:r>
          </a:p>
          <a:p>
            <a:pPr lvl="1"/>
            <a:r>
              <a:rPr lang="en-US" dirty="0"/>
              <a:t>Smallest files</a:t>
            </a:r>
          </a:p>
          <a:p>
            <a:pPr lvl="1"/>
            <a:r>
              <a:rPr lang="en-US" dirty="0"/>
              <a:t>Partitions for smaller individual files</a:t>
            </a:r>
          </a:p>
          <a:p>
            <a:r>
              <a:rPr lang="en-US" dirty="0"/>
              <a:t>DMAP is your friend (if you have access…)</a:t>
            </a:r>
          </a:p>
          <a:p>
            <a:pPr lvl="1"/>
            <a:r>
              <a:rPr lang="en-US" dirty="0"/>
              <a:t>Don’t always need tons of RAM</a:t>
            </a:r>
          </a:p>
        </p:txBody>
      </p:sp>
    </p:spTree>
    <p:extLst>
      <p:ext uri="{BB962C8B-B14F-4D97-AF65-F5344CB8AC3E}">
        <p14:creationId xmlns:p14="http://schemas.microsoft.com/office/powerpoint/2010/main" val="320128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The example - Biggish National Lakes Assessment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dirty="0">
                <a:solidFill>
                  <a:srgbClr val="4758AB"/>
                </a:solidFill>
                <a:latin typeface="Courier"/>
              </a:rPr>
              <a:t>library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dplyr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library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readr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url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>
                <a:solidFill>
                  <a:srgbClr val="20794D"/>
                </a:solidFill>
                <a:latin typeface="Courier"/>
              </a:rPr>
              <a:t>"https://www.epa.gov/sites/default/files/2021-04/nla_2017_water_chemistry_chla-data.csv"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nla17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read_csv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url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nla_big</a:t>
            </a:r>
            <a:r>
              <a:rPr dirty="0">
                <a:solidFill>
                  <a:srgbClr val="003B4F"/>
                </a:solidFill>
                <a:latin typeface="Courier"/>
              </a:rPr>
              <a:t> &lt;- nla17[</a:t>
            </a:r>
            <a:r>
              <a:rPr dirty="0">
                <a:solidFill>
                  <a:srgbClr val="4758AB"/>
                </a:solidFill>
                <a:latin typeface="Courier"/>
              </a:rPr>
              <a:t>sample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5E5E5E"/>
                </a:solidFill>
                <a:latin typeface="Courier"/>
              </a:rPr>
              <a:t>:</a:t>
            </a:r>
            <a:r>
              <a:rPr dirty="0">
                <a:solidFill>
                  <a:srgbClr val="4758AB"/>
                </a:solidFill>
                <a:latin typeface="Courier"/>
              </a:rPr>
              <a:t>nrow</a:t>
            </a:r>
            <a:r>
              <a:rPr dirty="0">
                <a:solidFill>
                  <a:srgbClr val="003B4F"/>
                </a:solidFill>
                <a:latin typeface="Courier"/>
              </a:rPr>
              <a:t>(nla17),</a:t>
            </a:r>
            <a:r>
              <a:rPr dirty="0">
                <a:solidFill>
                  <a:srgbClr val="AD0000"/>
                </a:solidFill>
                <a:latin typeface="Courier"/>
              </a:rPr>
              <a:t>10000000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r>
              <a:rPr dirty="0">
                <a:solidFill>
                  <a:srgbClr val="657422"/>
                </a:solidFill>
                <a:latin typeface="Courier"/>
              </a:rPr>
              <a:t>replace=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r>
              <a:rPr dirty="0">
                <a:solidFill>
                  <a:srgbClr val="003B4F"/>
                </a:solidFill>
                <a:latin typeface="Courier"/>
              </a:rPr>
              <a:t>),]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nla_big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>
                <a:solidFill>
                  <a:srgbClr val="4758AB"/>
                </a:solidFill>
                <a:latin typeface="Courier"/>
              </a:rPr>
              <a:t>rename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nla_big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state =</a:t>
            </a:r>
            <a:r>
              <a:rPr dirty="0">
                <a:solidFill>
                  <a:srgbClr val="003B4F"/>
                </a:solidFill>
                <a:latin typeface="Courier"/>
              </a:rPr>
              <a:t> STATE,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          </a:t>
            </a:r>
            <a:r>
              <a:rPr dirty="0">
                <a:solidFill>
                  <a:srgbClr val="657422"/>
                </a:solidFill>
                <a:latin typeface="Courier"/>
              </a:rPr>
              <a:t>analyte =</a:t>
            </a:r>
            <a:r>
              <a:rPr dirty="0">
                <a:solidFill>
                  <a:srgbClr val="003B4F"/>
                </a:solidFill>
                <a:latin typeface="Courier"/>
              </a:rPr>
              <a:t> ANALYTE,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          </a:t>
            </a:r>
            <a:r>
              <a:rPr dirty="0">
                <a:solidFill>
                  <a:srgbClr val="657422"/>
                </a:solidFill>
                <a:latin typeface="Courier"/>
              </a:rPr>
              <a:t>result =</a:t>
            </a:r>
            <a:r>
              <a:rPr dirty="0">
                <a:solidFill>
                  <a:srgbClr val="003B4F"/>
                </a:solidFill>
                <a:latin typeface="Courier"/>
              </a:rPr>
              <a:t> RESULT)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The example - Biggish National Lakes Assessment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dim</a:t>
            </a:r>
            <a:r>
              <a:rPr>
                <a:solidFill>
                  <a:srgbClr val="003B4F"/>
                </a:solidFill>
                <a:latin typeface="Courier"/>
              </a:rPr>
              <a:t>(nla_big)</a:t>
            </a:r>
          </a:p>
          <a:p>
            <a:pPr lvl="0" indent="0">
              <a:buNone/>
            </a:pPr>
            <a:r>
              <a:rPr>
                <a:latin typeface="Courier"/>
              </a:rPr>
              <a:t>[1] 10000000       23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format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object.size</a:t>
            </a:r>
            <a:r>
              <a:rPr>
                <a:solidFill>
                  <a:srgbClr val="003B4F"/>
                </a:solidFill>
                <a:latin typeface="Courier"/>
              </a:rPr>
              <a:t>(nla_big), </a:t>
            </a:r>
            <a:r>
              <a:rPr>
                <a:solidFill>
                  <a:srgbClr val="20794D"/>
                </a:solidFill>
                <a:latin typeface="Courier"/>
              </a:rPr>
              <a:t>"Gb"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"1.7 Gb"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(data.table)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(readr)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(arrow)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(tictoc) </a:t>
            </a:r>
            <a:r>
              <a:rPr>
                <a:solidFill>
                  <a:srgbClr val="5E5E5E"/>
                </a:solidFill>
                <a:latin typeface="Courier"/>
              </a:rPr>
              <a:t>#Timing</a:t>
            </a:r>
          </a:p>
          <a:p>
            <a:pPr lvl="0"/>
            <a:r>
              <a:rPr>
                <a:hlinkClick r:id="rId2"/>
              </a:rPr>
              <a:t>Apache Arrow</a:t>
            </a:r>
          </a:p>
          <a:p>
            <a:pPr lvl="0"/>
            <a:r>
              <a:t>Language independent file format(s) for columnar datasets</a:t>
            </a:r>
          </a:p>
          <a:p>
            <a:pPr lvl="0"/>
            <a:r>
              <a:t>parquet, geoparquet, feather, Arrow csv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utils::write.csv (.csv)</a:t>
            </a:r>
          </a:p>
          <a:p>
            <a:pPr lvl="0"/>
            <a:r>
              <a:t>readr::write_csv (.csv)</a:t>
            </a:r>
          </a:p>
          <a:p>
            <a:pPr lvl="0"/>
            <a:r>
              <a:t>data.table::fwrite (.csv)</a:t>
            </a:r>
          </a:p>
          <a:p>
            <a:pPr lvl="0"/>
            <a:r>
              <a:t>arrow::write_csv_arrow (.csv)</a:t>
            </a:r>
          </a:p>
          <a:p>
            <a:pPr lvl="0"/>
            <a:r>
              <a:t>base::save (.rda)</a:t>
            </a:r>
          </a:p>
          <a:p>
            <a:pPr lvl="0"/>
            <a:r>
              <a:t>arrow::write_feather (.feather)</a:t>
            </a:r>
          </a:p>
          <a:p>
            <a:pPr lvl="0"/>
            <a:r>
              <a:t>arrow::write_parquet (.parquet)</a:t>
            </a:r>
          </a:p>
          <a:p>
            <a:pPr lvl="0"/>
            <a:r>
              <a:t>arrow::write_dataset (partions/multiple .parquet)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utils::write.csv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write.csv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539.04 sec elapsed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readr::write_csv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write_csv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6.58 sec elapsed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2046</Words>
  <Application>Microsoft Office PowerPoint</Application>
  <PresentationFormat>On-screen Show (16:9)</PresentationFormat>
  <Paragraphs>232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</vt:lpstr>
      <vt:lpstr>Office Theme</vt:lpstr>
      <vt:lpstr>Biggish Data: Tips and tricks for working with kinda big data in R</vt:lpstr>
      <vt:lpstr>Biggish Data</vt:lpstr>
      <vt:lpstr>Outline</vt:lpstr>
      <vt:lpstr>The example - Biggish National Lakes Assessment 2017</vt:lpstr>
      <vt:lpstr>The example - Biggish National Lakes Assessment 2017</vt:lpstr>
      <vt:lpstr>Packages</vt:lpstr>
      <vt:lpstr>Writing data</vt:lpstr>
      <vt:lpstr>Writing data - utils::write.csv</vt:lpstr>
      <vt:lpstr>Writing data - readr::write_csv</vt:lpstr>
      <vt:lpstr>Writing data - data.table::fwrite</vt:lpstr>
      <vt:lpstr>Writing data - arrow::write_csv_arrow</vt:lpstr>
      <vt:lpstr>Writing data - base::save</vt:lpstr>
      <vt:lpstr>Writing data - arrow::write_feather</vt:lpstr>
      <vt:lpstr>Writing data - arrow::write_parquet</vt:lpstr>
      <vt:lpstr>Writing data - arrow::write_dataset multiple file format</vt:lpstr>
      <vt:lpstr>Writing data - Times</vt:lpstr>
      <vt:lpstr>Writing data - File sizes</vt:lpstr>
      <vt:lpstr>Reading data</vt:lpstr>
      <vt:lpstr>Reading data - utils::read.csv</vt:lpstr>
      <vt:lpstr>Reading data - readr::read_csv</vt:lpstr>
      <vt:lpstr>Reading data - data.table::fread</vt:lpstr>
      <vt:lpstr>Reading data - arrow::read_csv_arrow</vt:lpstr>
      <vt:lpstr>Reading data - arrow::read_feather</vt:lpstr>
      <vt:lpstr>Reading data - arrow::read_parquet</vt:lpstr>
      <vt:lpstr>Reading data - arrow::open_dataset multi-file parquet</vt:lpstr>
      <vt:lpstr>Reading data - Times</vt:lpstr>
      <vt:lpstr>Summarizing data</vt:lpstr>
      <vt:lpstr>Summarizing data</vt:lpstr>
      <vt:lpstr>Summarizing data - readr::read_csv</vt:lpstr>
      <vt:lpstr>Summarizing data - data.table::fread</vt:lpstr>
      <vt:lpstr>Summarizing data - arrow::read_feather</vt:lpstr>
      <vt:lpstr>Summarizing data - arrow::read_parquet</vt:lpstr>
      <vt:lpstr>Summarizing data - arrow::open_dataset parquet multiple partitions</vt:lpstr>
      <vt:lpstr>Summarizing data - Times</vt:lpstr>
      <vt:lpstr>Another example - NYC Taxi on S3</vt:lpstr>
      <vt:lpstr>Big Data Summarize - NYC Taxi on S3</vt:lpstr>
      <vt:lpstr>Total time</vt:lpstr>
      <vt:lpstr>Jeff’s Hot Takes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223</Words>
  <Application>Microsoft Office PowerPoint</Application>
  <PresentationFormat>On-screen Show (16:9)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Tricky ways to work with biggish data in R</vt:lpstr>
      <vt:lpstr>Biggish Data</vt:lpstr>
      <vt:lpstr>Outline</vt:lpstr>
      <vt:lpstr>The examples</vt:lpstr>
      <vt:lpstr>The examples</vt:lpstr>
      <vt:lpstr>Writing data</vt:lpstr>
      <vt:lpstr>Reading data</vt:lpstr>
      <vt:lpstr>File sizes</vt:lpstr>
      <vt:lpstr>Summarizing data</vt:lpstr>
      <vt:lpstr>S3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Biggish Data: Tips and tricks for working with kinda big data in R</dc:title>
  <dc:creator>Jeff Hollister</dc:creator>
  <cp:keywords/>
  <cp:lastModifiedBy>Hollister, Jeff (he/him/his)</cp:lastModifiedBy>
  <cp:revision>5</cp:revision>
  <dcterms:created xsi:type="dcterms:W3CDTF">2023-08-15T21:43:51Z</dcterms:created>
  <dcterms:modified xsi:type="dcterms:W3CDTF">2023-08-16T15:24:01Z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_options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