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36" d="100"/>
          <a:sy n="136" d="100"/>
        </p:scale>
        <p:origin x="816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row.apache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Biggish Data: Tips and tricks for working with kinda big data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Jeff Hollister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data.table::fwrite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fwrite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6.161 sec elapsed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arrow::write_csv_arrow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write_csv_arrow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file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15.446 sec elapsed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base::save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save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file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"../data/nla_big.rda"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106.204 sec elapsed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arrow::write_feather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write_feather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sink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"../data/nla_big.feather"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</a:t>
            </a:r>
            <a:r>
              <a:rPr>
                <a:solidFill>
                  <a:srgbClr val="657422"/>
                </a:solidFill>
                <a:latin typeface="Courier"/>
              </a:rPr>
              <a:t>compression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"zstd"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7.817 sec elapsed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arrow::write_parquet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write_parquet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sink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"../data/nla_big.parquet"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</a:t>
            </a:r>
            <a:r>
              <a:rPr>
                <a:solidFill>
                  <a:srgbClr val="657422"/>
                </a:solidFill>
                <a:latin typeface="Courier"/>
              </a:rPr>
              <a:t>compression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"zstd"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14.246 sec elapsed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arrow::write_dataset</a:t>
            </a:r>
            <a:r>
              <a:t> multiple file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nla_big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write_dataset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compression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"zstd"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11.195 sec elapsed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Times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write.csv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114.9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base::save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106.2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arrow::write_csv_arrow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15.4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arrow::write_parquet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14.2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arrow::write_parquet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11.2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arrow::write_feather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7.8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write_csv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6.8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data.table::fwrite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6.2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File sizes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readr::write.csv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1815.1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arrow::write_csv_arrow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1651.8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write_csv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1432.5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data.table::fwrite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1368.0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arrow::write_feather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642.2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arrow::write_parquet 50 partitions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272.2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base::save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221.9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arrow::write_parquet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126.1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utils::read.csv</a:t>
            </a:r>
          </a:p>
          <a:p>
            <a:pPr lvl="0"/>
            <a:r>
              <a:t>readr::read_csv</a:t>
            </a:r>
          </a:p>
          <a:p>
            <a:pPr lvl="0"/>
            <a:r>
              <a:t>data.table::fread</a:t>
            </a:r>
          </a:p>
          <a:p>
            <a:pPr lvl="0"/>
            <a:r>
              <a:t>arrow::read_csv_arrow</a:t>
            </a:r>
          </a:p>
          <a:p>
            <a:pPr lvl="0"/>
            <a:r>
              <a:t>arrow::read_feather</a:t>
            </a:r>
          </a:p>
          <a:p>
            <a:pPr lvl="0"/>
            <a:r>
              <a:t>arrow::read_parquet</a:t>
            </a:r>
          </a:p>
          <a:p>
            <a:pPr lvl="0"/>
            <a:r>
              <a:t>arrow::open_dataset multi-file parquet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utils::read.csv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read.csv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28.523 sec elapsed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Biggish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Most data not “Big”</a:t>
            </a:r>
          </a:p>
          <a:p>
            <a:pPr lvl="0"/>
            <a:r>
              <a:t>Lot of data “biggish”</a:t>
            </a:r>
          </a:p>
          <a:p>
            <a:pPr lvl="1"/>
            <a:r>
              <a:t>Storage challenges</a:t>
            </a:r>
          </a:p>
          <a:p>
            <a:pPr lvl="1"/>
            <a:r>
              <a:t>Read/Write challenges</a:t>
            </a:r>
          </a:p>
          <a:p>
            <a:pPr lvl="1"/>
            <a:r>
              <a:t>Analysis challenges</a:t>
            </a:r>
          </a:p>
          <a:p>
            <a:pPr lvl="0"/>
            <a:r>
              <a:t>Useful for all datasets</a:t>
            </a:r>
          </a:p>
          <a:p>
            <a:pPr lvl="1"/>
            <a:r>
              <a:t>Less storage</a:t>
            </a:r>
          </a:p>
          <a:p>
            <a:pPr lvl="1"/>
            <a:r>
              <a:t>Less CPU time</a:t>
            </a:r>
          </a:p>
          <a:p>
            <a:pPr lvl="1"/>
            <a:r>
              <a:t>Less bandwidth</a:t>
            </a:r>
          </a:p>
          <a:p>
            <a:pPr lvl="1"/>
            <a:r>
              <a:t>The “cloud” isn’t free.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readr::read_csv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25.936 sec elapsed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data.table::fread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fread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6.151 sec elapsed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arrow::read_csv_arrow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read_csv_arrow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1.553 sec elapsed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arrow::read_feather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read_feather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"../data/nla_big.feather"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5.231 sec elapsed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arrow::read_parquet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read_parquet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"../data/nla_big.parquet"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0.922 sec elapsed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arrow::open_dataset multi-file 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open_dataset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0.131 sec elapsed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Times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utils::read.csv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28.5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readr::read_csv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25.9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data.table::fread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6.2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arrow::read_feather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5.2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arrow::read_csv_arrow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1.6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arrow::read_parquet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arrow::open_dataset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Take our 10 million rows and</a:t>
            </a:r>
          </a:p>
          <a:p>
            <a:pPr lvl="1"/>
            <a:r>
              <a:t>group on state and analyte</a:t>
            </a:r>
          </a:p>
          <a:p>
            <a:pPr lvl="1"/>
            <a:r>
              <a:t>provide state average for each analyte</a:t>
            </a:r>
          </a:p>
          <a:p>
            <a:pPr lvl="1"/>
            <a:r>
              <a:t>count number of samples per group</a:t>
            </a:r>
          </a:p>
          <a:p>
            <a:pPr lvl="1"/>
            <a:r>
              <a:t>Result:</a:t>
            </a:r>
          </a:p>
          <a:p>
            <a:pPr lvl="2"/>
            <a:r>
              <a:t>4 columns</a:t>
            </a:r>
          </a:p>
          <a:p>
            <a:pPr lvl="3"/>
            <a:r>
              <a:t>state, analyte, avg_result, group_n</a:t>
            </a:r>
          </a:p>
          <a:p>
            <a:pPr lvl="2"/>
            <a:r>
              <a:t>919 rows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readr::read_csv</a:t>
            </a:r>
          </a:p>
          <a:p>
            <a:pPr lvl="0"/>
            <a:r>
              <a:t>data.table::fread</a:t>
            </a:r>
          </a:p>
          <a:p>
            <a:pPr lvl="0"/>
            <a:r>
              <a:t>arrow::read_feather</a:t>
            </a:r>
          </a:p>
          <a:p>
            <a:pPr lvl="0"/>
            <a:r>
              <a:t>arrow::read_parquet</a:t>
            </a:r>
          </a:p>
          <a:p>
            <a:pPr lvl="0"/>
            <a:r>
              <a:t>arrow::open_dataset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 - readr::read_csv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df_f_sum &lt;- 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(state, analyte)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avg_result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(result),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group_n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27.222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[1] "spec_tbl_df" "tbl_df"      "tbl"         "data.frame"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The examples</a:t>
            </a:r>
          </a:p>
          <a:p>
            <a:pPr lvl="0"/>
            <a:r>
              <a:t>Writing data</a:t>
            </a:r>
          </a:p>
          <a:p>
            <a:pPr lvl="0"/>
            <a:r>
              <a:t>Reading data</a:t>
            </a:r>
          </a:p>
          <a:p>
            <a:pPr lvl="0"/>
            <a:r>
              <a:t>File sizes</a:t>
            </a:r>
          </a:p>
          <a:p>
            <a:pPr lvl="0"/>
            <a:r>
              <a:t>Summarizing data</a:t>
            </a:r>
          </a:p>
          <a:p>
            <a:pPr lvl="0"/>
            <a:r>
              <a:t>S3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 - data.table::fread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fread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df_f_sum &lt;- 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(state, analyte)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avg_result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(result),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group_n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6.92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[1] "data.table" "data.frame"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 - arrow::read_feather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read_feather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"../data/nla_big.feather"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df_f_sum &lt;- 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(state, analyte)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avg_result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(result),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group_n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2.214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[1] "tbl_df"     "tbl"        "data.frame"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 - arrow::read_parquet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read_parquet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"../data/nla_big.parquet"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df_f_sum &lt;- 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(state, analyte)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avg_result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(result),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group_n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2.62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[1] "tbl_df"     "tbl"        "data.frame"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 - arrow::open_dataset parquet multiple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open_dataset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df_f_sum &lt;- 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(state, analyte)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avg_result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(result),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group_n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collect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1.418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[1] "FileSystemDataset" "Dataset"           "ArrowObject"      
[4] "R6"            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 - Times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readr::read_csv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27.2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data.table::fread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6.9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arrow::open_dataset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2.6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arrow::read_feather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2.2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arrow::open_dataset multiple partitions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1.4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Another example - NYC Taxi on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OK, this might be “big” data…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(arrow)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bucket &lt;- </a:t>
            </a:r>
            <a:r>
              <a:rPr>
                <a:solidFill>
                  <a:srgbClr val="4758AB"/>
                </a:solidFill>
                <a:latin typeface="Courier"/>
              </a:rPr>
              <a:t>s3_bucket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"voltrondata-labs-datasets"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anonymous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region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'us-east-2'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nyc_taxi &lt;- </a:t>
            </a:r>
            <a:r>
              <a:rPr>
                <a:solidFill>
                  <a:srgbClr val="4758AB"/>
                </a:solidFill>
                <a:latin typeface="Courier"/>
              </a:rPr>
              <a:t>open_dataset</a:t>
            </a:r>
            <a:r>
              <a:rPr>
                <a:solidFill>
                  <a:srgbClr val="003B4F"/>
                </a:solidFill>
                <a:latin typeface="Courier"/>
              </a:rPr>
              <a:t>(bucket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4758AB"/>
                </a:solidFill>
                <a:latin typeface="Courier"/>
              </a:rPr>
              <a:t>path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"nyc-taxi"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(nyc_taxi)</a:t>
            </a:r>
          </a:p>
          <a:p>
            <a:pPr lvl="0" indent="0">
              <a:buNone/>
            </a:pPr>
            <a:r>
              <a:rPr>
                <a:latin typeface="Courier"/>
              </a:rPr>
              <a:t>[1] 1672590319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60.655 sec elapsed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Big Data Summarize - NYC Taxi on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years &lt;- nyc_taxi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(year)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collect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(years,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 × 2
   year         n
  &lt;int&gt;     &lt;int&gt;
1  2009 170896055
2  2010 169001153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5.329 sec elapsed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Total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DMAP 4xLarge: 16 cores, 64GB RAM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6.53 [min]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example - Biggish National Lakes Assessment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(dplyr)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(readr)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url &lt;- </a:t>
            </a:r>
            <a:r>
              <a:rPr>
                <a:solidFill>
                  <a:srgbClr val="20794D"/>
                </a:solidFill>
                <a:latin typeface="Courier"/>
              </a:rPr>
              <a:t>"https://www.epa.gov/sites/default/files/2021-04/nla_2017_water_chemistry_chla-data.csv"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nla17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(url)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nla_big &lt;- nla17[</a:t>
            </a:r>
            <a:r>
              <a:rPr>
                <a:solidFill>
                  <a:srgbClr val="4758AB"/>
                </a:solidFill>
                <a:latin typeface="Courier"/>
              </a:rPr>
              <a:t>sample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(nla17),</a:t>
            </a:r>
            <a:r>
              <a:rPr>
                <a:solidFill>
                  <a:srgbClr val="AD0000"/>
                </a:solidFill>
                <a:latin typeface="Courier"/>
              </a:rPr>
              <a:t>10000000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replace=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nla_big &lt;- </a:t>
            </a:r>
            <a:r>
              <a:rPr>
                <a:solidFill>
                  <a:srgbClr val="4758AB"/>
                </a:solidFill>
                <a:latin typeface="Courier"/>
              </a:rPr>
              <a:t>rename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state =</a:t>
            </a:r>
            <a:r>
              <a:rPr>
                <a:solidFill>
                  <a:srgbClr val="003B4F"/>
                </a:solidFill>
                <a:latin typeface="Courier"/>
              </a:rPr>
              <a:t> STATE,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657422"/>
                </a:solidFill>
                <a:latin typeface="Courier"/>
              </a:rPr>
              <a:t>analyte =</a:t>
            </a:r>
            <a:r>
              <a:rPr>
                <a:solidFill>
                  <a:srgbClr val="003B4F"/>
                </a:solidFill>
                <a:latin typeface="Courier"/>
              </a:rPr>
              <a:t> ANALYTE,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657422"/>
                </a:solidFill>
                <a:latin typeface="Courier"/>
              </a:rPr>
              <a:t>result =</a:t>
            </a:r>
            <a:r>
              <a:rPr>
                <a:solidFill>
                  <a:srgbClr val="003B4F"/>
                </a:solidFill>
                <a:latin typeface="Courier"/>
              </a:rPr>
              <a:t> RESULT)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example - Biggish National Lakes Assessment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dim</a:t>
            </a:r>
            <a:r>
              <a:rPr>
                <a:solidFill>
                  <a:srgbClr val="003B4F"/>
                </a:solidFill>
                <a:latin typeface="Courier"/>
              </a:rPr>
              <a:t>(nla_big)</a:t>
            </a:r>
          </a:p>
          <a:p>
            <a:pPr lvl="0" indent="0">
              <a:buNone/>
            </a:pPr>
            <a:r>
              <a:rPr>
                <a:latin typeface="Courier"/>
              </a:rPr>
              <a:t>[1] 10000000       23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format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object.size</a:t>
            </a:r>
            <a:r>
              <a:rPr>
                <a:solidFill>
                  <a:srgbClr val="003B4F"/>
                </a:solidFill>
                <a:latin typeface="Courier"/>
              </a:rPr>
              <a:t>(nla_big), </a:t>
            </a:r>
            <a:r>
              <a:rPr>
                <a:solidFill>
                  <a:srgbClr val="20794D"/>
                </a:solidFill>
                <a:latin typeface="Courier"/>
              </a:rPr>
              <a:t>"Gb"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[1] "1.7 Gb"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(data.table)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(readr)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(arrow)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(tictoc) </a:t>
            </a:r>
            <a:r>
              <a:rPr>
                <a:solidFill>
                  <a:srgbClr val="5E5E5E"/>
                </a:solidFill>
                <a:latin typeface="Courier"/>
              </a:rPr>
              <a:t>#Timing</a:t>
            </a:r>
          </a:p>
          <a:p>
            <a:pPr lvl="0"/>
            <a:r>
              <a:rPr>
                <a:hlinkClick r:id="rId2"/>
              </a:rPr>
              <a:t>Apache Arrow</a:t>
            </a:r>
          </a:p>
          <a:p>
            <a:pPr lvl="0"/>
            <a:r>
              <a:t>Language independent file format(s) for columnar datasets</a:t>
            </a:r>
          </a:p>
          <a:p>
            <a:pPr lvl="0"/>
            <a:r>
              <a:t>parquet, geoparquet, feather, Arrow csv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utils::write.csv (.csv)</a:t>
            </a:r>
          </a:p>
          <a:p>
            <a:pPr lvl="0"/>
            <a:r>
              <a:t>readr::write_csv (.csv)</a:t>
            </a:r>
          </a:p>
          <a:p>
            <a:pPr lvl="0"/>
            <a:r>
              <a:t>data.table::fwrite (.csv)</a:t>
            </a:r>
          </a:p>
          <a:p>
            <a:pPr lvl="0"/>
            <a:r>
              <a:t>arrow::write_csv_arrow (.csv)</a:t>
            </a:r>
          </a:p>
          <a:p>
            <a:pPr lvl="0"/>
            <a:r>
              <a:t>base::save (.rda)</a:t>
            </a:r>
          </a:p>
          <a:p>
            <a:pPr lvl="0"/>
            <a:r>
              <a:t>arrow::write_feather (.feather)</a:t>
            </a:r>
          </a:p>
          <a:p>
            <a:pPr lvl="0"/>
            <a:r>
              <a:t>arrow::write_parquet (.parquet)</a:t>
            </a:r>
          </a:p>
          <a:p>
            <a:pPr lvl="0"/>
            <a:r>
              <a:t>arrow::write_dataset (partions/multiple .parquet)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utils::write.csv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write.csv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114.893 sec elapsed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readr::write_csv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write_csv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6.75 sec elapsed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1931</Words>
  <Application>Microsoft Office PowerPoint</Application>
  <PresentationFormat>On-screen Show (16:9)</PresentationFormat>
  <Paragraphs>211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Courier</vt:lpstr>
      <vt:lpstr>Office Theme</vt:lpstr>
      <vt:lpstr>Biggish Data: Tips and tricks for working with kinda big data in R</vt:lpstr>
      <vt:lpstr>Biggish Data</vt:lpstr>
      <vt:lpstr>Outline</vt:lpstr>
      <vt:lpstr>The example - Biggish National Lakes Assessment 2017</vt:lpstr>
      <vt:lpstr>The example - Biggish National Lakes Assessment 2017</vt:lpstr>
      <vt:lpstr>Packages</vt:lpstr>
      <vt:lpstr>Writing data</vt:lpstr>
      <vt:lpstr>Writing data - utils::write.csv</vt:lpstr>
      <vt:lpstr>Writing data - readr::write_csv</vt:lpstr>
      <vt:lpstr>Writing data - data.table::fwrite</vt:lpstr>
      <vt:lpstr>Writing data - arrow::write_csv_arrow</vt:lpstr>
      <vt:lpstr>Writing data - base::save</vt:lpstr>
      <vt:lpstr>Writing data - arrow::write_feather</vt:lpstr>
      <vt:lpstr>Writing data - arrow::write_parquet</vt:lpstr>
      <vt:lpstr>Writing data - arrow::write_dataset multiple file format</vt:lpstr>
      <vt:lpstr>Writing data - Times</vt:lpstr>
      <vt:lpstr>Writing data - File sizes</vt:lpstr>
      <vt:lpstr>Reading data</vt:lpstr>
      <vt:lpstr>Reading data - utils::read.csv</vt:lpstr>
      <vt:lpstr>Reading data - readr::read_csv</vt:lpstr>
      <vt:lpstr>Reading data - data.table::fread</vt:lpstr>
      <vt:lpstr>Reading data - arrow::read_csv_arrow</vt:lpstr>
      <vt:lpstr>Reading data - arrow::read_feather</vt:lpstr>
      <vt:lpstr>Reading data - arrow::read_parquet</vt:lpstr>
      <vt:lpstr>Reading data - arrow::open_dataset multi-file parquet</vt:lpstr>
      <vt:lpstr>Reading data - Times</vt:lpstr>
      <vt:lpstr>Summarizing data</vt:lpstr>
      <vt:lpstr>Summarizing data</vt:lpstr>
      <vt:lpstr>Summarizing data - readr::read_csv</vt:lpstr>
      <vt:lpstr>Summarizing data - data.table::fread</vt:lpstr>
      <vt:lpstr>Summarizing data - arrow::read_feather</vt:lpstr>
      <vt:lpstr>Summarizing data - arrow::read_parquet</vt:lpstr>
      <vt:lpstr>Summarizing data - arrow::open_dataset parquet multiple partitions</vt:lpstr>
      <vt:lpstr>Summarizing data - Times</vt:lpstr>
      <vt:lpstr>Another example - NYC Taxi on S3</vt:lpstr>
      <vt:lpstr>Big Data Summarize - NYC Taxi on S3</vt:lpstr>
      <vt:lpstr>Total time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223</Words>
  <Application>Microsoft Office PowerPoint</Application>
  <PresentationFormat>On-screen Show (16:9)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</vt:lpstr>
      <vt:lpstr>Office Theme</vt:lpstr>
      <vt:lpstr>Tricky ways to work with biggish data in R</vt:lpstr>
      <vt:lpstr>Biggish Data</vt:lpstr>
      <vt:lpstr>Outline</vt:lpstr>
      <vt:lpstr>The examples</vt:lpstr>
      <vt:lpstr>The examples</vt:lpstr>
      <vt:lpstr>Writing data</vt:lpstr>
      <vt:lpstr>Reading data</vt:lpstr>
      <vt:lpstr>File sizes</vt:lpstr>
      <vt:lpstr>Summarizing data</vt:lpstr>
      <vt:lpstr>S3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Biggish Data: Tips and tricks for working with kinda big data in R</dc:title>
  <dc:creator>Jeff Hollister</dc:creator>
  <cp:keywords/>
  <cp:lastModifiedBy>Hollister, Jeff (he/him/his)</cp:lastModifiedBy>
  <cp:revision>1</cp:revision>
  <dcterms:created xsi:type="dcterms:W3CDTF">2023-08-15T22:39:42Z</dcterms:created>
  <dcterms:modified xsi:type="dcterms:W3CDTF">2023-08-16T12:41:24Z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_options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