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0" r:id="rId2"/>
    <p:sldMasterId id="2147483672" r:id="rId3"/>
  </p:sldMasterIdLst>
  <p:notesMasterIdLst>
    <p:notesMasterId r:id="rId21"/>
  </p:notesMasterIdLst>
  <p:handoutMasterIdLst>
    <p:handoutMasterId r:id="rId22"/>
  </p:handoutMasterIdLst>
  <p:sldIdLst>
    <p:sldId id="260" r:id="rId4"/>
    <p:sldId id="264" r:id="rId5"/>
    <p:sldId id="257" r:id="rId6"/>
    <p:sldId id="261" r:id="rId7"/>
    <p:sldId id="262" r:id="rId8"/>
    <p:sldId id="263" r:id="rId9"/>
    <p:sldId id="266" r:id="rId10"/>
    <p:sldId id="267" r:id="rId11"/>
    <p:sldId id="272" r:id="rId12"/>
    <p:sldId id="270" r:id="rId13"/>
    <p:sldId id="271" r:id="rId14"/>
    <p:sldId id="269" r:id="rId15"/>
    <p:sldId id="275" r:id="rId16"/>
    <p:sldId id="265" r:id="rId17"/>
    <p:sldId id="273" r:id="rId18"/>
    <p:sldId id="274"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75" autoAdjust="0"/>
  </p:normalViewPr>
  <p:slideViewPr>
    <p:cSldViewPr snapToGrid="0" showGuides="1">
      <p:cViewPr varScale="1">
        <p:scale>
          <a:sx n="71" d="100"/>
          <a:sy n="71" d="100"/>
        </p:scale>
        <p:origin x="1253" y="58"/>
      </p:cViewPr>
      <p:guideLst>
        <p:guide orient="horz" pos="2160"/>
        <p:guide pos="2880"/>
      </p:guideLst>
    </p:cSldViewPr>
  </p:slideViewPr>
  <p:notesTextViewPr>
    <p:cViewPr>
      <p:scale>
        <a:sx n="1" d="1"/>
        <a:sy n="1" d="1"/>
      </p:scale>
      <p:origin x="0" y="0"/>
    </p:cViewPr>
  </p:notesTextViewPr>
  <p:notesViewPr>
    <p:cSldViewPr snapToGrid="0" showGuides="1">
      <p:cViewPr varScale="1">
        <p:scale>
          <a:sx n="63" d="100"/>
          <a:sy n="63" d="100"/>
        </p:scale>
        <p:origin x="254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53D39A-FB07-40D8-B455-E5E7D563DE76}" type="datetimeFigureOut">
              <a:rPr lang="en-US" smtClean="0"/>
              <a:t>9/11/2017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8EA67-873D-465F-B78C-7C9FBF3A957E}" type="slidenum">
              <a:rPr lang="en-US" smtClean="0"/>
              <a:t>‹#›</a:t>
            </a:fld>
            <a:endParaRPr lang="en-US"/>
          </a:p>
        </p:txBody>
      </p:sp>
    </p:spTree>
    <p:extLst>
      <p:ext uri="{BB962C8B-B14F-4D97-AF65-F5344CB8AC3E}">
        <p14:creationId xmlns:p14="http://schemas.microsoft.com/office/powerpoint/2010/main" val="3610004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A880B-42D8-4444-966C-08E2E9D10F05}"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AE821-0EB2-45A2-AFED-1C26716A5679}" type="slidenum">
              <a:rPr lang="en-US" smtClean="0"/>
              <a:t>‹#›</a:t>
            </a:fld>
            <a:endParaRPr lang="en-US"/>
          </a:p>
        </p:txBody>
      </p:sp>
    </p:spTree>
    <p:extLst>
      <p:ext uri="{BB962C8B-B14F-4D97-AF65-F5344CB8AC3E}">
        <p14:creationId xmlns:p14="http://schemas.microsoft.com/office/powerpoint/2010/main" val="1737496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Developed</a:t>
            </a:r>
            <a:r>
              <a:rPr lang="en-US" baseline="0" dirty="0" smtClean="0"/>
              <a:t> by Ara Khatchadourian, Mike Murphy, and Rob Sutton</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3</a:t>
            </a:fld>
            <a:endParaRPr lang="en-US"/>
          </a:p>
        </p:txBody>
      </p:sp>
    </p:spTree>
    <p:extLst>
      <p:ext uri="{BB962C8B-B14F-4D97-AF65-F5344CB8AC3E}">
        <p14:creationId xmlns:p14="http://schemas.microsoft.com/office/powerpoint/2010/main" val="437143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917375-2231-46AB-9C05-91BC6A38DE5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93639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OEUS JavaScript map.</a:t>
            </a:r>
            <a:endParaRPr lang="en-US" baseline="0" dirty="0" smtClean="0"/>
          </a:p>
          <a:p>
            <a:pPr marL="171450" indent="-171450">
              <a:buFont typeface="Arial" panose="020B0604020202020204" pitchFamily="34" charset="0"/>
              <a:buChar char="•"/>
            </a:pPr>
            <a:r>
              <a:rPr lang="en-US" baseline="0" dirty="0" smtClean="0"/>
              <a:t>Uses pre-made tables to generate maps.</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13</a:t>
            </a:fld>
            <a:endParaRPr lang="en-US"/>
          </a:p>
        </p:txBody>
      </p:sp>
    </p:spTree>
    <p:extLst>
      <p:ext uri="{BB962C8B-B14F-4D97-AF65-F5344CB8AC3E}">
        <p14:creationId xmlns:p14="http://schemas.microsoft.com/office/powerpoint/2010/main" val="122554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OSMR working on generating R </a:t>
            </a:r>
            <a:r>
              <a:rPr lang="en-US" dirty="0" err="1" smtClean="0"/>
              <a:t>Choropleth</a:t>
            </a:r>
            <a:r>
              <a:rPr lang="en-US" dirty="0" smtClean="0"/>
              <a:t> maps which would allow more dynamic map</a:t>
            </a:r>
            <a:r>
              <a:rPr lang="en-US" baseline="0" dirty="0" smtClean="0"/>
              <a:t> generation.</a:t>
            </a:r>
          </a:p>
          <a:p>
            <a:pPr marL="171450" indent="-171450">
              <a:buFont typeface="Arial" panose="020B0604020202020204" pitchFamily="34" charset="0"/>
              <a:buChar char="•"/>
            </a:pPr>
            <a:r>
              <a:rPr lang="en-US" baseline="0" dirty="0" smtClean="0"/>
              <a:t>CPI also working on generating ArcGIS maps for their own data.</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14</a:t>
            </a:fld>
            <a:endParaRPr lang="en-US"/>
          </a:p>
        </p:txBody>
      </p:sp>
    </p:spTree>
    <p:extLst>
      <p:ext uri="{BB962C8B-B14F-4D97-AF65-F5344CB8AC3E}">
        <p14:creationId xmlns:p14="http://schemas.microsoft.com/office/powerpoint/2010/main" val="400848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EIA</a:t>
            </a:r>
            <a:r>
              <a:rPr lang="en-US" baseline="0" dirty="0" smtClean="0"/>
              <a:t> Analyzer - </a:t>
            </a:r>
            <a:r>
              <a:rPr lang="en-US" dirty="0" smtClean="0"/>
              <a:t>Shiny app that takes </a:t>
            </a:r>
            <a:r>
              <a:rPr lang="en-US" dirty="0" err="1" smtClean="0"/>
              <a:t>webscraped</a:t>
            </a:r>
            <a:r>
              <a:rPr lang="en-US" dirty="0" smtClean="0"/>
              <a:t> (also via R) data from EIA’s Weekly Petroleum Status Report and allows user to visualize the data and easily calculate percent changes between any two data points</a:t>
            </a:r>
            <a:r>
              <a:rPr lang="en-US" dirty="0" smtClean="0"/>
              <a:t>. </a:t>
            </a:r>
            <a:r>
              <a:rPr lang="en-US" dirty="0" err="1" smtClean="0"/>
              <a:t>Developped</a:t>
            </a:r>
            <a:r>
              <a:rPr lang="en-US" dirty="0" smtClean="0"/>
              <a:t> by Stephen</a:t>
            </a:r>
            <a:r>
              <a:rPr lang="en-US" baseline="0" dirty="0" smtClean="0"/>
              <a:t> York and Neil Wagner</a:t>
            </a:r>
            <a:endParaRPr lang="en-US" dirty="0" smtClean="0"/>
          </a:p>
          <a:p>
            <a:pPr marL="171450" indent="-171450">
              <a:buFont typeface="Arial" panose="020B0604020202020204" pitchFamily="34" charset="0"/>
              <a:buChar char="•"/>
            </a:pPr>
            <a:r>
              <a:rPr lang="en-US" dirty="0" smtClean="0"/>
              <a:t>Text analysis Shiny app</a:t>
            </a:r>
            <a:r>
              <a:rPr lang="en-US" baseline="0" dirty="0" smtClean="0"/>
              <a:t> is general app. Developed by Brandon Kopp, Randall Powers, and Wendy Martinez</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15</a:t>
            </a:fld>
            <a:endParaRPr lang="en-US"/>
          </a:p>
        </p:txBody>
      </p:sp>
    </p:spTree>
    <p:extLst>
      <p:ext uri="{BB962C8B-B14F-4D97-AF65-F5344CB8AC3E}">
        <p14:creationId xmlns:p14="http://schemas.microsoft.com/office/powerpoint/2010/main" val="356715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17</a:t>
            </a:fld>
            <a:endParaRPr lang="en-US"/>
          </a:p>
        </p:txBody>
      </p:sp>
    </p:spTree>
    <p:extLst>
      <p:ext uri="{BB962C8B-B14F-4D97-AF65-F5344CB8AC3E}">
        <p14:creationId xmlns:p14="http://schemas.microsoft.com/office/powerpoint/2010/main" val="4209820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Upper left - </a:t>
            </a:r>
            <a:r>
              <a:rPr lang="en-US" dirty="0" smtClean="0"/>
              <a:t>ACE is the Automated Commercial Environment.  This is the portal where exporters and importers enter all of their mandatory customs documentation</a:t>
            </a:r>
          </a:p>
          <a:p>
            <a:endParaRPr lang="en-US" dirty="0" smtClean="0"/>
          </a:p>
          <a:p>
            <a:pPr marL="171450" indent="-171450">
              <a:buFont typeface="Arial" panose="020B0604020202020204" pitchFamily="34" charset="0"/>
              <a:buChar char="•"/>
            </a:pPr>
            <a:r>
              <a:rPr lang="en-US" dirty="0" smtClean="0"/>
              <a:t>Right - </a:t>
            </a:r>
            <a:r>
              <a:rPr lang="en-US" baseline="0" dirty="0" err="1" smtClean="0"/>
              <a:t>Longintudinal</a:t>
            </a:r>
            <a:r>
              <a:rPr lang="en-US" baseline="0" dirty="0" smtClean="0"/>
              <a:t> Database (LDB) used to verify EIN after getting it from ACE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Lower</a:t>
            </a:r>
            <a:r>
              <a:rPr lang="en-US" baseline="0" dirty="0" smtClean="0"/>
              <a:t> left – Google is used to verify establishment name and address.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name and address could not be verified on Google, would have to use the Secretary of State website for the firm’s respective state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 repeat the process hundreds of times</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4</a:t>
            </a:fld>
            <a:endParaRPr lang="en-US"/>
          </a:p>
        </p:txBody>
      </p:sp>
    </p:spTree>
    <p:extLst>
      <p:ext uri="{BB962C8B-B14F-4D97-AF65-F5344CB8AC3E}">
        <p14:creationId xmlns:p14="http://schemas.microsoft.com/office/powerpoint/2010/main" val="308713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Now you just have to…</a:t>
            </a:r>
          </a:p>
          <a:p>
            <a:pPr marL="228600" indent="-228600">
              <a:buAutoNum type="arabicPeriod"/>
            </a:pPr>
            <a:r>
              <a:rPr lang="en-US" dirty="0" smtClean="0"/>
              <a:t>Enter the collection unit identifier.</a:t>
            </a:r>
          </a:p>
          <a:p>
            <a:pPr marL="228600" indent="-228600">
              <a:buAutoNum type="arabicPeriod"/>
            </a:pPr>
            <a:r>
              <a:rPr lang="en-US" dirty="0" smtClean="0"/>
              <a:t>The program populates the company name and address.  The user can change the company name and street to update the search of the master list in real time.  </a:t>
            </a:r>
          </a:p>
          <a:p>
            <a:pPr marL="228600" indent="-228600">
              <a:buAutoNum type="arabicPeriod"/>
            </a:pPr>
            <a:r>
              <a:rPr lang="en-US" dirty="0" smtClean="0"/>
              <a:t>The program queries a data dump from ACE verifying the EIN.  If the EIN mailing or physical address do not match, the program highlights them.  This prompts the sampling team member to investigate further and note it in processing comments.  </a:t>
            </a:r>
          </a:p>
          <a:p>
            <a:pPr marL="228600" indent="-228600">
              <a:buAutoNum type="arabicPeriod"/>
            </a:pPr>
            <a:r>
              <a:rPr lang="en-US" dirty="0" smtClean="0"/>
              <a:t>The program checks by name, and separately by address the RTS master list.  The user can search within these fields as well to narrow down the results.  The program highlights current reporters in green, and highlights old reporter addresses.  Seeing a current reporter quickly allows us to verify the sampled address.  </a:t>
            </a:r>
          </a:p>
          <a:p>
            <a:pPr marL="228600" indent="-228600">
              <a:buAutoNum type="arabicPeriod"/>
            </a:pPr>
            <a:r>
              <a:rPr lang="en-US" dirty="0" smtClean="0"/>
              <a:t>By clicking “Search on SOS website” the program will open a web browser tab with the correct State SOS page opened.  By clicking create future note the program will create an appropriate future note on the clipboard that can be pasted into the sampling system</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5</a:t>
            </a:fld>
            <a:endParaRPr lang="en-US"/>
          </a:p>
        </p:txBody>
      </p:sp>
    </p:spTree>
    <p:extLst>
      <p:ext uri="{BB962C8B-B14F-4D97-AF65-F5344CB8AC3E}">
        <p14:creationId xmlns:p14="http://schemas.microsoft.com/office/powerpoint/2010/main" val="16987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a:t>
            </a:r>
            <a:r>
              <a:rPr lang="en-US" baseline="0" dirty="0" smtClean="0"/>
              <a:t> scripts have been created to improve efficiency.</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6</a:t>
            </a:fld>
            <a:endParaRPr lang="en-US"/>
          </a:p>
        </p:txBody>
      </p:sp>
    </p:spTree>
    <p:extLst>
      <p:ext uri="{BB962C8B-B14F-4D97-AF65-F5344CB8AC3E}">
        <p14:creationId xmlns:p14="http://schemas.microsoft.com/office/powerpoint/2010/main" val="10674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Developed</a:t>
            </a:r>
            <a:r>
              <a:rPr lang="en-US" baseline="0" dirty="0" smtClean="0"/>
              <a:t> by Steven York and Neil Wagner</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7</a:t>
            </a:fld>
            <a:endParaRPr lang="en-US"/>
          </a:p>
        </p:txBody>
      </p:sp>
    </p:spTree>
    <p:extLst>
      <p:ext uri="{BB962C8B-B14F-4D97-AF65-F5344CB8AC3E}">
        <p14:creationId xmlns:p14="http://schemas.microsoft.com/office/powerpoint/2010/main" val="327453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Simulated</a:t>
            </a:r>
            <a:r>
              <a:rPr lang="en-US" baseline="0" dirty="0" smtClean="0"/>
              <a:t> data used due to confidentiality.</a:t>
            </a:r>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8</a:t>
            </a:fld>
            <a:endParaRPr lang="en-US"/>
          </a:p>
        </p:txBody>
      </p:sp>
    </p:spTree>
    <p:extLst>
      <p:ext uri="{BB962C8B-B14F-4D97-AF65-F5344CB8AC3E}">
        <p14:creationId xmlns:p14="http://schemas.microsoft.com/office/powerpoint/2010/main" val="156932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AE821-0EB2-45A2-AFED-1C26716A5679}" type="slidenum">
              <a:rPr lang="en-US" smtClean="0"/>
              <a:t>9</a:t>
            </a:fld>
            <a:endParaRPr lang="en-US"/>
          </a:p>
        </p:txBody>
      </p:sp>
    </p:spTree>
    <p:extLst>
      <p:ext uri="{BB962C8B-B14F-4D97-AF65-F5344CB8AC3E}">
        <p14:creationId xmlns:p14="http://schemas.microsoft.com/office/powerpoint/2010/main" val="115524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Developed by Arcenis Rojas</a:t>
            </a:r>
          </a:p>
          <a:p>
            <a:pPr marL="171450" indent="-171450">
              <a:buFont typeface="Arial" panose="020B0604020202020204" pitchFamily="34" charset="0"/>
              <a:buChar char="•"/>
            </a:pPr>
            <a:r>
              <a:rPr lang="en-US" baseline="0" dirty="0" smtClean="0"/>
              <a:t>Interview </a:t>
            </a:r>
            <a:r>
              <a:rPr lang="en-US" baseline="0" dirty="0" smtClean="0"/>
              <a:t>Survey is a 3-month recall interview focusing on large expenditures and consists of 4 interviews per Consumer Unit (CU)</a:t>
            </a:r>
          </a:p>
          <a:p>
            <a:pPr marL="171450" indent="-171450">
              <a:buFont typeface="Arial" panose="020B0604020202020204" pitchFamily="34" charset="0"/>
              <a:buChar char="•"/>
            </a:pPr>
            <a:r>
              <a:rPr lang="en-US" baseline="0" dirty="0" smtClean="0"/>
              <a:t>Diary Survey is a record of smaller-scale expenditures that are more difficult to recall and consists of up to 2 weeks of expenditure records per CU</a:t>
            </a:r>
          </a:p>
          <a:p>
            <a:pPr marL="171450" indent="-171450">
              <a:buFont typeface="Arial" panose="020B0604020202020204" pitchFamily="34" charset="0"/>
              <a:buChar char="•"/>
            </a:pPr>
            <a:r>
              <a:rPr lang="en-US" baseline="0" dirty="0" smtClean="0"/>
              <a:t>We collect data on family and member characteristics, expenditures, income, taxes, assets, and liabilities.</a:t>
            </a:r>
            <a:endParaRPr lang="en-US" dirty="0"/>
          </a:p>
        </p:txBody>
      </p:sp>
      <p:sp>
        <p:nvSpPr>
          <p:cNvPr id="4" name="Slide Number Placeholder 3"/>
          <p:cNvSpPr>
            <a:spLocks noGrp="1"/>
          </p:cNvSpPr>
          <p:nvPr>
            <p:ph type="sldNum" sz="quarter" idx="10"/>
          </p:nvPr>
        </p:nvSpPr>
        <p:spPr/>
        <p:txBody>
          <a:bodyPr/>
          <a:lstStyle/>
          <a:p>
            <a:fld id="{A9917375-2231-46AB-9C05-91BC6A38DE5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41273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 PUMD provides</a:t>
            </a:r>
            <a:r>
              <a:rPr lang="en-US" baseline="0" dirty="0" smtClean="0"/>
              <a:t> all this cell-level data as a package of many spreadsheets. Some files are quarterly and others annual. The 2015 </a:t>
            </a:r>
            <a:r>
              <a:rPr lang="en-US" baseline="0" dirty="0" err="1" smtClean="0"/>
              <a:t>Microdata</a:t>
            </a:r>
            <a:r>
              <a:rPr lang="en-US" baseline="0" dirty="0" smtClean="0"/>
              <a:t> Release contained 95 files of 2015 data.</a:t>
            </a:r>
            <a:endParaRPr lang="en-US" dirty="0"/>
          </a:p>
        </p:txBody>
      </p:sp>
      <p:sp>
        <p:nvSpPr>
          <p:cNvPr id="4" name="Slide Number Placeholder 3"/>
          <p:cNvSpPr>
            <a:spLocks noGrp="1"/>
          </p:cNvSpPr>
          <p:nvPr>
            <p:ph type="sldNum" sz="quarter" idx="10"/>
          </p:nvPr>
        </p:nvSpPr>
        <p:spPr/>
        <p:txBody>
          <a:bodyPr/>
          <a:lstStyle/>
          <a:p>
            <a:fld id="{A9917375-2231-46AB-9C05-91BC6A38DE5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1057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Subtitle 2"/>
          <p:cNvSpPr>
            <a:spLocks noGrp="1"/>
          </p:cNvSpPr>
          <p:nvPr>
            <p:ph type="subTitle" idx="4294967295"/>
          </p:nvPr>
        </p:nvSpPr>
        <p:spPr>
          <a:xfrm>
            <a:off x="457200" y="1970531"/>
            <a:ext cx="8229600" cy="1175005"/>
          </a:xfrm>
          <a:prstGeom prst="rect">
            <a:avLst/>
          </a:prstGeom>
        </p:spPr>
        <p:txBody>
          <a:bodyPr/>
          <a:lstStyle>
            <a:lvl1pPr>
              <a:lnSpc>
                <a:spcPts val="4500"/>
              </a:lnSpc>
              <a:spcBef>
                <a:spcPts val="600"/>
              </a:spcBef>
              <a:defRPr/>
            </a:lvl1pPr>
          </a:lstStyle>
          <a:p>
            <a:r>
              <a:rPr lang="en-US" smtClean="0"/>
              <a:t>Click to edit Master subtitle style</a:t>
            </a:r>
            <a:endParaRPr lang="en-US" dirty="0"/>
          </a:p>
        </p:txBody>
      </p:sp>
      <p:sp>
        <p:nvSpPr>
          <p:cNvPr id="3" name="Title 1"/>
          <p:cNvSpPr>
            <a:spLocks noGrp="1"/>
          </p:cNvSpPr>
          <p:nvPr>
            <p:ph type="title" hasCustomPrompt="1"/>
          </p:nvPr>
        </p:nvSpPr>
        <p:spPr>
          <a:xfrm>
            <a:off x="457200" y="443483"/>
            <a:ext cx="8229600" cy="1527048"/>
          </a:xfrm>
          <a:prstGeom prst="rect">
            <a:avLst/>
          </a:prstGeom>
        </p:spPr>
        <p:txBody>
          <a:bodyPr/>
          <a:lstStyle>
            <a:lvl1pPr>
              <a:lnSpc>
                <a:spcPts val="5700"/>
              </a:lnSpc>
              <a:spcBef>
                <a:spcPts val="600"/>
              </a:spcBef>
              <a:defRPr>
                <a:solidFill>
                  <a:schemeClr val="bg1"/>
                </a:solidFill>
                <a:latin typeface="Calibri" panose="020F0502020204030204" pitchFamily="34" charset="0"/>
                <a:cs typeface="Calibri" panose="020F0502020204030204" pitchFamily="34" charset="0"/>
              </a:defRPr>
            </a:lvl1pPr>
          </a:lstStyle>
          <a:p>
            <a:r>
              <a:rPr lang="en-US" dirty="0" smtClean="0"/>
              <a:t>Click, add Presentation title</a:t>
            </a:r>
            <a:endParaRPr lang="en-US" dirty="0"/>
          </a:p>
        </p:txBody>
      </p:sp>
    </p:spTree>
    <p:extLst>
      <p:ext uri="{BB962C8B-B14F-4D97-AF65-F5344CB8AC3E}">
        <p14:creationId xmlns:p14="http://schemas.microsoft.com/office/powerpoint/2010/main" val="60416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4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22437"/>
            <a:ext cx="82296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 (not recommended)</a:t>
            </a:r>
          </a:p>
        </p:txBody>
      </p:sp>
      <p:sp>
        <p:nvSpPr>
          <p:cNvPr id="8"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450941745"/>
      </p:ext>
    </p:extLst>
  </p:cSld>
  <p:clrMapOvr>
    <a:masterClrMapping/>
  </p:clrMapOvr>
  <p:extLst mod="1">
    <p:ext uri="{DCECCB84-F9BA-43D5-87BE-67443E8EF086}">
      <p15:sldGuideLst xmlns:p15="http://schemas.microsoft.com/office/powerpoint/2012/main">
        <p15:guide id="1" pos="288">
          <p15:clr>
            <a:srgbClr val="FBAE40"/>
          </p15:clr>
        </p15:guide>
        <p15:guide id="2" pos="5472">
          <p15:clr>
            <a:srgbClr val="FBAE40"/>
          </p15:clr>
        </p15:guide>
        <p15:guide id="3" orient="horz" pos="2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11163" y="1689100"/>
            <a:ext cx="4122737" cy="45640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quarter" idx="11"/>
          </p:nvPr>
        </p:nvSpPr>
        <p:spPr>
          <a:xfrm>
            <a:off x="4767263" y="1689100"/>
            <a:ext cx="4122737" cy="45640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165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33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093913"/>
            <a:ext cx="3871913" cy="40560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quarter" idx="11"/>
          </p:nvPr>
        </p:nvSpPr>
        <p:spPr>
          <a:xfrm>
            <a:off x="4814887" y="2093913"/>
            <a:ext cx="3871913" cy="4056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6"/>
          <p:cNvSpPr>
            <a:spLocks noGrp="1"/>
          </p:cNvSpPr>
          <p:nvPr>
            <p:ph type="body" sz="quarter" idx="12" hasCustomPrompt="1"/>
          </p:nvPr>
        </p:nvSpPr>
        <p:spPr>
          <a:xfrm>
            <a:off x="457200" y="1608138"/>
            <a:ext cx="3871913"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
        <p:nvSpPr>
          <p:cNvPr id="8" name="Text Placeholder 6"/>
          <p:cNvSpPr>
            <a:spLocks noGrp="1"/>
          </p:cNvSpPr>
          <p:nvPr>
            <p:ph type="body" sz="quarter" idx="13" hasCustomPrompt="1"/>
          </p:nvPr>
        </p:nvSpPr>
        <p:spPr>
          <a:xfrm>
            <a:off x="4814886" y="1608138"/>
            <a:ext cx="3871913"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Tree>
    <p:extLst>
      <p:ext uri="{BB962C8B-B14F-4D97-AF65-F5344CB8AC3E}">
        <p14:creationId xmlns:p14="http://schemas.microsoft.com/office/powerpoint/2010/main" val="76649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316" y="2516393"/>
            <a:ext cx="8229600" cy="1096962"/>
          </a:xfrm>
        </p:spPr>
        <p:txBody>
          <a:bodyPr/>
          <a:lstStyle>
            <a:lvl1pPr>
              <a:defRPr sz="5400"/>
            </a:lvl1pPr>
          </a:lstStyle>
          <a:p>
            <a:r>
              <a:rPr lang="en-US" dirty="0" smtClean="0"/>
              <a:t>Click to edit section title</a:t>
            </a:r>
            <a:endParaRPr lang="en-US" dirty="0"/>
          </a:p>
        </p:txBody>
      </p:sp>
    </p:spTree>
    <p:extLst>
      <p:ext uri="{BB962C8B-B14F-4D97-AF65-F5344CB8AC3E}">
        <p14:creationId xmlns:p14="http://schemas.microsoft.com/office/powerpoint/2010/main" val="17301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429000" y="722672"/>
            <a:ext cx="5235677" cy="5257442"/>
          </a:xfrm>
        </p:spPr>
        <p:txBody>
          <a:bodyPr/>
          <a:lstStyle>
            <a:lvl1pPr marL="0" indent="0">
              <a:buNone/>
              <a:defRPr/>
            </a:lvl1pPr>
          </a:lstStyle>
          <a:p>
            <a:pPr lvl="0"/>
            <a:r>
              <a:rPr lang="en-US" dirty="0" smtClean="0"/>
              <a:t>Object</a:t>
            </a:r>
            <a:endParaRPr lang="en-US" dirty="0"/>
          </a:p>
        </p:txBody>
      </p:sp>
      <p:sp>
        <p:nvSpPr>
          <p:cNvPr id="6" name="Content Placeholder 5"/>
          <p:cNvSpPr>
            <a:spLocks noGrp="1"/>
          </p:cNvSpPr>
          <p:nvPr>
            <p:ph sz="quarter" idx="11"/>
          </p:nvPr>
        </p:nvSpPr>
        <p:spPr>
          <a:xfrm>
            <a:off x="398464" y="1526458"/>
            <a:ext cx="3030536" cy="44536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2" hasCustomPrompt="1"/>
          </p:nvPr>
        </p:nvSpPr>
        <p:spPr>
          <a:xfrm>
            <a:off x="398464" y="722672"/>
            <a:ext cx="3030536" cy="738188"/>
          </a:xfrm>
        </p:spPr>
        <p:txBody>
          <a:bodyPr/>
          <a:lstStyle>
            <a:lvl1pPr marL="0" indent="0">
              <a:buNone/>
              <a:defRPr baseline="0"/>
            </a:lvl1pPr>
          </a:lstStyle>
          <a:p>
            <a:pPr lvl="0"/>
            <a:r>
              <a:rPr lang="en-US" dirty="0" smtClean="0"/>
              <a:t>Click to add text</a:t>
            </a:r>
            <a:endParaRPr lang="en-US" dirty="0"/>
          </a:p>
        </p:txBody>
      </p:sp>
    </p:spTree>
    <p:extLst>
      <p:ext uri="{BB962C8B-B14F-4D97-AF65-F5344CB8AC3E}">
        <p14:creationId xmlns:p14="http://schemas.microsoft.com/office/powerpoint/2010/main" val="117805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6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pn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3" r="4623"/>
          <a:stretch/>
        </p:blipFill>
        <p:spPr>
          <a:xfrm>
            <a:off x="-175491" y="0"/>
            <a:ext cx="9319491" cy="6858000"/>
          </a:xfrm>
          <a:prstGeom prst="rect">
            <a:avLst/>
          </a:prstGeom>
        </p:spPr>
      </p:pic>
      <p:sp>
        <p:nvSpPr>
          <p:cNvPr id="2" name="Title Placeholder 1"/>
          <p:cNvSpPr>
            <a:spLocks noGrp="1"/>
          </p:cNvSpPr>
          <p:nvPr>
            <p:ph type="title"/>
          </p:nvPr>
        </p:nvSpPr>
        <p:spPr>
          <a:xfrm>
            <a:off x="457200" y="457199"/>
            <a:ext cx="8229600" cy="1368425"/>
          </a:xfrm>
          <a:prstGeom prst="rect">
            <a:avLst/>
          </a:prstGeom>
        </p:spPr>
        <p:txBody>
          <a:bodyPr vert="horz" lIns="91440" tIns="45720" rIns="91440" bIns="45720" rtlCol="0" anchor="t">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825625"/>
            <a:ext cx="8229600" cy="1056120"/>
          </a:xfrm>
          <a:prstGeom prst="rect">
            <a:avLst/>
          </a:prstGeom>
        </p:spPr>
        <p:txBody>
          <a:bodyPr vert="horz" lIns="91440" tIns="45720" rIns="91440" bIns="45720" rtlCol="0">
            <a:normAutofit/>
          </a:bodyPr>
          <a:lstStyle/>
          <a:p>
            <a:pPr lvl="0"/>
            <a:r>
              <a:rPr lang="en-US" dirty="0" smtClean="0"/>
              <a:t>Click to add subtitle</a:t>
            </a: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142" y="5881445"/>
            <a:ext cx="8439702" cy="97655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31543" y="6205585"/>
            <a:ext cx="1016247" cy="608236"/>
          </a:xfrm>
          <a:prstGeom prst="rect">
            <a:avLst/>
          </a:prstGeom>
        </p:spPr>
      </p:pic>
      <p:sp>
        <p:nvSpPr>
          <p:cNvPr id="10"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1807257929"/>
      </p:ext>
    </p:extLst>
  </p:cSld>
  <p:clrMap bg1="lt1" tx1="dk1" bg2="lt2" tx2="dk2" accent1="accent1" accent2="accent2" accent3="accent3" accent4="accent4" accent5="accent5" accent6="accent6" hlink="hlink" folHlink="folHlink"/>
  <p:sldLayoutIdLst>
    <p:sldLayoutId id="2147483689" r:id="rId1"/>
  </p:sldLayoutIdLst>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47098" y="5899731"/>
            <a:ext cx="8439702" cy="976557"/>
          </a:xfrm>
          <a:prstGeom prst="rect">
            <a:avLst/>
          </a:prstGeom>
        </p:spPr>
      </p:pic>
      <p:sp>
        <p:nvSpPr>
          <p:cNvPr id="1026" name="Title Placeholder 1"/>
          <p:cNvSpPr>
            <a:spLocks noGrp="1"/>
          </p:cNvSpPr>
          <p:nvPr userDrawn="1">
            <p:ph type="title"/>
          </p:nvPr>
        </p:nvSpPr>
        <p:spPr bwMode="auto">
          <a:xfrm>
            <a:off x="457200" y="274638"/>
            <a:ext cx="82296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title</a:t>
            </a:r>
          </a:p>
        </p:txBody>
      </p:sp>
      <p:sp>
        <p:nvSpPr>
          <p:cNvPr id="1027" name="Text Placeholder 2"/>
          <p:cNvSpPr>
            <a:spLocks noGrp="1"/>
          </p:cNvSpPr>
          <p:nvPr userDrawn="1">
            <p:ph type="body" idx="1"/>
          </p:nvPr>
        </p:nvSpPr>
        <p:spPr bwMode="auto">
          <a:xfrm>
            <a:off x="457200" y="1752601"/>
            <a:ext cx="82296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 (not recommended)</a:t>
            </a:r>
          </a:p>
          <a:p>
            <a:pPr lvl="4"/>
            <a:endParaRPr lang="en-US" dirty="0" smtClean="0"/>
          </a:p>
          <a:p>
            <a:pPr lvl="3"/>
            <a:endParaRPr lang="en-US" dirty="0" smtClean="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638498" y="6199678"/>
            <a:ext cx="1017423" cy="608940"/>
          </a:xfrm>
          <a:prstGeom prst="rect">
            <a:avLst/>
          </a:prstGeom>
        </p:spPr>
      </p:pic>
      <p:sp>
        <p:nvSpPr>
          <p:cNvPr id="8"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1686485968"/>
      </p:ext>
    </p:extLst>
  </p:cSld>
  <p:clrMap bg1="lt1" tx1="dk1" bg2="lt2" tx2="dk2" accent1="accent1" accent2="accent2" accent3="accent3" accent4="accent4" accent5="accent5" accent6="accent6" hlink="hlink" folHlink="folHlink"/>
  <p:sldLayoutIdLst>
    <p:sldLayoutId id="2147483691" r:id="rId1"/>
    <p:sldLayoutId id="2147483671" r:id="rId2"/>
    <p:sldLayoutId id="2147483690" r:id="rId3"/>
    <p:sldLayoutId id="2147483695" r:id="rId4"/>
    <p:sldLayoutId id="2147483692" r:id="rId5"/>
    <p:sldLayoutId id="2147483693" r:id="rId6"/>
    <p:sldLayoutId id="2147483694" r:id="rId7"/>
  </p:sldLayoutIdLst>
  <p:hf hdr="0" dt="0"/>
  <p:txStyles>
    <p:titleStyle>
      <a:lvl1pPr algn="ctr" rtl="0" eaLnBrk="0" fontAlgn="base" hangingPunct="0">
        <a:spcBef>
          <a:spcPct val="0"/>
        </a:spcBef>
        <a:spcAft>
          <a:spcPct val="0"/>
        </a:spcAft>
        <a:defRPr sz="4400" b="1" kern="1200">
          <a:solidFill>
            <a:srgbClr val="192168"/>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b="1">
          <a:solidFill>
            <a:srgbClr val="192168"/>
          </a:solidFill>
          <a:latin typeface="Tahoma" pitchFamily="34" charset="0"/>
          <a:cs typeface="Tahoma" pitchFamily="34" charset="0"/>
        </a:defRPr>
      </a:lvl2pPr>
      <a:lvl3pPr algn="ctr" rtl="0" eaLnBrk="0" fontAlgn="base" hangingPunct="0">
        <a:spcBef>
          <a:spcPct val="0"/>
        </a:spcBef>
        <a:spcAft>
          <a:spcPct val="0"/>
        </a:spcAft>
        <a:defRPr sz="4400" b="1">
          <a:solidFill>
            <a:srgbClr val="192168"/>
          </a:solidFill>
          <a:latin typeface="Tahoma" pitchFamily="34" charset="0"/>
          <a:cs typeface="Tahoma" pitchFamily="34" charset="0"/>
        </a:defRPr>
      </a:lvl3pPr>
      <a:lvl4pPr algn="ctr" rtl="0" eaLnBrk="0" fontAlgn="base" hangingPunct="0">
        <a:spcBef>
          <a:spcPct val="0"/>
        </a:spcBef>
        <a:spcAft>
          <a:spcPct val="0"/>
        </a:spcAft>
        <a:defRPr sz="4400" b="1">
          <a:solidFill>
            <a:srgbClr val="192168"/>
          </a:solidFill>
          <a:latin typeface="Tahoma" pitchFamily="34" charset="0"/>
          <a:cs typeface="Tahoma" pitchFamily="34" charset="0"/>
        </a:defRPr>
      </a:lvl4pPr>
      <a:lvl5pPr algn="ctr" rtl="0" eaLnBrk="0" fontAlgn="base" hangingPunct="0">
        <a:spcBef>
          <a:spcPct val="0"/>
        </a:spcBef>
        <a:spcAft>
          <a:spcPct val="0"/>
        </a:spcAft>
        <a:defRPr sz="4400" b="1">
          <a:solidFill>
            <a:srgbClr val="192168"/>
          </a:solidFill>
          <a:latin typeface="Tahoma" pitchFamily="34" charset="0"/>
          <a:cs typeface="Tahoma" pitchFamily="34" charset="0"/>
        </a:defRPr>
      </a:lvl5pPr>
      <a:lvl6pPr marL="457200" algn="ctr" rtl="0" fontAlgn="base">
        <a:spcBef>
          <a:spcPct val="0"/>
        </a:spcBef>
        <a:spcAft>
          <a:spcPct val="0"/>
        </a:spcAft>
        <a:defRPr sz="4400" b="1">
          <a:solidFill>
            <a:schemeClr val="bg1"/>
          </a:solidFill>
          <a:latin typeface="Tahoma" pitchFamily="34" charset="0"/>
          <a:cs typeface="Tahoma" pitchFamily="34" charset="0"/>
        </a:defRPr>
      </a:lvl6pPr>
      <a:lvl7pPr marL="914400" algn="ctr" rtl="0" fontAlgn="base">
        <a:spcBef>
          <a:spcPct val="0"/>
        </a:spcBef>
        <a:spcAft>
          <a:spcPct val="0"/>
        </a:spcAft>
        <a:defRPr sz="4400" b="1">
          <a:solidFill>
            <a:schemeClr val="bg1"/>
          </a:solidFill>
          <a:latin typeface="Tahoma" pitchFamily="34" charset="0"/>
          <a:cs typeface="Tahoma" pitchFamily="34" charset="0"/>
        </a:defRPr>
      </a:lvl7pPr>
      <a:lvl8pPr marL="1371600" algn="ctr" rtl="0" fontAlgn="base">
        <a:spcBef>
          <a:spcPct val="0"/>
        </a:spcBef>
        <a:spcAft>
          <a:spcPct val="0"/>
        </a:spcAft>
        <a:defRPr sz="4400" b="1">
          <a:solidFill>
            <a:schemeClr val="bg1"/>
          </a:solidFill>
          <a:latin typeface="Tahoma" pitchFamily="34" charset="0"/>
          <a:cs typeface="Tahoma" pitchFamily="34" charset="0"/>
        </a:defRPr>
      </a:lvl8pPr>
      <a:lvl9pPr marL="1828800" algn="ctr" rtl="0" fontAlgn="base">
        <a:spcBef>
          <a:spcPct val="0"/>
        </a:spcBef>
        <a:spcAft>
          <a:spcPct val="0"/>
        </a:spcAft>
        <a:defRPr sz="4400" b="1">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rgbClr val="CE1126"/>
        </a:buClr>
        <a:buSzPct val="80000"/>
        <a:buFont typeface="Wingdings" pitchFamily="2" charset="2"/>
        <a:buChar char=""/>
        <a:defRPr sz="3200" kern="1200">
          <a:solidFill>
            <a:srgbClr val="192168"/>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lr>
          <a:srgbClr val="CE1126"/>
        </a:buClr>
        <a:buFont typeface="Wingdings 3" pitchFamily="18" charset="2"/>
        <a:buChar char=""/>
        <a:defRPr sz="2800" kern="1200">
          <a:solidFill>
            <a:srgbClr val="192168"/>
          </a:solidFill>
          <a:latin typeface="Calibri" panose="020F0502020204030204" pitchFamily="34" charset="0"/>
          <a:ea typeface="+mn-ea"/>
          <a:cs typeface="Calibri" panose="020F0502020204030204" pitchFamily="34" charset="0"/>
        </a:defRPr>
      </a:lvl2pPr>
      <a:lvl3pPr marL="1143000" indent="-228600" algn="l" rtl="0" eaLnBrk="0" fontAlgn="base" hangingPunct="0">
        <a:spcBef>
          <a:spcPct val="20000"/>
        </a:spcBef>
        <a:spcAft>
          <a:spcPct val="0"/>
        </a:spcAft>
        <a:buClr>
          <a:srgbClr val="CE1126"/>
        </a:buClr>
        <a:buFont typeface="Calibri" pitchFamily="34" charset="0"/>
        <a:buChar char="–"/>
        <a:defRPr sz="2400" kern="1200">
          <a:solidFill>
            <a:srgbClr val="192168"/>
          </a:solidFill>
          <a:latin typeface="Calibri" panose="020F0502020204030204" pitchFamily="34" charset="0"/>
          <a:ea typeface="+mn-ea"/>
          <a:cs typeface="Calibri" panose="020F0502020204030204" pitchFamily="34" charset="0"/>
        </a:defRPr>
      </a:lvl3pPr>
      <a:lvl4pPr marL="1600200" indent="-228600" algn="l" rtl="0" eaLnBrk="0" fontAlgn="base" hangingPunct="0">
        <a:spcBef>
          <a:spcPct val="20000"/>
        </a:spcBef>
        <a:spcAft>
          <a:spcPct val="0"/>
        </a:spcAft>
        <a:buClr>
          <a:srgbClr val="CE1126"/>
        </a:buClr>
        <a:buSzPct val="125000"/>
        <a:buFont typeface="Arial" charset="0"/>
        <a:buChar char="•"/>
        <a:defRPr sz="2000" kern="1200">
          <a:solidFill>
            <a:srgbClr val="192168"/>
          </a:solidFill>
          <a:latin typeface="Calibri" panose="020F0502020204030204" pitchFamily="34" charset="0"/>
          <a:ea typeface="+mn-ea"/>
          <a:cs typeface="Calibri" panose="020F0502020204030204" pitchFamily="34" charset="0"/>
        </a:defRPr>
      </a:lvl4pPr>
      <a:lvl5pPr marL="2057400" indent="-228600" algn="l" rtl="0" eaLnBrk="0" fontAlgn="base" hangingPunct="0">
        <a:spcBef>
          <a:spcPct val="20000"/>
        </a:spcBef>
        <a:spcAft>
          <a:spcPct val="0"/>
        </a:spcAft>
        <a:buFont typeface="Wingdings" pitchFamily="2" charset="2"/>
        <a:buChar char="v"/>
        <a:defRPr sz="2000" kern="1200">
          <a:solidFill>
            <a:srgbClr val="00000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84" r="9955"/>
          <a:stretch/>
        </p:blipFill>
        <p:spPr>
          <a:xfrm>
            <a:off x="0" y="1"/>
            <a:ext cx="9144000" cy="6858000"/>
          </a:xfrm>
          <a:prstGeom prst="rect">
            <a:avLst/>
          </a:prstGeom>
        </p:spPr>
      </p:pic>
      <p:sp>
        <p:nvSpPr>
          <p:cNvPr id="8" name="TextBox 7"/>
          <p:cNvSpPr txBox="1"/>
          <p:nvPr userDrawn="1"/>
        </p:nvSpPr>
        <p:spPr>
          <a:xfrm>
            <a:off x="457200" y="466344"/>
            <a:ext cx="8229600" cy="923330"/>
          </a:xfrm>
          <a:prstGeom prst="rect">
            <a:avLst/>
          </a:prstGeom>
          <a:noFill/>
        </p:spPr>
        <p:txBody>
          <a:bodyPr wrap="square" rtlCol="0">
            <a:spAutoFit/>
          </a:bodyPr>
          <a:lstStyle/>
          <a:p>
            <a:pPr algn="ctr"/>
            <a:r>
              <a:rPr lang="en-US" sz="5400" b="1" dirty="0" smtClean="0">
                <a:solidFill>
                  <a:schemeClr val="bg1"/>
                </a:solidFill>
              </a:rPr>
              <a:t>Contact Information</a:t>
            </a:r>
            <a:endParaRPr lang="en-US" sz="5400" b="1" dirty="0">
              <a:solidFill>
                <a:schemeClr val="bg1"/>
              </a:solidFill>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142" y="5881445"/>
            <a:ext cx="8439702" cy="976557"/>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31543" y="6205585"/>
            <a:ext cx="1016247" cy="608236"/>
          </a:xfrm>
          <a:prstGeom prst="rect">
            <a:avLst/>
          </a:prstGeom>
        </p:spPr>
      </p:pic>
      <p:sp>
        <p:nvSpPr>
          <p:cNvPr id="11"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844186518"/>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 </a:t>
            </a:r>
            <a:r>
              <a:rPr lang="en-US" dirty="0"/>
              <a:t>Innovating at the Bureau of Labor Statistics</a:t>
            </a:r>
            <a:r>
              <a:rPr lang="en-US" dirty="0" smtClean="0"/>
              <a:t> </a:t>
            </a:r>
            <a:endParaRPr lang="en-US" dirty="0"/>
          </a:p>
        </p:txBody>
      </p:sp>
      <p:sp>
        <p:nvSpPr>
          <p:cNvPr id="4" name="Subtitle 2"/>
          <p:cNvSpPr txBox="1">
            <a:spLocks/>
          </p:cNvSpPr>
          <p:nvPr/>
        </p:nvSpPr>
        <p:spPr>
          <a:xfrm>
            <a:off x="457200" y="3145535"/>
            <a:ext cx="8229600" cy="2569465"/>
          </a:xfrm>
          <a:prstGeom prst="rect">
            <a:avLst/>
          </a:prstGeom>
        </p:spPr>
        <p:txBody>
          <a:bodyPr/>
          <a:lstStyle>
            <a:lvl1pPr marL="0" indent="0" algn="ctr" defTabSz="914400" rtl="0" eaLnBrk="1" latinLnBrk="0" hangingPunct="1">
              <a:lnSpc>
                <a:spcPts val="3400"/>
              </a:lnSpc>
              <a:spcBef>
                <a:spcPts val="600"/>
              </a:spcBef>
              <a:buFont typeface="Arial" panose="020B0604020202020204" pitchFamily="34" charset="0"/>
              <a:buNone/>
              <a:defRPr sz="32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3300"/>
              </a:lnSpc>
            </a:pPr>
            <a:r>
              <a:rPr lang="en-US" dirty="0" smtClean="0"/>
              <a:t>Arcenis Rojas</a:t>
            </a:r>
          </a:p>
          <a:p>
            <a:pPr>
              <a:lnSpc>
                <a:spcPts val="3300"/>
              </a:lnSpc>
            </a:pPr>
            <a:r>
              <a:rPr lang="en-US" b="0" dirty="0" smtClean="0"/>
              <a:t>Economist</a:t>
            </a:r>
          </a:p>
          <a:p>
            <a:pPr>
              <a:lnSpc>
                <a:spcPts val="3300"/>
              </a:lnSpc>
            </a:pPr>
            <a:r>
              <a:rPr lang="en-US" b="0" dirty="0" smtClean="0"/>
              <a:t>Division of Consumer Expenditure Surveys</a:t>
            </a:r>
          </a:p>
          <a:p>
            <a:pPr>
              <a:lnSpc>
                <a:spcPts val="3300"/>
              </a:lnSpc>
            </a:pPr>
            <a:r>
              <a:rPr lang="en-US" b="0" dirty="0"/>
              <a:t>EPA R </a:t>
            </a:r>
            <a:r>
              <a:rPr lang="en-US" b="0" dirty="0" smtClean="0"/>
              <a:t>Users’ Group Workshop</a:t>
            </a:r>
          </a:p>
          <a:p>
            <a:pPr>
              <a:lnSpc>
                <a:spcPts val="3300"/>
              </a:lnSpc>
            </a:pPr>
            <a:r>
              <a:rPr lang="en-US" b="0" dirty="0" smtClean="0"/>
              <a:t>Monday, September 11, 2017</a:t>
            </a:r>
          </a:p>
        </p:txBody>
      </p:sp>
    </p:spTree>
    <p:extLst>
      <p:ext uri="{BB962C8B-B14F-4D97-AF65-F5344CB8AC3E}">
        <p14:creationId xmlns:p14="http://schemas.microsoft.com/office/powerpoint/2010/main" val="399625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Expenditure Survey (CE)</a:t>
            </a:r>
            <a:endParaRPr lang="en-US" dirty="0"/>
          </a:p>
        </p:txBody>
      </p:sp>
      <p:pic>
        <p:nvPicPr>
          <p:cNvPr id="4" name="Picture 3" descr="C:\Users\Rojas_A\Downloads\interview.jpg"/>
          <p:cNvPicPr/>
          <p:nvPr/>
        </p:nvPicPr>
        <p:blipFill>
          <a:blip r:embed="rId3">
            <a:extLst>
              <a:ext uri="{28A0092B-C50C-407E-A947-70E740481C1C}">
                <a14:useLocalDpi xmlns:a14="http://schemas.microsoft.com/office/drawing/2010/main" val="0"/>
              </a:ext>
            </a:extLst>
          </a:blip>
          <a:srcRect/>
          <a:stretch>
            <a:fillRect/>
          </a:stretch>
        </p:blipFill>
        <p:spPr bwMode="auto">
          <a:xfrm>
            <a:off x="861506" y="1845480"/>
            <a:ext cx="1585132" cy="1540271"/>
          </a:xfrm>
          <a:prstGeom prst="rect">
            <a:avLst/>
          </a:prstGeom>
          <a:noFill/>
          <a:ln>
            <a:noFill/>
          </a:ln>
        </p:spPr>
      </p:pic>
      <p:pic>
        <p:nvPicPr>
          <p:cNvPr id="5" name="Picture 4" descr="C:\Users\Rojas_A\Downloads\diary.jpg"/>
          <p:cNvPicPr/>
          <p:nvPr/>
        </p:nvPicPr>
        <p:blipFill>
          <a:blip r:embed="rId4">
            <a:extLst>
              <a:ext uri="{28A0092B-C50C-407E-A947-70E740481C1C}">
                <a14:useLocalDpi xmlns:a14="http://schemas.microsoft.com/office/drawing/2010/main" val="0"/>
              </a:ext>
            </a:extLst>
          </a:blip>
          <a:srcRect/>
          <a:stretch>
            <a:fillRect/>
          </a:stretch>
        </p:blipFill>
        <p:spPr bwMode="auto">
          <a:xfrm>
            <a:off x="861507" y="4193265"/>
            <a:ext cx="1585132" cy="1391989"/>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0634" y="2578443"/>
            <a:ext cx="2374556" cy="2374556"/>
          </a:xfrm>
          <a:prstGeom prst="rect">
            <a:avLst/>
          </a:prstGeom>
        </p:spPr>
      </p:pic>
      <p:grpSp>
        <p:nvGrpSpPr>
          <p:cNvPr id="12" name="Group 11"/>
          <p:cNvGrpSpPr/>
          <p:nvPr/>
        </p:nvGrpSpPr>
        <p:grpSpPr>
          <a:xfrm>
            <a:off x="5375191" y="1729946"/>
            <a:ext cx="3139999" cy="3150106"/>
            <a:chOff x="5375191" y="1729946"/>
            <a:chExt cx="3139999" cy="3150106"/>
          </a:xfrm>
        </p:grpSpPr>
        <p:pic>
          <p:nvPicPr>
            <p:cNvPr id="8" name="Picture 7"/>
            <p:cNvPicPr>
              <a:picLocks noChangeAspect="1"/>
            </p:cNvPicPr>
            <p:nvPr/>
          </p:nvPicPr>
          <p:blipFill>
            <a:blip r:embed="rId6"/>
            <a:stretch>
              <a:fillRect/>
            </a:stretch>
          </p:blipFill>
          <p:spPr>
            <a:xfrm rot="1452759">
              <a:off x="6904965" y="1729946"/>
              <a:ext cx="1610225" cy="1182258"/>
            </a:xfrm>
            <a:prstGeom prst="rect">
              <a:avLst/>
            </a:prstGeom>
          </p:spPr>
        </p:pic>
        <p:pic>
          <p:nvPicPr>
            <p:cNvPr id="9" name="Picture 8"/>
            <p:cNvPicPr>
              <a:picLocks noChangeAspect="1"/>
            </p:cNvPicPr>
            <p:nvPr/>
          </p:nvPicPr>
          <p:blipFill>
            <a:blip r:embed="rId7"/>
            <a:stretch>
              <a:fillRect/>
            </a:stretch>
          </p:blipFill>
          <p:spPr>
            <a:xfrm>
              <a:off x="5375191" y="1845481"/>
              <a:ext cx="1804086" cy="1238208"/>
            </a:xfrm>
            <a:prstGeom prst="rect">
              <a:avLst/>
            </a:prstGeom>
          </p:spPr>
        </p:pic>
        <p:pic>
          <p:nvPicPr>
            <p:cNvPr id="10" name="Picture 9"/>
            <p:cNvPicPr>
              <a:picLocks noChangeAspect="1"/>
            </p:cNvPicPr>
            <p:nvPr/>
          </p:nvPicPr>
          <p:blipFill>
            <a:blip r:embed="rId8"/>
            <a:stretch>
              <a:fillRect/>
            </a:stretch>
          </p:blipFill>
          <p:spPr>
            <a:xfrm rot="18844914">
              <a:off x="6430411" y="2929446"/>
              <a:ext cx="1930475" cy="1309365"/>
            </a:xfrm>
            <a:prstGeom prst="rect">
              <a:avLst/>
            </a:prstGeom>
          </p:spPr>
        </p:pic>
        <p:pic>
          <p:nvPicPr>
            <p:cNvPr id="11" name="Picture 10"/>
            <p:cNvPicPr>
              <a:picLocks noChangeAspect="1"/>
            </p:cNvPicPr>
            <p:nvPr/>
          </p:nvPicPr>
          <p:blipFill>
            <a:blip r:embed="rId9"/>
            <a:stretch>
              <a:fillRect/>
            </a:stretch>
          </p:blipFill>
          <p:spPr>
            <a:xfrm rot="14921469">
              <a:off x="5278133" y="3203300"/>
              <a:ext cx="1998202" cy="1355302"/>
            </a:xfrm>
            <a:prstGeom prst="rect">
              <a:avLst/>
            </a:prstGeom>
          </p:spPr>
        </p:pic>
      </p:grpSp>
    </p:spTree>
    <p:extLst>
      <p:ext uri="{BB962C8B-B14F-4D97-AF65-F5344CB8AC3E}">
        <p14:creationId xmlns:p14="http://schemas.microsoft.com/office/powerpoint/2010/main" val="265235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 Public-Use </a:t>
            </a:r>
            <a:r>
              <a:rPr lang="en-US" dirty="0" err="1" smtClean="0"/>
              <a:t>Microdata</a:t>
            </a:r>
            <a:r>
              <a:rPr lang="en-US" dirty="0" smtClean="0"/>
              <a:t> (PUMD)</a:t>
            </a:r>
            <a:endParaRPr lang="en-US" dirty="0"/>
          </a:p>
        </p:txBody>
      </p:sp>
      <p:sp>
        <p:nvSpPr>
          <p:cNvPr id="3" name="Content Placeholder 2"/>
          <p:cNvSpPr>
            <a:spLocks noGrp="1"/>
          </p:cNvSpPr>
          <p:nvPr>
            <p:ph idx="1"/>
          </p:nvPr>
        </p:nvSpPr>
        <p:spPr>
          <a:xfrm>
            <a:off x="457200" y="1500016"/>
            <a:ext cx="8229600" cy="4323268"/>
          </a:xfrm>
        </p:spPr>
        <p:txBody>
          <a:bodyPr/>
          <a:lstStyle/>
          <a:p>
            <a:r>
              <a:rPr lang="en-US" dirty="0" smtClean="0"/>
              <a:t>PUMD = </a:t>
            </a:r>
            <a:r>
              <a:rPr lang="en-US" sz="4800" b="1" dirty="0" smtClean="0">
                <a:solidFill>
                  <a:srgbClr val="FF0000"/>
                </a:solidFill>
              </a:rPr>
              <a:t>Public</a:t>
            </a:r>
            <a:r>
              <a:rPr lang="en-US" dirty="0" smtClean="0"/>
              <a:t>-Use </a:t>
            </a:r>
            <a:r>
              <a:rPr lang="en-US" dirty="0" err="1" smtClean="0"/>
              <a:t>Microdata</a:t>
            </a:r>
            <a:endParaRPr lang="en-US" dirty="0" smtClean="0"/>
          </a:p>
          <a:p>
            <a:pPr lvl="1"/>
            <a:r>
              <a:rPr lang="en-US" dirty="0" smtClean="0"/>
              <a:t>Family-level characteristics</a:t>
            </a:r>
          </a:p>
          <a:p>
            <a:pPr lvl="1"/>
            <a:r>
              <a:rPr lang="en-US" dirty="0" smtClean="0"/>
              <a:t>Expenditures by Universal Classification Code (UCC)</a:t>
            </a:r>
          </a:p>
          <a:p>
            <a:pPr lvl="1"/>
            <a:r>
              <a:rPr lang="en-US" dirty="0" smtClean="0"/>
              <a:t>Member-level characteristics</a:t>
            </a:r>
          </a:p>
          <a:p>
            <a:pPr lvl="1"/>
            <a:r>
              <a:rPr lang="en-US" dirty="0" smtClean="0"/>
              <a:t>Expenditures and their characteristics by type of expenditure (EXPN… &gt; 50 files each year!)</a:t>
            </a:r>
          </a:p>
          <a:p>
            <a:pPr lvl="1"/>
            <a:r>
              <a:rPr lang="en-US" dirty="0" smtClean="0"/>
              <a:t>And more!</a:t>
            </a:r>
            <a:endParaRPr lang="en-US" dirty="0"/>
          </a:p>
        </p:txBody>
      </p:sp>
    </p:spTree>
    <p:extLst>
      <p:ext uri="{BB962C8B-B14F-4D97-AF65-F5344CB8AC3E}">
        <p14:creationId xmlns:p14="http://schemas.microsoft.com/office/powerpoint/2010/main" val="32625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CE Visualization Tool</a:t>
            </a:r>
          </a:p>
        </p:txBody>
      </p:sp>
      <p:pic>
        <p:nvPicPr>
          <p:cNvPr id="5" name="Picture 4"/>
          <p:cNvPicPr>
            <a:picLocks noChangeAspect="1"/>
          </p:cNvPicPr>
          <p:nvPr/>
        </p:nvPicPr>
        <p:blipFill>
          <a:blip r:embed="rId3"/>
          <a:stretch>
            <a:fillRect/>
          </a:stretch>
        </p:blipFill>
        <p:spPr>
          <a:xfrm>
            <a:off x="633506" y="1261872"/>
            <a:ext cx="7876988" cy="4582874"/>
          </a:xfrm>
          <a:prstGeom prst="rect">
            <a:avLst/>
          </a:prstGeom>
        </p:spPr>
      </p:pic>
    </p:spTree>
    <p:extLst>
      <p:ext uri="{BB962C8B-B14F-4D97-AF65-F5344CB8AC3E}">
        <p14:creationId xmlns:p14="http://schemas.microsoft.com/office/powerpoint/2010/main" val="661124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unemployment data</a:t>
            </a:r>
          </a:p>
        </p:txBody>
      </p:sp>
      <p:pic>
        <p:nvPicPr>
          <p:cNvPr id="4" name="Content Placeholder 3"/>
          <p:cNvPicPr>
            <a:picLocks noGrp="1" noChangeAspect="1"/>
          </p:cNvPicPr>
          <p:nvPr>
            <p:ph idx="1"/>
          </p:nvPr>
        </p:nvPicPr>
        <p:blipFill>
          <a:blip r:embed="rId3"/>
          <a:stretch>
            <a:fillRect/>
          </a:stretch>
        </p:blipFill>
        <p:spPr>
          <a:xfrm>
            <a:off x="1712523" y="1722438"/>
            <a:ext cx="5718954" cy="3992562"/>
          </a:xfrm>
          <a:prstGeom prst="rect">
            <a:avLst/>
          </a:prstGeom>
        </p:spPr>
      </p:pic>
    </p:spTree>
    <p:extLst>
      <p:ext uri="{BB962C8B-B14F-4D97-AF65-F5344CB8AC3E}">
        <p14:creationId xmlns:p14="http://schemas.microsoft.com/office/powerpoint/2010/main" val="331137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unemployment data</a:t>
            </a:r>
            <a:endParaRPr lang="en-US" dirty="0"/>
          </a:p>
        </p:txBody>
      </p:sp>
      <p:pic>
        <p:nvPicPr>
          <p:cNvPr id="12" name="Picture 11"/>
          <p:cNvPicPr>
            <a:picLocks noChangeAspect="1"/>
          </p:cNvPicPr>
          <p:nvPr/>
        </p:nvPicPr>
        <p:blipFill rotWithShape="1">
          <a:blip r:embed="rId3"/>
          <a:srcRect l="59847" t="8987" r="1194" b="9267"/>
          <a:stretch/>
        </p:blipFill>
        <p:spPr>
          <a:xfrm>
            <a:off x="1496115" y="1471396"/>
            <a:ext cx="6151769" cy="4356420"/>
          </a:xfrm>
          <a:prstGeom prst="rect">
            <a:avLst/>
          </a:prstGeom>
        </p:spPr>
      </p:pic>
    </p:spTree>
    <p:extLst>
      <p:ext uri="{BB962C8B-B14F-4D97-AF65-F5344CB8AC3E}">
        <p14:creationId xmlns:p14="http://schemas.microsoft.com/office/powerpoint/2010/main" val="3537725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apps and programs</a:t>
            </a:r>
            <a:endParaRPr lang="en-US" dirty="0"/>
          </a:p>
        </p:txBody>
      </p:sp>
      <p:sp>
        <p:nvSpPr>
          <p:cNvPr id="3" name="Content Placeholder 2"/>
          <p:cNvSpPr>
            <a:spLocks noGrp="1"/>
          </p:cNvSpPr>
          <p:nvPr>
            <p:ph idx="1"/>
          </p:nvPr>
        </p:nvSpPr>
        <p:spPr/>
        <p:txBody>
          <a:bodyPr/>
          <a:lstStyle/>
          <a:p>
            <a:r>
              <a:rPr lang="en-US" dirty="0"/>
              <a:t>EIA </a:t>
            </a:r>
            <a:r>
              <a:rPr lang="en-US" dirty="0" smtClean="0"/>
              <a:t>Analyzer (Industrial Prices)</a:t>
            </a:r>
          </a:p>
          <a:p>
            <a:r>
              <a:rPr lang="en-US" dirty="0" smtClean="0"/>
              <a:t>Text analysis Shiny App (Survey Methods)</a:t>
            </a:r>
          </a:p>
          <a:p>
            <a:r>
              <a:rPr lang="en-US" dirty="0"/>
              <a:t>rpms: Recursive Partitioning for Modeling Survey </a:t>
            </a:r>
            <a:r>
              <a:rPr lang="en-US" dirty="0" err="1"/>
              <a:t>Datapackage</a:t>
            </a:r>
            <a:r>
              <a:rPr lang="en-US" dirty="0"/>
              <a:t> </a:t>
            </a:r>
            <a:r>
              <a:rPr lang="en-US" dirty="0" smtClean="0"/>
              <a:t>(Survey Methods</a:t>
            </a:r>
            <a:r>
              <a:rPr lang="en-US" dirty="0" smtClean="0"/>
              <a:t>)</a:t>
            </a:r>
          </a:p>
          <a:p>
            <a:r>
              <a:rPr lang="en-US" dirty="0" err="1"/>
              <a:t>growfunctions</a:t>
            </a:r>
            <a:r>
              <a:rPr lang="en-US" dirty="0"/>
              <a:t>: Bayesian Non-Parametric Dependent Models for Time-Indexed Functional </a:t>
            </a:r>
            <a:r>
              <a:rPr lang="en-US" dirty="0" smtClean="0"/>
              <a:t>Data package (Survey Methods)</a:t>
            </a:r>
            <a:endParaRPr lang="en-US" dirty="0"/>
          </a:p>
        </p:txBody>
      </p:sp>
    </p:spTree>
    <p:extLst>
      <p:ext uri="{BB962C8B-B14F-4D97-AF65-F5344CB8AC3E}">
        <p14:creationId xmlns:p14="http://schemas.microsoft.com/office/powerpoint/2010/main" val="293308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Data confidentiality</a:t>
            </a:r>
          </a:p>
          <a:p>
            <a:r>
              <a:rPr lang="en-US" dirty="0" smtClean="0"/>
              <a:t>Need for an R server to make apps/programs public</a:t>
            </a:r>
          </a:p>
          <a:p>
            <a:r>
              <a:rPr lang="en-US" dirty="0" smtClean="0"/>
              <a:t>Can only put Shiny apps on a webpage via </a:t>
            </a:r>
            <a:r>
              <a:rPr lang="en-US" dirty="0" err="1" smtClean="0"/>
              <a:t>iFrames</a:t>
            </a:r>
            <a:r>
              <a:rPr lang="en-US" dirty="0" smtClean="0"/>
              <a:t> or setting up an account on a cloud server (i.e., Digital Ocean)</a:t>
            </a:r>
            <a:endParaRPr lang="en-US" dirty="0"/>
          </a:p>
        </p:txBody>
      </p:sp>
    </p:spTree>
    <p:extLst>
      <p:ext uri="{BB962C8B-B14F-4D97-AF65-F5344CB8AC3E}">
        <p14:creationId xmlns:p14="http://schemas.microsoft.com/office/powerpoint/2010/main" val="29094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457200" y="1828800"/>
            <a:ext cx="8229600" cy="3811386"/>
          </a:xfrm>
          <a:prstGeom prst="rect">
            <a:avLst/>
          </a:prstGeom>
        </p:spPr>
        <p:txBody>
          <a:bodyPr/>
          <a:lstStyle>
            <a:lvl1pPr marL="0" indent="0" algn="ctr" defTabSz="914400" rtl="0" eaLnBrk="1" latinLnBrk="0" hangingPunct="1">
              <a:lnSpc>
                <a:spcPts val="3400"/>
              </a:lnSpc>
              <a:spcBef>
                <a:spcPts val="600"/>
              </a:spcBef>
              <a:buFont typeface="Arial" panose="020B0604020202020204" pitchFamily="34" charset="0"/>
              <a:buNone/>
              <a:defRPr sz="32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3700"/>
              </a:lnSpc>
            </a:pPr>
            <a:r>
              <a:rPr lang="en-US" sz="3600" dirty="0" smtClean="0"/>
              <a:t>Arcenis Rojas</a:t>
            </a:r>
          </a:p>
          <a:p>
            <a:pPr>
              <a:lnSpc>
                <a:spcPts val="3700"/>
              </a:lnSpc>
            </a:pPr>
            <a:r>
              <a:rPr lang="en-US" sz="3600" b="0" dirty="0" smtClean="0"/>
              <a:t>Economist</a:t>
            </a:r>
          </a:p>
          <a:p>
            <a:pPr>
              <a:lnSpc>
                <a:spcPts val="3700"/>
              </a:lnSpc>
            </a:pPr>
            <a:r>
              <a:rPr lang="en-US" sz="3600" b="0" dirty="0" smtClean="0"/>
              <a:t>Division of Consumer Expenditure Surveys</a:t>
            </a:r>
          </a:p>
          <a:p>
            <a:pPr>
              <a:lnSpc>
                <a:spcPts val="3700"/>
              </a:lnSpc>
            </a:pPr>
            <a:r>
              <a:rPr lang="en-US" sz="3600" b="0" dirty="0" smtClean="0"/>
              <a:t>www.bls.gov/cex</a:t>
            </a:r>
          </a:p>
          <a:p>
            <a:pPr>
              <a:lnSpc>
                <a:spcPts val="3700"/>
              </a:lnSpc>
            </a:pPr>
            <a:r>
              <a:rPr lang="en-US" sz="3600" b="0" dirty="0" smtClean="0"/>
              <a:t>202-691-6884</a:t>
            </a:r>
          </a:p>
          <a:p>
            <a:pPr>
              <a:lnSpc>
                <a:spcPts val="3700"/>
              </a:lnSpc>
            </a:pPr>
            <a:r>
              <a:rPr lang="en-US" sz="3600" b="0" dirty="0"/>
              <a:t>r</a:t>
            </a:r>
            <a:r>
              <a:rPr lang="en-US" sz="3600" b="0" dirty="0" smtClean="0"/>
              <a:t>ojas.arcenis@bls.gov</a:t>
            </a:r>
            <a:endParaRPr lang="en-US" sz="3600" b="0" dirty="0"/>
          </a:p>
        </p:txBody>
      </p:sp>
    </p:spTree>
    <p:extLst>
      <p:ext uri="{BB962C8B-B14F-4D97-AF65-F5344CB8AC3E}">
        <p14:creationId xmlns:p14="http://schemas.microsoft.com/office/powerpoint/2010/main" val="1535218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Automation (International Prices)</a:t>
            </a:r>
          </a:p>
          <a:p>
            <a:r>
              <a:rPr lang="en-US" dirty="0" smtClean="0"/>
              <a:t>Quality control (Industrial Prices)</a:t>
            </a:r>
          </a:p>
          <a:p>
            <a:r>
              <a:rPr lang="en-US" dirty="0" smtClean="0"/>
              <a:t>Data Visualization (Consumer Expenditures)</a:t>
            </a:r>
          </a:p>
          <a:p>
            <a:r>
              <a:rPr lang="en-US" dirty="0" smtClean="0"/>
              <a:t>Maps (Survey Methods – OES)</a:t>
            </a:r>
          </a:p>
          <a:p>
            <a:r>
              <a:rPr lang="en-US" dirty="0" smtClean="0"/>
              <a:t>R package development (Survey Methods)</a:t>
            </a:r>
          </a:p>
          <a:p>
            <a:r>
              <a:rPr lang="en-US" dirty="0" smtClean="0"/>
              <a:t>Other applications and programs</a:t>
            </a:r>
          </a:p>
          <a:p>
            <a:r>
              <a:rPr lang="en-US" dirty="0" smtClean="0"/>
              <a:t>Education</a:t>
            </a:r>
          </a:p>
        </p:txBody>
      </p:sp>
    </p:spTree>
    <p:extLst>
      <p:ext uri="{BB962C8B-B14F-4D97-AF65-F5344CB8AC3E}">
        <p14:creationId xmlns:p14="http://schemas.microsoft.com/office/powerpoint/2010/main" val="50472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Prices s</a:t>
            </a:r>
            <a:r>
              <a:rPr lang="en-US" dirty="0" smtClean="0"/>
              <a:t>ample refinement</a:t>
            </a:r>
            <a:endParaRPr lang="en-US" dirty="0"/>
          </a:p>
        </p:txBody>
      </p:sp>
      <p:sp>
        <p:nvSpPr>
          <p:cNvPr id="3" name="Content Placeholder 2"/>
          <p:cNvSpPr>
            <a:spLocks noGrp="1"/>
          </p:cNvSpPr>
          <p:nvPr>
            <p:ph idx="1"/>
          </p:nvPr>
        </p:nvSpPr>
        <p:spPr>
          <a:xfrm>
            <a:off x="457200" y="1940646"/>
            <a:ext cx="8229600" cy="3992563"/>
          </a:xfrm>
        </p:spPr>
        <p:txBody>
          <a:bodyPr/>
          <a:lstStyle/>
          <a:p>
            <a:r>
              <a:rPr lang="en-US" dirty="0" smtClean="0"/>
              <a:t>International Prices Program</a:t>
            </a:r>
          </a:p>
          <a:p>
            <a:pPr lvl="1"/>
            <a:r>
              <a:rPr lang="en-US" dirty="0" smtClean="0"/>
              <a:t>Receive data from Census and Customs</a:t>
            </a:r>
          </a:p>
          <a:p>
            <a:pPr lvl="1"/>
            <a:r>
              <a:rPr lang="en-US" dirty="0" smtClean="0"/>
              <a:t>Must verify Establishment ID (EIN), name, and address to provide to field economists</a:t>
            </a:r>
          </a:p>
          <a:p>
            <a:pPr lvl="1"/>
            <a:r>
              <a:rPr lang="en-US" dirty="0" smtClean="0"/>
              <a:t>1700 export collections units per sample</a:t>
            </a:r>
          </a:p>
          <a:p>
            <a:pPr lvl="1"/>
            <a:r>
              <a:rPr lang="en-US" dirty="0" smtClean="0"/>
              <a:t>2400 import collection units per sample</a:t>
            </a:r>
          </a:p>
          <a:p>
            <a:pPr lvl="1"/>
            <a:r>
              <a:rPr lang="en-US" dirty="0" smtClean="0"/>
              <a:t>6 IPP sample team members</a:t>
            </a:r>
          </a:p>
          <a:p>
            <a:pPr lvl="1"/>
            <a:r>
              <a:rPr lang="en-US" dirty="0" smtClean="0"/>
              <a:t>16 copies, 20 pastes, and 46 clicks per unit</a:t>
            </a:r>
            <a:endParaRPr lang="en-US" dirty="0"/>
          </a:p>
        </p:txBody>
      </p:sp>
    </p:spTree>
    <p:extLst>
      <p:ext uri="{BB962C8B-B14F-4D97-AF65-F5344CB8AC3E}">
        <p14:creationId xmlns:p14="http://schemas.microsoft.com/office/powerpoint/2010/main" val="101384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3"/>
          <a:stretch>
            <a:fillRect/>
          </a:stretch>
        </p:blipFill>
        <p:spPr bwMode="auto">
          <a:xfrm>
            <a:off x="622063" y="4558291"/>
            <a:ext cx="4180609" cy="1249198"/>
          </a:xfrm>
          <a:prstGeom prst="rect">
            <a:avLst/>
          </a:prstGeom>
          <a:noFill/>
          <a:ln w="9525">
            <a:noFill/>
            <a:miter lim="800000"/>
            <a:headEnd/>
            <a:tailEnd/>
          </a:ln>
        </p:spPr>
      </p:pic>
      <p:sp>
        <p:nvSpPr>
          <p:cNvPr id="4" name="Title 1"/>
          <p:cNvSpPr>
            <a:spLocks noGrp="1"/>
          </p:cNvSpPr>
          <p:nvPr>
            <p:ph type="title"/>
          </p:nvPr>
        </p:nvSpPr>
        <p:spPr/>
        <p:txBody>
          <a:bodyPr/>
          <a:lstStyle/>
          <a:p>
            <a:r>
              <a:rPr lang="en-US" dirty="0" smtClean="0"/>
              <a:t>Data sources</a:t>
            </a:r>
            <a:endParaRPr lang="en-US" dirty="0"/>
          </a:p>
        </p:txBody>
      </p:sp>
      <p:pic>
        <p:nvPicPr>
          <p:cNvPr id="5" name="Content Placeholder 3"/>
          <p:cNvPicPr>
            <a:picLocks noGrp="1" noChangeAspect="1"/>
          </p:cNvPicPr>
          <p:nvPr>
            <p:ph idx="1"/>
          </p:nvPr>
        </p:nvPicPr>
        <p:blipFill>
          <a:blip r:embed="rId4"/>
          <a:stretch>
            <a:fillRect/>
          </a:stretch>
        </p:blipFill>
        <p:spPr>
          <a:xfrm>
            <a:off x="622063" y="1722437"/>
            <a:ext cx="4472689" cy="2260477"/>
          </a:xfrm>
          <a:prstGeom prst="rect">
            <a:avLst/>
          </a:prstGeom>
        </p:spPr>
      </p:pic>
      <p:pic>
        <p:nvPicPr>
          <p:cNvPr id="6" name="Content Placeholder 3"/>
          <p:cNvPicPr>
            <a:picLocks noChangeAspect="1"/>
          </p:cNvPicPr>
          <p:nvPr/>
        </p:nvPicPr>
        <p:blipFill>
          <a:blip r:embed="rId5"/>
          <a:stretch>
            <a:fillRect/>
          </a:stretch>
        </p:blipFill>
        <p:spPr bwMode="auto">
          <a:xfrm>
            <a:off x="4173255" y="2797816"/>
            <a:ext cx="4434103" cy="2161045"/>
          </a:xfrm>
          <a:prstGeom prst="rect">
            <a:avLst/>
          </a:prstGeom>
          <a:noFill/>
          <a:ln w="9525">
            <a:noFill/>
            <a:miter lim="800000"/>
            <a:headEnd/>
            <a:tailEnd/>
          </a:ln>
        </p:spPr>
      </p:pic>
    </p:spTree>
    <p:extLst>
      <p:ext uri="{BB962C8B-B14F-4D97-AF65-F5344CB8AC3E}">
        <p14:creationId xmlns:p14="http://schemas.microsoft.com/office/powerpoint/2010/main" val="2791995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1827" y="1722120"/>
            <a:ext cx="6780346" cy="3915496"/>
          </a:xfrm>
        </p:spPr>
      </p:pic>
      <p:sp>
        <p:nvSpPr>
          <p:cNvPr id="6" name="Title 1"/>
          <p:cNvSpPr>
            <a:spLocks noGrp="1"/>
          </p:cNvSpPr>
          <p:nvPr>
            <p:ph type="title"/>
          </p:nvPr>
        </p:nvSpPr>
        <p:spPr/>
        <p:txBody>
          <a:bodyPr/>
          <a:lstStyle/>
          <a:p>
            <a:r>
              <a:rPr lang="en-US" dirty="0" smtClean="0"/>
              <a:t>Automating Sample Refinement</a:t>
            </a:r>
            <a:endParaRPr lang="en-US" dirty="0"/>
          </a:p>
        </p:txBody>
      </p:sp>
    </p:spTree>
    <p:extLst>
      <p:ext uri="{BB962C8B-B14F-4D97-AF65-F5344CB8AC3E}">
        <p14:creationId xmlns:p14="http://schemas.microsoft.com/office/powerpoint/2010/main" val="368708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0319"/>
            <a:ext cx="8229600" cy="3992563"/>
          </a:xfrm>
        </p:spPr>
        <p:txBody>
          <a:bodyPr/>
          <a:lstStyle/>
          <a:p>
            <a:r>
              <a:rPr lang="en-US" dirty="0"/>
              <a:t>80-100 hours per sample of time savings</a:t>
            </a:r>
          </a:p>
          <a:p>
            <a:pPr lvl="1"/>
            <a:r>
              <a:rPr lang="en-US" dirty="0" smtClean="0"/>
              <a:t>Much less clicking</a:t>
            </a:r>
            <a:endParaRPr lang="en-US" dirty="0"/>
          </a:p>
          <a:p>
            <a:pPr lvl="1"/>
            <a:r>
              <a:rPr lang="en-US" dirty="0"/>
              <a:t>Better and more thorough sample review</a:t>
            </a:r>
          </a:p>
          <a:p>
            <a:pPr lvl="1"/>
            <a:r>
              <a:rPr lang="en-US" dirty="0"/>
              <a:t>More time to review more problematic collection </a:t>
            </a:r>
            <a:r>
              <a:rPr lang="en-US" dirty="0" smtClean="0"/>
              <a:t>units</a:t>
            </a:r>
            <a:endParaRPr lang="en-US" dirty="0"/>
          </a:p>
        </p:txBody>
      </p:sp>
      <p:sp>
        <p:nvSpPr>
          <p:cNvPr id="5" name="Title 1"/>
          <p:cNvSpPr>
            <a:spLocks noGrp="1"/>
          </p:cNvSpPr>
          <p:nvPr>
            <p:ph type="title"/>
          </p:nvPr>
        </p:nvSpPr>
        <p:spPr/>
        <p:txBody>
          <a:bodyPr/>
          <a:lstStyle/>
          <a:p>
            <a:r>
              <a:rPr lang="en-US" dirty="0" smtClean="0"/>
              <a:t>Benefits of automation</a:t>
            </a:r>
            <a:endParaRPr lang="en-US" dirty="0"/>
          </a:p>
        </p:txBody>
      </p:sp>
    </p:spTree>
    <p:extLst>
      <p:ext uri="{BB962C8B-B14F-4D97-AF65-F5344CB8AC3E}">
        <p14:creationId xmlns:p14="http://schemas.microsoft.com/office/powerpoint/2010/main" val="479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Prices Visualization Dashboard</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34809"/>
            <a:ext cx="8229600" cy="3526255"/>
          </a:xfrm>
        </p:spPr>
      </p:pic>
    </p:spTree>
    <p:extLst>
      <p:ext uri="{BB962C8B-B14F-4D97-AF65-F5344CB8AC3E}">
        <p14:creationId xmlns:p14="http://schemas.microsoft.com/office/powerpoint/2010/main" val="420749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857" y="1722438"/>
            <a:ext cx="7176286" cy="3992562"/>
          </a:xfrm>
        </p:spPr>
      </p:pic>
      <p:sp>
        <p:nvSpPr>
          <p:cNvPr id="10" name="Title 1"/>
          <p:cNvSpPr>
            <a:spLocks noGrp="1"/>
          </p:cNvSpPr>
          <p:nvPr>
            <p:ph type="title"/>
          </p:nvPr>
        </p:nvSpPr>
        <p:spPr/>
        <p:txBody>
          <a:bodyPr/>
          <a:lstStyle/>
          <a:p>
            <a:r>
              <a:rPr lang="en-US" dirty="0" smtClean="0"/>
              <a:t>Index comparisons</a:t>
            </a:r>
            <a:endParaRPr lang="en-US" dirty="0"/>
          </a:p>
        </p:txBody>
      </p:sp>
    </p:spTree>
    <p:extLst>
      <p:ext uri="{BB962C8B-B14F-4D97-AF65-F5344CB8AC3E}">
        <p14:creationId xmlns:p14="http://schemas.microsoft.com/office/powerpoint/2010/main" val="51832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review and revision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276" y="1722438"/>
            <a:ext cx="6737448" cy="3992562"/>
          </a:xfrm>
        </p:spPr>
      </p:pic>
    </p:spTree>
    <p:extLst>
      <p:ext uri="{BB962C8B-B14F-4D97-AF65-F5344CB8AC3E}">
        <p14:creationId xmlns:p14="http://schemas.microsoft.com/office/powerpoint/2010/main" val="21307181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_Standard_size_template.potx" id="{2C0B0BA8-CB31-4BFB-9D02-2009D0C557C7}" vid="{0B3D40F7-00B3-4BD2-9A10-FDB1247F4FE7}"/>
    </a:ext>
  </a:extLst>
</a:theme>
</file>

<file path=ppt/theme/theme2.xml><?xml version="1.0" encoding="utf-8"?>
<a:theme xmlns:a="http://schemas.openxmlformats.org/drawingml/2006/main" name="BLS Trendline Content Slide">
  <a:themeElements>
    <a:clrScheme name="BLS 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FFC000"/>
      </a:hlink>
      <a:folHlink>
        <a:srgbClr val="FFC000"/>
      </a:folHlink>
    </a:clrScheme>
    <a:fontScheme name="BLS Fo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BLS_Standard_size_template.potx" id="{2C0B0BA8-CB31-4BFB-9D02-2009D0C557C7}" vid="{5222EC5A-2E70-424B-8F39-31FD0C2B3A35}"/>
    </a:ext>
  </a:extLst>
</a:theme>
</file>

<file path=ppt/theme/theme3.xml><?xml version="1.0" encoding="utf-8"?>
<a:theme xmlns:a="http://schemas.openxmlformats.org/drawingml/2006/main" name="Contact Inform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_Standard_size_template.potx" id="{2C0B0BA8-CB31-4BFB-9D02-2009D0C557C7}" vid="{7C8ABDF8-BE7C-4185-8AE9-499D505E304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BLS_Standard_size_template</Template>
  <TotalTime>365</TotalTime>
  <Words>849</Words>
  <Application>Microsoft Office PowerPoint</Application>
  <PresentationFormat>On-screen Show (4:3)</PresentationFormat>
  <Paragraphs>102</Paragraphs>
  <Slides>17</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Century Gothic</vt:lpstr>
      <vt:lpstr>Tahoma</vt:lpstr>
      <vt:lpstr>Wingdings</vt:lpstr>
      <vt:lpstr>Wingdings 3</vt:lpstr>
      <vt:lpstr>Custom Design</vt:lpstr>
      <vt:lpstr>BLS Trendline Content Slide</vt:lpstr>
      <vt:lpstr>Contact Information</vt:lpstr>
      <vt:lpstr>R: Innovating at the Bureau of Labor Statistics </vt:lpstr>
      <vt:lpstr>Overview</vt:lpstr>
      <vt:lpstr>International Prices sample refinement</vt:lpstr>
      <vt:lpstr>Data sources</vt:lpstr>
      <vt:lpstr>Automating Sample Refinement</vt:lpstr>
      <vt:lpstr>Benefits of automation</vt:lpstr>
      <vt:lpstr>Industrial Prices Visualization Dashboard</vt:lpstr>
      <vt:lpstr>Index comparisons</vt:lpstr>
      <vt:lpstr>Index review and revision</vt:lpstr>
      <vt:lpstr>Consumer Expenditure Survey (CE)</vt:lpstr>
      <vt:lpstr>CE Public-Use Microdata (PUMD)</vt:lpstr>
      <vt:lpstr>Interactive CE Visualization Tool</vt:lpstr>
      <vt:lpstr>Mapping unemployment data</vt:lpstr>
      <vt:lpstr>Mapping unemployment data</vt:lpstr>
      <vt:lpstr>Other apps and programs</vt:lpstr>
      <vt:lpstr>Challenges</vt:lpstr>
      <vt:lpstr>PowerPoint Presentation</vt:lpstr>
    </vt:vector>
  </TitlesOfParts>
  <Company>Department of Labor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Innovating at the Bureau of Labor Statistics</dc:title>
  <dc:creator>Rojas, Arcenis - BLS</dc:creator>
  <cp:lastModifiedBy>Rojas, Arcenis - BLS</cp:lastModifiedBy>
  <cp:revision>23</cp:revision>
  <dcterms:created xsi:type="dcterms:W3CDTF">2017-09-08T16:37:52Z</dcterms:created>
  <dcterms:modified xsi:type="dcterms:W3CDTF">2017-09-11T13:15:40Z</dcterms:modified>
</cp:coreProperties>
</file>