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7" r:id="rId3"/>
    <p:sldId id="268" r:id="rId4"/>
    <p:sldId id="295" r:id="rId5"/>
    <p:sldId id="276" r:id="rId6"/>
    <p:sldId id="277" r:id="rId7"/>
    <p:sldId id="296" r:id="rId8"/>
    <p:sldId id="297" r:id="rId9"/>
    <p:sldId id="298" r:id="rId10"/>
    <p:sldId id="299" r:id="rId11"/>
    <p:sldId id="326" r:id="rId12"/>
    <p:sldId id="332" r:id="rId13"/>
    <p:sldId id="300" r:id="rId14"/>
    <p:sldId id="301" r:id="rId15"/>
    <p:sldId id="303" r:id="rId16"/>
    <p:sldId id="304" r:id="rId17"/>
    <p:sldId id="306" r:id="rId18"/>
    <p:sldId id="307" r:id="rId19"/>
    <p:sldId id="308" r:id="rId20"/>
    <p:sldId id="310" r:id="rId21"/>
    <p:sldId id="311" r:id="rId22"/>
    <p:sldId id="312" r:id="rId23"/>
    <p:sldId id="313" r:id="rId24"/>
    <p:sldId id="319" r:id="rId25"/>
    <p:sldId id="316" r:id="rId26"/>
    <p:sldId id="314" r:id="rId27"/>
    <p:sldId id="317" r:id="rId28"/>
    <p:sldId id="320" r:id="rId29"/>
    <p:sldId id="321" r:id="rId30"/>
    <p:sldId id="322" r:id="rId31"/>
    <p:sldId id="323" r:id="rId32"/>
    <p:sldId id="324" r:id="rId33"/>
    <p:sldId id="333" r:id="rId34"/>
    <p:sldId id="325" r:id="rId35"/>
    <p:sldId id="329" r:id="rId36"/>
    <p:sldId id="330" r:id="rId37"/>
    <p:sldId id="331" r:id="rId38"/>
    <p:sldId id="327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45" d="100"/>
          <a:sy n="45" d="100"/>
        </p:scale>
        <p:origin x="94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F4EF-9576-4C22-8298-2216BC673EE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5FD0F-E5FD-4621-8D8F-616F6627E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</a:t>
            </a:r>
            <a:r>
              <a:rPr lang="en-US" baseline="0" dirty="0"/>
              <a:t> that, we got extra covariates…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6B410-3B93-4DA9-9534-24996F60D1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taking</a:t>
            </a:r>
            <a:r>
              <a:rPr lang="en-US" baseline="0" dirty="0"/>
              <a:t> daily average at ZIP code levels, the correlation should be higher…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6B410-3B93-4DA9-9534-24996F60D1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B463-7568-4D03-BF53-A90A7DFA02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F4D0-5738-4053-A5E0-5D5987F4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EPA-R: Open Software, Big Data, and Modern Statistical Modeling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Joel Schwartz</a:t>
            </a:r>
          </a:p>
          <a:p>
            <a:pPr marL="0" indent="0" algn="ctr">
              <a:buNone/>
            </a:pPr>
            <a:r>
              <a:rPr lang="en-US" dirty="0" smtClean="0"/>
              <a:t>Harvard TH Chan School of Public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96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But I want to do this separately in 135 US cities and then combine the results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067"/>
            <a:ext cx="10958209" cy="47169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dfpmno2=test %&gt;% </a:t>
            </a:r>
            <a:r>
              <a:rPr lang="en-US" dirty="0" err="1" smtClean="0"/>
              <a:t>group_by</a:t>
            </a:r>
            <a:r>
              <a:rPr lang="en-US" dirty="0" smtClean="0"/>
              <a:t>(</a:t>
            </a:r>
            <a:r>
              <a:rPr lang="en-US" dirty="0" err="1" smtClean="0"/>
              <a:t>citycode</a:t>
            </a:r>
            <a:r>
              <a:rPr lang="en-US" dirty="0" smtClean="0"/>
              <a:t>) %&gt;% do(</a:t>
            </a:r>
            <a:r>
              <a:rPr lang="en-US" dirty="0" err="1" smtClean="0"/>
              <a:t>fitcitycode</a:t>
            </a:r>
            <a:r>
              <a:rPr lang="en-US" dirty="0" smtClean="0"/>
              <a:t>=lm(pm2501~as.factor(month):</a:t>
            </a:r>
            <a:r>
              <a:rPr lang="en-US" dirty="0" err="1" smtClean="0"/>
              <a:t>yearcat+ns</a:t>
            </a:r>
            <a:r>
              <a:rPr lang="en-US" dirty="0" smtClean="0"/>
              <a:t>(</a:t>
            </a:r>
            <a:r>
              <a:rPr lang="en-US" dirty="0" err="1" smtClean="0"/>
              <a:t>TEMP,df</a:t>
            </a:r>
            <a:r>
              <a:rPr lang="en-US" dirty="0" smtClean="0"/>
              <a:t>=3)+ns(TEMP1,df=3)+ns(no201,df=3)+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dow</a:t>
            </a:r>
            <a:r>
              <a:rPr lang="en-US" dirty="0" smtClean="0"/>
              <a:t>),data=.))</a:t>
            </a:r>
          </a:p>
          <a:p>
            <a:pPr marL="0" indent="0">
              <a:buNone/>
            </a:pPr>
            <a:r>
              <a:rPr lang="en-US" dirty="0" smtClean="0"/>
              <a:t>dfno2res =augment(dfpmno2,fitcitycode)</a:t>
            </a:r>
          </a:p>
          <a:p>
            <a:pPr marL="0" indent="0">
              <a:buNone/>
            </a:pPr>
            <a:r>
              <a:rPr lang="en-US" dirty="0" smtClean="0"/>
              <a:t>test$pm25res&lt;-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unlist</a:t>
            </a:r>
            <a:r>
              <a:rPr lang="en-US" dirty="0" smtClean="0"/>
              <a:t>(dfno2res[,".</a:t>
            </a:r>
            <a:r>
              <a:rPr lang="en-US" dirty="0" err="1" smtClean="0"/>
              <a:t>resid</a:t>
            </a:r>
            <a:r>
              <a:rPr lang="en-US" dirty="0" smtClean="0"/>
              <a:t>"]))</a:t>
            </a:r>
          </a:p>
          <a:p>
            <a:pPr marL="0" indent="0">
              <a:buNone/>
            </a:pPr>
            <a:r>
              <a:rPr lang="en-US" dirty="0" err="1" smtClean="0"/>
              <a:t>test$sigma</a:t>
            </a:r>
            <a:r>
              <a:rPr lang="en-US" dirty="0" smtClean="0"/>
              <a:t>&lt;-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unlist</a:t>
            </a:r>
            <a:r>
              <a:rPr lang="en-US" dirty="0" smtClean="0"/>
              <a:t>(dfno2res[,".sigma"]))</a:t>
            </a:r>
          </a:p>
          <a:p>
            <a:pPr marL="0" indent="0">
              <a:buNone/>
            </a:pPr>
            <a:r>
              <a:rPr lang="en-US" dirty="0" err="1" smtClean="0"/>
              <a:t>gps</a:t>
            </a:r>
            <a:r>
              <a:rPr lang="en-US" dirty="0" smtClean="0"/>
              <a:t>&lt;-(1/</a:t>
            </a:r>
            <a:r>
              <a:rPr lang="en-US" dirty="0" err="1" smtClean="0"/>
              <a:t>sqrt</a:t>
            </a:r>
            <a:r>
              <a:rPr lang="en-US" dirty="0" smtClean="0"/>
              <a:t>(2*pi*test$sigma^2))*</a:t>
            </a:r>
            <a:r>
              <a:rPr lang="en-US" dirty="0" err="1" smtClean="0"/>
              <a:t>exp</a:t>
            </a:r>
            <a:r>
              <a:rPr lang="en-US" dirty="0" smtClean="0"/>
              <a:t>(-(test$pm25res)^2/(2*test$sigma^2))</a:t>
            </a:r>
          </a:p>
          <a:p>
            <a:pPr marL="0" indent="0">
              <a:buNone/>
            </a:pPr>
            <a:r>
              <a:rPr lang="en-US" dirty="0" err="1" smtClean="0"/>
              <a:t>dfnum</a:t>
            </a:r>
            <a:r>
              <a:rPr lang="en-US" dirty="0" smtClean="0"/>
              <a:t>=test %&gt;% </a:t>
            </a:r>
            <a:r>
              <a:rPr lang="en-US" dirty="0" err="1" smtClean="0"/>
              <a:t>group_by</a:t>
            </a:r>
            <a:r>
              <a:rPr lang="en-US" dirty="0" smtClean="0"/>
              <a:t>(</a:t>
            </a:r>
            <a:r>
              <a:rPr lang="en-US" dirty="0" err="1" smtClean="0"/>
              <a:t>citycode</a:t>
            </a:r>
            <a:r>
              <a:rPr lang="en-US" dirty="0" smtClean="0"/>
              <a:t>) %&gt;% do(</a:t>
            </a:r>
            <a:r>
              <a:rPr lang="en-US" dirty="0" err="1" smtClean="0"/>
              <a:t>fitcitycode</a:t>
            </a:r>
            <a:r>
              <a:rPr lang="en-US" dirty="0" smtClean="0"/>
              <a:t>=lm(pm2501~1,data=.))</a:t>
            </a:r>
          </a:p>
          <a:p>
            <a:pPr marL="0" indent="0">
              <a:buNone/>
            </a:pPr>
            <a:r>
              <a:rPr lang="en-US" dirty="0" err="1" smtClean="0"/>
              <a:t>test$wt</a:t>
            </a:r>
            <a:r>
              <a:rPr lang="en-US" dirty="0" smtClean="0"/>
              <a:t>&lt;-</a:t>
            </a:r>
            <a:r>
              <a:rPr lang="en-US" dirty="0" err="1" smtClean="0"/>
              <a:t>test$gpsnum</a:t>
            </a:r>
            <a:r>
              <a:rPr lang="en-US" dirty="0" smtClean="0"/>
              <a:t>/</a:t>
            </a:r>
            <a:r>
              <a:rPr lang="en-US" dirty="0" err="1" smtClean="0"/>
              <a:t>test$gps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7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 has much more up to date Statistical Methods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had penalized splines and frailty terms in survival analysis decades before SAS</a:t>
            </a:r>
          </a:p>
          <a:p>
            <a:r>
              <a:rPr lang="en-US" dirty="0" smtClean="0"/>
              <a:t>R/S had generalized additive models, robust regression, Bayesian methods, </a:t>
            </a:r>
            <a:r>
              <a:rPr lang="en-US" dirty="0" err="1" smtClean="0"/>
              <a:t>etc</a:t>
            </a:r>
            <a:r>
              <a:rPr lang="en-US" dirty="0" smtClean="0"/>
              <a:t> earlier than most other programs</a:t>
            </a:r>
          </a:p>
          <a:p>
            <a:r>
              <a:rPr lang="en-US" dirty="0" smtClean="0"/>
              <a:t>Many statisticians post R code for new methods when they develop them</a:t>
            </a:r>
          </a:p>
          <a:p>
            <a:r>
              <a:rPr lang="en-US" dirty="0" smtClean="0"/>
              <a:t>Bioconductor and most genomic/</a:t>
            </a:r>
            <a:r>
              <a:rPr lang="en-US" dirty="0" err="1" smtClean="0"/>
              <a:t>epigenomic</a:t>
            </a:r>
            <a:r>
              <a:rPr lang="en-US" dirty="0" smtClean="0"/>
              <a:t> processing tools are in R </a:t>
            </a:r>
          </a:p>
          <a:p>
            <a:r>
              <a:rPr lang="en-US" dirty="0" smtClean="0"/>
              <a:t>R </a:t>
            </a:r>
            <a:r>
              <a:rPr lang="en-US" dirty="0" smtClean="0"/>
              <a:t>has excellent machine learning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0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078" y="365125"/>
            <a:ext cx="4515294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American Journal of Epidemiology, 1993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0623"/>
            <a:ext cx="6872415" cy="87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+mn-lt"/>
              </a:rPr>
              <a:t>Exposomics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Exposomics</a:t>
            </a:r>
            <a:r>
              <a:rPr lang="en-US" dirty="0" smtClean="0"/>
              <a:t> adds large numbers of Exposures to the Mix</a:t>
            </a:r>
          </a:p>
          <a:p>
            <a:r>
              <a:rPr lang="en-US" dirty="0" smtClean="0"/>
              <a:t>How can we realistically model such large numbers of predictors?</a:t>
            </a:r>
          </a:p>
          <a:p>
            <a:r>
              <a:rPr lang="en-US" dirty="0" smtClean="0"/>
              <a:t>Standard variable selection methods (stepwise, </a:t>
            </a:r>
            <a:r>
              <a:rPr lang="en-US" dirty="0" err="1" smtClean="0"/>
              <a:t>etc</a:t>
            </a:r>
            <a:r>
              <a:rPr lang="en-US" dirty="0" smtClean="0"/>
              <a:t>) perform </a:t>
            </a:r>
            <a:r>
              <a:rPr lang="en-US" dirty="0" smtClean="0"/>
              <a:t>poorly</a:t>
            </a:r>
          </a:p>
          <a:p>
            <a:r>
              <a:rPr lang="en-US" dirty="0" smtClean="0"/>
              <a:t>What about high level interactions?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The Lasso and Elastic Net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lasso shrinks coefficients of predictors toward zero based on a penalty proportional to the sum of the absolute values of the coefficients</a:t>
            </a:r>
          </a:p>
          <a:p>
            <a:r>
              <a:rPr lang="en-US" dirty="0" smtClean="0"/>
              <a:t>The adaptive lasso weights those penalties down for variables whose standardized coefficients are larger in an initial analysis</a:t>
            </a:r>
          </a:p>
          <a:p>
            <a:r>
              <a:rPr lang="en-US" dirty="0" smtClean="0"/>
              <a:t>The Elastic Net adds another weight proportional to the square of the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16918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The Lasso is Consistent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086"/>
            <a:ext cx="10515600" cy="4819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correlation among predictors is not large</a:t>
            </a:r>
          </a:p>
          <a:p>
            <a:r>
              <a:rPr lang="en-US" dirty="0" smtClean="0"/>
              <a:t>This is a problematic assumption for Environmental Studies</a:t>
            </a:r>
          </a:p>
          <a:p>
            <a:r>
              <a:rPr lang="en-US" dirty="0" smtClean="0"/>
              <a:t>The adaptive lasso and elastic net are consistent even with high correlation, which is usually the case</a:t>
            </a:r>
          </a:p>
          <a:p>
            <a:r>
              <a:rPr lang="en-US" dirty="0" err="1" smtClean="0"/>
              <a:t>Glmnet</a:t>
            </a:r>
            <a:r>
              <a:rPr lang="en-US" dirty="0" smtClean="0"/>
              <a:t> and other functions in R fit these for </a:t>
            </a:r>
            <a:r>
              <a:rPr lang="en-US" dirty="0" err="1" smtClean="0"/>
              <a:t>glm’s</a:t>
            </a:r>
            <a:r>
              <a:rPr lang="en-US" dirty="0" smtClean="0"/>
              <a:t>, others fit it for Cox regression,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Dai and coworkers looked at particle components as predictors of blood pressure in a cohort study in Boston, an used the adaptive lasso to identify components that were more (or less) toxic than average</a:t>
            </a:r>
          </a:p>
          <a:p>
            <a:r>
              <a:rPr lang="en-US" dirty="0" err="1" smtClean="0"/>
              <a:t>cvfit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cv.glmnet</a:t>
            </a:r>
            <a:r>
              <a:rPr lang="en-US" dirty="0"/>
              <a:t>(x = </a:t>
            </a:r>
            <a:r>
              <a:rPr lang="en-US" dirty="0" err="1"/>
              <a:t>as.matrix</a:t>
            </a:r>
            <a:r>
              <a:rPr lang="en-US" dirty="0"/>
              <a:t>(InputData1[,2:N]), y = </a:t>
            </a:r>
            <a:r>
              <a:rPr lang="en-US" dirty="0" err="1"/>
              <a:t>as.matrix</a:t>
            </a:r>
            <a:r>
              <a:rPr lang="en-US" dirty="0"/>
              <a:t>(InputData1[,1]),alpha=0.5)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759" y="332755"/>
            <a:ext cx="5747040" cy="585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82" y="683811"/>
            <a:ext cx="6894753" cy="5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Difference in </a:t>
            </a:r>
            <a:r>
              <a:rPr lang="en-US" b="1" dirty="0" err="1" smtClean="0">
                <a:latin typeface="+mn-lt"/>
              </a:rPr>
              <a:t>DNAm</a:t>
            </a:r>
            <a:r>
              <a:rPr lang="en-US" b="1" dirty="0" smtClean="0">
                <a:latin typeface="+mn-lt"/>
              </a:rPr>
              <a:t>-age </a:t>
            </a:r>
            <a:r>
              <a:rPr lang="en-US" b="1" dirty="0">
                <a:latin typeface="+mn-lt"/>
              </a:rPr>
              <a:t>for IQR </a:t>
            </a:r>
            <a:r>
              <a:rPr lang="en-US" b="1" dirty="0" smtClean="0">
                <a:latin typeface="+mn-lt"/>
              </a:rPr>
              <a:t>Increase in Particle Components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33786"/>
              </p:ext>
            </p:extLst>
          </p:nvPr>
        </p:nvGraphicFramePr>
        <p:xfrm>
          <a:off x="1509824" y="1479695"/>
          <a:ext cx="9944988" cy="5282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22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PM2.5</a:t>
                      </a:r>
                      <a:r>
                        <a:rPr lang="en-US" sz="17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Individual  Components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Difference in Horvath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DNAm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-age for IQR (95% CI)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Difference in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Hannum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DNAm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-age for IQR (95% CI)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  <a:latin typeface="Calibri"/>
                        </a:rPr>
                        <a:t>N</a:t>
                      </a:r>
                      <a:endParaRPr lang="en-US" sz="1700" dirty="0">
                        <a:effectLst/>
                        <a:latin typeface="Calibri"/>
                      </a:endParaRPr>
                    </a:p>
                  </a:txBody>
                  <a:tcPr marL="67231" marR="6723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EC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0.27 (-0.25, 0.80)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0.30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-0.09 (-0.48, 0.29)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0.64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OC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0.93 (0.37, 1.50)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0.35 (-0.05, 0.77)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Sulfate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0.59 (0.37, 0.81)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&lt;0.0001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0.08 (-0.09, 0.25)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Nitrate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0.58 (0.11, 1.04)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0.30 (-0.04, 0.65)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Ammonium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0.59 (0.26, 0.92)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0.0004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0.06 (-0.18, 0.30)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0.63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effectLst/>
                        <a:latin typeface="Calibri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effectLst/>
                        <a:latin typeface="Calibri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effectLst/>
                        <a:latin typeface="Calibri"/>
                      </a:endParaRPr>
                    </a:p>
                  </a:txBody>
                  <a:tcPr marL="67231" marR="6723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PM2.5 plus</a:t>
                      </a:r>
                      <a:r>
                        <a:rPr lang="en-US" sz="1700" baseline="0" dirty="0" smtClean="0">
                          <a:effectLst/>
                        </a:rPr>
                        <a:t> Adaptive </a:t>
                      </a:r>
                      <a:r>
                        <a:rPr lang="en-US" sz="1700" dirty="0" smtClean="0">
                          <a:effectLst/>
                        </a:rPr>
                        <a:t> Lasso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PM</a:t>
                      </a:r>
                      <a:r>
                        <a:rPr lang="en-US" sz="1700" baseline="-25000" dirty="0">
                          <a:effectLst/>
                        </a:rPr>
                        <a:t>2.5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0.18 (-0.30, 0.66)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0.45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14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Sulfate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0.51 (0.28, 0.74)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&lt;0.0001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Ammonium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0.36 (0.02, 0.70)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940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31" marR="67231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effectLst/>
                        <a:latin typeface="Calibri"/>
                      </a:endParaRPr>
                    </a:p>
                  </a:txBody>
                  <a:tcPr marL="67231" marR="67231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Other Newer Approaches in 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Variable Selection Methods</a:t>
            </a:r>
          </a:p>
          <a:p>
            <a:r>
              <a:rPr lang="en-US" dirty="0" smtClean="0"/>
              <a:t>Random </a:t>
            </a:r>
            <a:r>
              <a:rPr lang="en-US" dirty="0" smtClean="0"/>
              <a:t>Forests and </a:t>
            </a:r>
            <a:r>
              <a:rPr lang="en-US" dirty="0" smtClean="0"/>
              <a:t>Gradient </a:t>
            </a:r>
            <a:r>
              <a:rPr lang="en-US" dirty="0"/>
              <a:t>Boosting combined with variable importance scores</a:t>
            </a:r>
          </a:p>
          <a:p>
            <a:r>
              <a:rPr lang="en-US" dirty="0" smtClean="0"/>
              <a:t>, Support Vector Machines, Neural Networks, Additive Survival Models,  </a:t>
            </a:r>
            <a:r>
              <a:rPr lang="en-US" dirty="0" err="1" smtClean="0"/>
              <a:t>gamlss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5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7659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841F6"/>
                </a:solidFill>
                <a:latin typeface="+mn-lt"/>
              </a:rPr>
              <a:t>B</a:t>
            </a:r>
            <a:r>
              <a:rPr lang="en-US" dirty="0" smtClean="0">
                <a:solidFill>
                  <a:srgbClr val="3841F6"/>
                </a:solidFill>
                <a:latin typeface="+mn-lt"/>
              </a:rPr>
              <a:t>etter Exposure Estimates</a:t>
            </a:r>
            <a:endParaRPr lang="en-US" dirty="0">
              <a:solidFill>
                <a:srgbClr val="3841F6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41589"/>
            <a:ext cx="9122229" cy="56679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 want them to be Address Specific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want them to be Time Specific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need to study many people for long periods of </a:t>
            </a:r>
            <a:r>
              <a:rPr lang="en-US" dirty="0" smtClean="0"/>
              <a:t>time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want to study people who do not live in big cities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Approaches include time varying land use regression (e.g. </a:t>
            </a:r>
            <a:r>
              <a:rPr lang="en-US" dirty="0" err="1" smtClean="0"/>
              <a:t>Yanoski</a:t>
            </a:r>
            <a:r>
              <a:rPr lang="en-US" dirty="0" smtClean="0"/>
              <a:t> 2008)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Satellite Remote Sensing (e.g. </a:t>
            </a:r>
            <a:r>
              <a:rPr lang="en-US" dirty="0" err="1" smtClean="0"/>
              <a:t>Kloog</a:t>
            </a:r>
            <a:r>
              <a:rPr lang="en-US" dirty="0" smtClean="0"/>
              <a:t> 2014)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Chemical Transport Models (e.g. CMAQ)</a:t>
            </a:r>
          </a:p>
        </p:txBody>
      </p:sp>
    </p:spTree>
    <p:extLst>
      <p:ext uri="{BB962C8B-B14F-4D97-AF65-F5344CB8AC3E}">
        <p14:creationId xmlns:p14="http://schemas.microsoft.com/office/powerpoint/2010/main" val="9262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Confessions of a Former SAS User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to use R for data analysis, because it would take SAS about 20 years after R to implement modern statistical analysis approaches (GAM, Frailty terms in survival analysis, Gradient boosting,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I would do a lot of data management in SAS, because for many things it was easier. If it was simple to do as a matrix manipulation, it was great in R, but otherwise SAS was more straightforward to program</a:t>
            </a:r>
          </a:p>
          <a:p>
            <a:r>
              <a:rPr lang="en-US" dirty="0" smtClean="0"/>
              <a:t>Thanks to Hadley Wickham, this is no longer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9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Critical Issues in Modeling/Fusion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39849"/>
            <a:ext cx="8229600" cy="4786315"/>
          </a:xfrm>
        </p:spPr>
        <p:txBody>
          <a:bodyPr>
            <a:normAutofit/>
          </a:bodyPr>
          <a:lstStyle/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Surrogates for emissions (e.g. traffic density) have time varying impacts</a:t>
            </a:r>
          </a:p>
          <a:p>
            <a:r>
              <a:rPr lang="en-US" dirty="0" smtClean="0"/>
              <a:t>Aerosol Optical Depth has a time varying relationship to ground level particle concentrations</a:t>
            </a:r>
          </a:p>
          <a:p>
            <a:r>
              <a:rPr lang="en-US" dirty="0" smtClean="0"/>
              <a:t>Nonlinearities</a:t>
            </a:r>
          </a:p>
          <a:p>
            <a:r>
              <a:rPr lang="en-US" dirty="0" smtClean="0"/>
              <a:t>Many factors have multiplicative impacts on particle concentrations: High order interactions</a:t>
            </a:r>
          </a:p>
          <a:p>
            <a:r>
              <a:rPr lang="en-US" dirty="0" smtClean="0"/>
              <a:t>Most models have significant errors, and these are for different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97" y="216269"/>
            <a:ext cx="1086470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Machine Learning was made for This Problem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Regression includes high order nonlinearities and interactions (R: </a:t>
            </a:r>
            <a:r>
              <a:rPr lang="en-US" dirty="0" smtClean="0"/>
              <a:t>e1071 </a:t>
            </a:r>
            <a:r>
              <a:rPr lang="en-US" dirty="0" err="1" smtClean="0"/>
              <a:t>kernlab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Gradient boosting does as well, and averages across models to get higher accuracy (R: </a:t>
            </a:r>
            <a:r>
              <a:rPr lang="en-US" dirty="0" err="1" smtClean="0"/>
              <a:t>xgboost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Deep Neural Networks include high order interactions and nonlinearities more flexibly than SVR (</a:t>
            </a:r>
            <a:r>
              <a:rPr lang="en-US" dirty="0" smtClean="0"/>
              <a:t>R:h2o, </a:t>
            </a:r>
            <a:r>
              <a:rPr lang="en-US" dirty="0" err="1" smtClean="0"/>
              <a:t>neuralnet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Let’s take a look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SVMs to fit a land use regression to BC data in MA, RI, and Southern NH. We had data from 2000-2012.</a:t>
            </a:r>
          </a:p>
          <a:p>
            <a:r>
              <a:rPr lang="en-US" dirty="0" smtClean="0"/>
              <a:t>Worked much better than a generalized additive model</a:t>
            </a:r>
          </a:p>
          <a:p>
            <a:r>
              <a:rPr lang="en-US" dirty="0" smtClean="0"/>
              <a:t>We added a gam to fit the residuals because gam is somewhat better at nonlinearities</a:t>
            </a:r>
          </a:p>
          <a:p>
            <a:endParaRPr lang="en-US" dirty="0"/>
          </a:p>
          <a:p>
            <a:r>
              <a:rPr lang="en-US" dirty="0" smtClean="0"/>
              <a:t>Abu Abad et al, 2017, in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8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1460" r="49812" b="46227"/>
          <a:stretch/>
        </p:blipFill>
        <p:spPr bwMode="auto">
          <a:xfrm>
            <a:off x="2657965" y="-168613"/>
            <a:ext cx="7212367" cy="6962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Land Use Terms have Different Impacts on Concentrations </a:t>
            </a:r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ver Time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1268740" cy="53619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2817"/>
            <a:ext cx="10515600" cy="544414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tune.svm</a:t>
            </a:r>
            <a:r>
              <a:rPr lang="en-US" dirty="0" smtClean="0"/>
              <a:t>(BC~ </a:t>
            </a:r>
            <a:r>
              <a:rPr lang="en-US" dirty="0" err="1"/>
              <a:t>as.factor</a:t>
            </a:r>
            <a:r>
              <a:rPr lang="en-US" dirty="0"/>
              <a:t>(Month) + </a:t>
            </a:r>
            <a:r>
              <a:rPr lang="en-US" dirty="0" err="1"/>
              <a:t>as.factor</a:t>
            </a:r>
            <a:r>
              <a:rPr lang="en-US" dirty="0"/>
              <a:t>(Year) + </a:t>
            </a:r>
            <a:r>
              <a:rPr lang="en-US" dirty="0" err="1"/>
              <a:t>std_invcoast</a:t>
            </a:r>
            <a:r>
              <a:rPr lang="en-US" dirty="0"/>
              <a:t> + </a:t>
            </a:r>
            <a:r>
              <a:rPr lang="en-US" dirty="0" err="1"/>
              <a:t>std_wdsp_sp</a:t>
            </a:r>
            <a:r>
              <a:rPr lang="en-US" dirty="0"/>
              <a:t> + </a:t>
            </a:r>
            <a:r>
              <a:rPr lang="en-US" dirty="0" err="1"/>
              <a:t>std_bc_pred</a:t>
            </a:r>
            <a:r>
              <a:rPr lang="en-US" dirty="0"/>
              <a:t> + </a:t>
            </a:r>
            <a:r>
              <a:rPr lang="en-US" dirty="0" smtClean="0"/>
              <a:t> </a:t>
            </a:r>
            <a:r>
              <a:rPr lang="en-US" dirty="0"/>
              <a:t>I(1/</a:t>
            </a:r>
            <a:r>
              <a:rPr lang="en-US" dirty="0" err="1"/>
              <a:t>std_cm</a:t>
            </a:r>
            <a:r>
              <a:rPr lang="en-US" dirty="0"/>
              <a:t>) + </a:t>
            </a:r>
            <a:r>
              <a:rPr lang="en-US" dirty="0" err="1"/>
              <a:t>std_TEMP</a:t>
            </a:r>
            <a:r>
              <a:rPr lang="en-US" dirty="0"/>
              <a:t> + std_TEMP2 + </a:t>
            </a:r>
            <a:r>
              <a:rPr lang="en-US" dirty="0" err="1"/>
              <a:t>std_invpbl</a:t>
            </a:r>
            <a:r>
              <a:rPr lang="en-US" dirty="0"/>
              <a:t> + </a:t>
            </a:r>
            <a:r>
              <a:rPr lang="en-US" dirty="0" err="1"/>
              <a:t>std_elev_m</a:t>
            </a:r>
            <a:r>
              <a:rPr lang="en-US" dirty="0"/>
              <a:t> + std_pm25_pred + </a:t>
            </a:r>
            <a:r>
              <a:rPr lang="en-US" dirty="0" err="1"/>
              <a:t>std_invrail</a:t>
            </a:r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dirty="0"/>
              <a:t>  </a:t>
            </a:r>
            <a:r>
              <a:rPr lang="en-US" dirty="0" err="1"/>
              <a:t>std_ldrta</a:t>
            </a:r>
            <a:r>
              <a:rPr lang="en-US" dirty="0"/>
              <a:t> + bus_100  + std_pctdvlofs12 + </a:t>
            </a:r>
            <a:r>
              <a:rPr lang="en-US" dirty="0" err="1"/>
              <a:t>std_Z_intxn</a:t>
            </a:r>
            <a:r>
              <a:rPr lang="en-US" dirty="0"/>
              <a:t> + Longitude + </a:t>
            </a:r>
            <a:r>
              <a:rPr lang="en-US" dirty="0" smtClean="0"/>
              <a:t> </a:t>
            </a:r>
            <a:r>
              <a:rPr lang="en-US" dirty="0"/>
              <a:t>Latitude +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winddir_sp</a:t>
            </a:r>
            <a:r>
              <a:rPr lang="en-US" dirty="0"/>
              <a:t>) + Surface   +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pctdvhi_cat</a:t>
            </a:r>
            <a:r>
              <a:rPr lang="en-US" dirty="0"/>
              <a:t>) </a:t>
            </a:r>
            <a:r>
              <a:rPr lang="en-US" dirty="0" smtClean="0"/>
              <a:t>+ </a:t>
            </a:r>
            <a:r>
              <a:rPr lang="en-US" dirty="0" err="1"/>
              <a:t>std_Z_land</a:t>
            </a:r>
            <a:r>
              <a:rPr lang="en-US" dirty="0"/>
              <a:t> +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pctimp_cat</a:t>
            </a:r>
            <a:r>
              <a:rPr lang="en-US" dirty="0"/>
              <a:t>) + </a:t>
            </a:r>
            <a:r>
              <a:rPr lang="en-US" dirty="0" err="1"/>
              <a:t>dow</a:t>
            </a:r>
            <a:r>
              <a:rPr lang="en-US" dirty="0"/>
              <a:t> + </a:t>
            </a:r>
            <a:r>
              <a:rPr lang="en-US" dirty="0" err="1"/>
              <a:t>std_Z_time</a:t>
            </a:r>
            <a:r>
              <a:rPr lang="en-US" dirty="0"/>
              <a:t> + </a:t>
            </a:r>
            <a:r>
              <a:rPr lang="en-US" dirty="0" err="1"/>
              <a:t>std_pctoil</a:t>
            </a:r>
            <a:r>
              <a:rPr lang="en-US" dirty="0"/>
              <a:t> + </a:t>
            </a:r>
            <a:r>
              <a:rPr lang="en-US" dirty="0" err="1"/>
              <a:t>std_pctelect_solar</a:t>
            </a:r>
            <a:r>
              <a:rPr lang="en-US" dirty="0"/>
              <a:t> + </a:t>
            </a:r>
            <a:r>
              <a:rPr lang="en-US" dirty="0" smtClean="0"/>
              <a:t> </a:t>
            </a:r>
            <a:r>
              <a:rPr lang="en-US" dirty="0"/>
              <a:t>    Ref1 + EC1 + std_adtlxth100m + </a:t>
            </a:r>
            <a:r>
              <a:rPr lang="en-US" dirty="0" err="1"/>
              <a:t>std_disttotrkrte</a:t>
            </a:r>
            <a:r>
              <a:rPr lang="en-US" dirty="0"/>
              <a:t> + I(1/std_dista3rd) + I(1/std_dista2rd) + </a:t>
            </a:r>
            <a:r>
              <a:rPr lang="en-US" dirty="0" smtClean="0"/>
              <a:t> </a:t>
            </a:r>
            <a:r>
              <a:rPr lang="en-US" dirty="0"/>
              <a:t>I(1/</a:t>
            </a:r>
            <a:r>
              <a:rPr lang="en-US" dirty="0" err="1"/>
              <a:t>std_ldistmjrd</a:t>
            </a:r>
            <a:r>
              <a:rPr lang="en-US" dirty="0"/>
              <a:t>) + I(1/std_dista1rd) + </a:t>
            </a:r>
            <a:r>
              <a:rPr lang="en-US" dirty="0" smtClean="0"/>
              <a:t> 1/std_disttge10k</a:t>
            </a:r>
            <a:r>
              <a:rPr lang="en-US" dirty="0"/>
              <a:t>)  + </a:t>
            </a:r>
            <a:r>
              <a:rPr lang="en-US" dirty="0" err="1"/>
              <a:t>std_pctwood</a:t>
            </a:r>
            <a:r>
              <a:rPr lang="en-US" dirty="0"/>
              <a:t> + </a:t>
            </a:r>
            <a:r>
              <a:rPr lang="en-US" dirty="0" err="1"/>
              <a:t>std_pctgas</a:t>
            </a:r>
            <a:r>
              <a:rPr lang="en-US" dirty="0"/>
              <a:t> + </a:t>
            </a:r>
            <a:r>
              <a:rPr lang="en-US" dirty="0" err="1"/>
              <a:t>std_RH</a:t>
            </a:r>
            <a:r>
              <a:rPr lang="en-US" dirty="0"/>
              <a:t>  + </a:t>
            </a:r>
            <a:r>
              <a:rPr lang="en-US" dirty="0" err="1" smtClean="0"/>
              <a:t>std_slp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std_dewp</a:t>
            </a:r>
            <a:r>
              <a:rPr lang="en-US" dirty="0"/>
              <a:t> + std_ge10k + std_pctw10k + std_pctw2k 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data = </a:t>
            </a:r>
            <a:r>
              <a:rPr lang="en-US" dirty="0" err="1" smtClean="0"/>
              <a:t>InputData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0000FF"/>
                </a:solidFill>
              </a:rPr>
              <a:t>gamma = </a:t>
            </a:r>
            <a:r>
              <a:rPr lang="en-US" dirty="0" err="1" smtClean="0">
                <a:solidFill>
                  <a:srgbClr val="0000FF"/>
                </a:solidFill>
              </a:rPr>
              <a:t>seq</a:t>
            </a:r>
            <a:r>
              <a:rPr lang="en-US" dirty="0" smtClean="0">
                <a:solidFill>
                  <a:srgbClr val="0000FF"/>
                </a:solidFill>
              </a:rPr>
              <a:t>(0.1,0.3,0.01),</a:t>
            </a:r>
          </a:p>
          <a:p>
            <a:pPr marL="0" indent="0">
              <a:buNone/>
            </a:pPr>
            <a:r>
              <a:rPr lang="en-US" dirty="0" smtClean="0"/>
              <a:t>cost = 1</a:t>
            </a:r>
            <a:r>
              <a:rPr lang="en-US" dirty="0" smtClean="0">
                <a:solidFill>
                  <a:srgbClr val="0000FF"/>
                </a:solidFill>
              </a:rPr>
              <a:t>, nu = </a:t>
            </a:r>
            <a:r>
              <a:rPr lang="en-US" dirty="0" err="1" smtClean="0">
                <a:solidFill>
                  <a:srgbClr val="0000FF"/>
                </a:solidFill>
              </a:rPr>
              <a:t>seq</a:t>
            </a:r>
            <a:r>
              <a:rPr lang="en-US" dirty="0" smtClean="0">
                <a:solidFill>
                  <a:srgbClr val="0000FF"/>
                </a:solidFill>
              </a:rPr>
              <a:t>(0.1,0.2,0.001)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135" y="274638"/>
            <a:ext cx="10313581" cy="19025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Estimating PM2.5 using Fusion of Satellite Remote Sensing, GEOS-</a:t>
            </a:r>
            <a:r>
              <a:rPr lang="en-US" dirty="0" err="1" smtClean="0">
                <a:latin typeface="+mn-lt"/>
              </a:rPr>
              <a:t>Chem</a:t>
            </a:r>
            <a:r>
              <a:rPr lang="en-US" dirty="0" smtClean="0">
                <a:latin typeface="+mn-lt"/>
              </a:rPr>
              <a:t>, and other Parameters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Goal: Estimate Daily PM2.5 concentrations for every 1km</a:t>
            </a:r>
            <a:r>
              <a:rPr lang="en-US" baseline="30000" dirty="0" smtClean="0"/>
              <a:t>2</a:t>
            </a:r>
            <a:r>
              <a:rPr lang="en-US" dirty="0" smtClean="0"/>
              <a:t> in North America, Europe, and Asia</a:t>
            </a:r>
          </a:p>
          <a:p>
            <a:pPr marL="0" indent="0">
              <a:buNone/>
            </a:pPr>
            <a:r>
              <a:rPr lang="en-US" dirty="0" smtClean="0"/>
              <a:t>The U.S. is 11 million km</a:t>
            </a:r>
            <a:r>
              <a:rPr lang="en-US" baseline="30000" dirty="0" smtClean="0"/>
              <a:t>2</a:t>
            </a:r>
            <a:r>
              <a:rPr lang="en-US" dirty="0" smtClean="0"/>
              <a:t>, so this is big data</a:t>
            </a:r>
          </a:p>
          <a:p>
            <a:pPr marL="0" indent="0">
              <a:buNone/>
            </a:pPr>
            <a:r>
              <a:rPr lang="en-US" dirty="0" smtClean="0"/>
              <a:t>Inputs: Daily measurements everywhere using satellite remote sensing, meteorology, GIS data, Chemical Transport Models, etc. </a:t>
            </a:r>
          </a:p>
        </p:txBody>
      </p:sp>
    </p:spTree>
    <p:extLst>
      <p:ext uri="{BB962C8B-B14F-4D97-AF65-F5344CB8AC3E}">
        <p14:creationId xmlns:p14="http://schemas.microsoft.com/office/powerpoint/2010/main" val="1015550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Neural Network for Daily PM2.5 and Ozone: Out of Sample R2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0.85 for PM2.5</a:t>
            </a:r>
          </a:p>
          <a:p>
            <a:r>
              <a:rPr lang="en-US" dirty="0" smtClean="0"/>
              <a:t>0.76 for Ozone</a:t>
            </a:r>
          </a:p>
          <a:p>
            <a:r>
              <a:rPr lang="en-US" dirty="0" smtClean="0"/>
              <a:t>Daily predictions for each of 11 million 1km cells in the Continental US for each day Jan 1 2000-Dec 31 2012.</a:t>
            </a:r>
          </a:p>
          <a:p>
            <a:endParaRPr lang="en-US" dirty="0"/>
          </a:p>
          <a:p>
            <a:r>
              <a:rPr lang="en-US" dirty="0" smtClean="0"/>
              <a:t>Di 2016,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6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\Data_AOD\Document\Figures\FigureUSMaps\PM25Concentration\PM25Concentratio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6" y="96762"/>
            <a:ext cx="6640285" cy="647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28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+mn-lt"/>
              </a:rPr>
              <a:t>Large</a:t>
            </a:r>
            <a:r>
              <a:rPr lang="en-US" dirty="0" smtClean="0">
                <a:latin typeface="+mn-lt"/>
              </a:rPr>
              <a:t> Administrative Datasets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Medicare provides medical insurance for everyone in the US over age 65 who is not still employed</a:t>
            </a:r>
          </a:p>
          <a:p>
            <a:r>
              <a:rPr lang="en-US" dirty="0" smtClean="0"/>
              <a:t>We followed </a:t>
            </a:r>
            <a:r>
              <a:rPr lang="en-US" dirty="0" smtClean="0">
                <a:solidFill>
                  <a:srgbClr val="0000FF"/>
                </a:solidFill>
              </a:rPr>
              <a:t>61 million </a:t>
            </a:r>
            <a:r>
              <a:rPr lang="en-US" dirty="0" smtClean="0"/>
              <a:t>Medicare Enrollees, with </a:t>
            </a:r>
            <a:r>
              <a:rPr lang="en-US" dirty="0" smtClean="0">
                <a:solidFill>
                  <a:srgbClr val="0000FF"/>
                </a:solidFill>
              </a:rPr>
              <a:t>460 million person-years </a:t>
            </a:r>
            <a:r>
              <a:rPr lang="en-US" dirty="0" smtClean="0"/>
              <a:t>of follow-up</a:t>
            </a:r>
          </a:p>
          <a:p>
            <a:r>
              <a:rPr lang="en-US" dirty="0" smtClean="0"/>
              <a:t>We had postal codes, and merged each year in each address with the average PM2.5 and Ozone from our National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57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Method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7614" cy="4802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ZIP code-level and county-level covariates</a:t>
            </a:r>
          </a:p>
          <a:p>
            <a:r>
              <a:rPr lang="en-US" dirty="0"/>
              <a:t>U.S. censuses</a:t>
            </a:r>
          </a:p>
          <a:p>
            <a:pPr lvl="1"/>
            <a:r>
              <a:rPr lang="en-US" dirty="0"/>
              <a:t>% of Hispanic people, % of black, median household income, median value of owner occupied housing, % of population above age 65 living below the poverty level, % with less than high school education (above age of 65), % of owner occupied housing units, and population density.</a:t>
            </a:r>
          </a:p>
          <a:p>
            <a:r>
              <a:rPr lang="en-US" dirty="0"/>
              <a:t>Behavioral Risk Factor Surveillance System (BRFSS) of the Centers for Disease Control and Prevention (CDC)</a:t>
            </a:r>
          </a:p>
          <a:p>
            <a:pPr lvl="1"/>
            <a:r>
              <a:rPr lang="en-US" dirty="0"/>
              <a:t>Ever smoking rate, BMI</a:t>
            </a:r>
          </a:p>
          <a:p>
            <a:r>
              <a:rPr lang="en-US" baseline="30000" dirty="0"/>
              <a:t> </a:t>
            </a:r>
            <a:r>
              <a:rPr lang="en-US" dirty="0"/>
              <a:t>The Dartmouth atlas of health care</a:t>
            </a:r>
          </a:p>
          <a:p>
            <a:pPr lvl="1"/>
            <a:r>
              <a:rPr lang="en-US" dirty="0"/>
              <a:t>% of Medicare enrollees having a blood lipid (LDL-C) test, a hemoglobin A1c test, and at least one ambulatory visit to a primary care clinician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4C33-C8D1-4D36-88C3-3309A7D2EF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23350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New R data manipulation packages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4" y="16940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Are Simpler than SAS, and MUCH FASTER</a:t>
            </a:r>
          </a:p>
          <a:p>
            <a:r>
              <a:rPr lang="en-US" dirty="0" smtClean="0"/>
              <a:t>They include spatial packages that are INFINITELY FASTER than ARCGIS</a:t>
            </a:r>
          </a:p>
          <a:p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data.table</a:t>
            </a:r>
            <a:r>
              <a:rPr lang="en-US" dirty="0" smtClean="0"/>
              <a:t>, </a:t>
            </a:r>
            <a:r>
              <a:rPr lang="en-US" dirty="0" err="1" smtClean="0"/>
              <a:t>magrittr</a:t>
            </a:r>
            <a:r>
              <a:rPr lang="en-US" dirty="0" smtClean="0"/>
              <a:t>, </a:t>
            </a:r>
            <a:r>
              <a:rPr lang="en-US" dirty="0" err="1" smtClean="0"/>
              <a:t>rgeos,tidyr</a:t>
            </a:r>
            <a:r>
              <a:rPr lang="en-US" dirty="0" smtClean="0"/>
              <a:t>, raster, broom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Examples</a:t>
            </a:r>
          </a:p>
          <a:p>
            <a:r>
              <a:rPr lang="en-US" dirty="0" err="1" smtClean="0"/>
              <a:t>Left_join</a:t>
            </a:r>
            <a:r>
              <a:rPr lang="en-US" dirty="0" smtClean="0"/>
              <a:t> is faster than merge in SAS</a:t>
            </a:r>
          </a:p>
          <a:p>
            <a:r>
              <a:rPr lang="en-US" dirty="0" smtClean="0"/>
              <a:t>look&lt;-</a:t>
            </a:r>
            <a:r>
              <a:rPr lang="en-US" dirty="0" err="1" smtClean="0"/>
              <a:t>left_join</a:t>
            </a:r>
            <a:r>
              <a:rPr lang="en-US" dirty="0" smtClean="0"/>
              <a:t>(</a:t>
            </a:r>
            <a:r>
              <a:rPr lang="en-US" dirty="0" err="1" smtClean="0"/>
              <a:t>mortpol,pbl,all.x</a:t>
            </a:r>
            <a:r>
              <a:rPr lang="en-US" dirty="0" smtClean="0"/>
              <a:t>=</a:t>
            </a:r>
            <a:r>
              <a:rPr lang="en-US" dirty="0" err="1" smtClean="0"/>
              <a:t>T,by</a:t>
            </a:r>
            <a:r>
              <a:rPr lang="en-US" dirty="0" smtClean="0"/>
              <a:t>=c("</a:t>
            </a:r>
            <a:r>
              <a:rPr lang="en-US" dirty="0" err="1" smtClean="0"/>
              <a:t>citycode</a:t>
            </a:r>
            <a:r>
              <a:rPr lang="en-US" dirty="0" smtClean="0"/>
              <a:t>","date"))</a:t>
            </a:r>
          </a:p>
          <a:p>
            <a:r>
              <a:rPr lang="en-US" dirty="0" smtClean="0"/>
              <a:t>This is particularly important for large data sets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sz="3600" dirty="0"/>
              <a:t>Exposure assessment results</a:t>
            </a:r>
            <a:r>
              <a:rPr lang="en-US" sz="3600" dirty="0" smtClean="0"/>
              <a:t>: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Cross-validated </a:t>
            </a:r>
            <a:r>
              <a:rPr lang="en-US" sz="2000" dirty="0"/>
              <a:t>correlation: R</a:t>
            </a:r>
            <a:r>
              <a:rPr lang="en-US" sz="2000" baseline="30000" dirty="0"/>
              <a:t>2</a:t>
            </a:r>
            <a:r>
              <a:rPr lang="en-US" sz="2000" dirty="0"/>
              <a:t>=0.84 for PM</a:t>
            </a:r>
            <a:r>
              <a:rPr lang="en-US" sz="2000" baseline="-25000" dirty="0"/>
              <a:t>2.5</a:t>
            </a:r>
            <a:r>
              <a:rPr lang="en-US" sz="2000" dirty="0"/>
              <a:t>; R</a:t>
            </a:r>
            <a:r>
              <a:rPr lang="en-US" sz="2000" baseline="30000" dirty="0"/>
              <a:t>2</a:t>
            </a:r>
            <a:r>
              <a:rPr lang="en-US" sz="2000" dirty="0"/>
              <a:t>=0.76 for ozone on held out </a:t>
            </a:r>
            <a:r>
              <a:rPr lang="en-US" sz="2000" dirty="0" smtClean="0"/>
              <a:t>monitors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7" b="21808"/>
          <a:stretch/>
        </p:blipFill>
        <p:spPr>
          <a:xfrm>
            <a:off x="710935" y="2853447"/>
            <a:ext cx="11652521" cy="2969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3093" y="5957957"/>
            <a:ext cx="10390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Di, Q.,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Kloog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Koutrakis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Lyapustin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Wang, Y. and Schwartz, J., 2016. Assessing PM2. 5 Exposures with High Spatiotemporal Resolution across the Continental United States.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science &amp; technology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(9), pp.4712-4721.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Di, Q., Rowland, S.,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Koutrakis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P. and Schwartz, J., 2016. A Hybrid Model for Spatially and Temporally Resolved Ozone Exposures in the Continental United States.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Air &amp; Waste Management Association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(just-accepted).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4C33-C8D1-4D36-88C3-3309A7D2EF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We had enough power to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people living in smaller cities and towns, and rural areas</a:t>
            </a:r>
          </a:p>
          <a:p>
            <a:r>
              <a:rPr lang="en-US" dirty="0" smtClean="0"/>
              <a:t>Look at groups separately by Race, Sex, and poverty</a:t>
            </a:r>
          </a:p>
          <a:p>
            <a:r>
              <a:rPr lang="en-US" dirty="0" smtClean="0"/>
              <a:t>Look at low exposure dose response (over 200 million person years at concentrations less than 12 µg/m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of course, R will let you fit penalized splines in a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3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125480"/>
            <a:ext cx="8229600" cy="720658"/>
          </a:xfrm>
        </p:spPr>
        <p:txBody>
          <a:bodyPr>
            <a:normAutofit/>
          </a:bodyPr>
          <a:lstStyle/>
          <a:p>
            <a:r>
              <a:rPr lang="en-US" dirty="0" smtClean="0"/>
              <a:t>Dose-Response Curve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46139"/>
            <a:ext cx="8960541" cy="58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0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4" y="1569397"/>
            <a:ext cx="7948492" cy="52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Mortality Risk by Subgroup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78" y="1349554"/>
            <a:ext cx="7365247" cy="56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74" y="239864"/>
            <a:ext cx="580842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259" y="1786272"/>
            <a:ext cx="19593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Quantile</a:t>
            </a:r>
          </a:p>
          <a:p>
            <a:r>
              <a:rPr lang="en-US" sz="2800" dirty="0"/>
              <a:t> Regression!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Bind 2016</a:t>
            </a:r>
          </a:p>
        </p:txBody>
      </p:sp>
    </p:spTree>
    <p:extLst>
      <p:ext uri="{BB962C8B-B14F-4D97-AF65-F5344CB8AC3E}">
        <p14:creationId xmlns:p14="http://schemas.microsoft.com/office/powerpoint/2010/main" val="2084430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1912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We can also write our own functions: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PM</a:t>
            </a:r>
            <a:r>
              <a:rPr lang="en-US" baseline="-25000" dirty="0" smtClean="0">
                <a:latin typeface="+mn-lt"/>
              </a:rPr>
              <a:t>2.5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and Survival in Older </a:t>
            </a:r>
            <a:r>
              <a:rPr lang="en-US" dirty="0" smtClean="0">
                <a:latin typeface="+mn-lt"/>
              </a:rPr>
              <a:t>Adults in the Southeast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13 million Medicare participants in the Southeastern US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Followed for 12 years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Matched to air pollution by Zip code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wrote code to fit an additive risk model instead of a relative risk model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used propensity scores, which give causal estimates if the propensity model is correct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developed a doubly robust model which gives causal estimates if </a:t>
            </a:r>
            <a:r>
              <a:rPr lang="en-US" dirty="0" smtClean="0">
                <a:solidFill>
                  <a:srgbClr val="0000FF"/>
                </a:solidFill>
              </a:rPr>
              <a:t>either</a:t>
            </a:r>
            <a:r>
              <a:rPr lang="en-US" dirty="0" smtClean="0"/>
              <a:t> the propensity model, or the model predicting the outcome is correct</a:t>
            </a:r>
          </a:p>
        </p:txBody>
      </p:sp>
    </p:spTree>
    <p:extLst>
      <p:ext uri="{BB962C8B-B14F-4D97-AF65-F5344CB8AC3E}">
        <p14:creationId xmlns:p14="http://schemas.microsoft.com/office/powerpoint/2010/main" val="39996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8" b="30750"/>
          <a:stretch/>
        </p:blipFill>
        <p:spPr>
          <a:xfrm>
            <a:off x="2544765" y="321470"/>
            <a:ext cx="8203466" cy="6125765"/>
          </a:xfrm>
        </p:spPr>
      </p:pic>
      <p:sp>
        <p:nvSpPr>
          <p:cNvPr id="5" name="TextBox 4"/>
          <p:cNvSpPr txBox="1"/>
          <p:nvPr/>
        </p:nvSpPr>
        <p:spPr>
          <a:xfrm>
            <a:off x="1542854" y="1088926"/>
            <a:ext cx="16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Additive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8890" y="3924301"/>
            <a:ext cx="17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Multiplicative </a:t>
            </a:r>
            <a:r>
              <a:rPr lang="en-US" b="1" dirty="0">
                <a:solidFill>
                  <a:srgbClr val="C00000"/>
                </a:solidFill>
              </a:rPr>
              <a:t>Cox 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84036" y="321469"/>
            <a:ext cx="675861" cy="5264322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pitchFamily="-1" charset="0"/>
              <a:ea typeface="ヒラギノ角ゴ ProN W3" pitchFamily="-1" charset="-128"/>
              <a:cs typeface="ヒラギノ角ゴ ProN W3" pitchFamily="-1" charset="-128"/>
              <a:sym typeface="Gill Sans" pitchFamily="-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2854" y="1995563"/>
            <a:ext cx="200382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Prevent </a:t>
            </a:r>
            <a:r>
              <a:rPr lang="en-US" b="1" dirty="0">
                <a:solidFill>
                  <a:srgbClr val="C00000"/>
                </a:solidFill>
              </a:rPr>
              <a:t>5000 </a:t>
            </a:r>
            <a:r>
              <a:rPr lang="en-US" dirty="0">
                <a:solidFill>
                  <a:srgbClr val="C00000"/>
                </a:solidFill>
              </a:rPr>
              <a:t>premature deaths for each 1 </a:t>
            </a:r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en-US" dirty="0">
                <a:solidFill>
                  <a:srgbClr val="C00000"/>
                </a:solidFill>
              </a:rPr>
              <a:t>g m</a:t>
            </a:r>
            <a:r>
              <a:rPr lang="en-US" baseline="30000" dirty="0">
                <a:solidFill>
                  <a:srgbClr val="C00000"/>
                </a:solidFill>
              </a:rPr>
              <a:t>-3 </a:t>
            </a:r>
            <a:r>
              <a:rPr lang="en-US" dirty="0">
                <a:solidFill>
                  <a:srgbClr val="C00000"/>
                </a:solidFill>
              </a:rPr>
              <a:t>reduction in PM</a:t>
            </a:r>
            <a:r>
              <a:rPr lang="en-US" baseline="-25000" dirty="0">
                <a:solidFill>
                  <a:srgbClr val="C00000"/>
                </a:solidFill>
              </a:rPr>
              <a:t>2.5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701593" y="2438400"/>
            <a:ext cx="64180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00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Parallel Processing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doParallel</a:t>
            </a:r>
            <a:r>
              <a:rPr lang="en-US" dirty="0"/>
              <a:t>)</a:t>
            </a:r>
          </a:p>
          <a:p>
            <a:r>
              <a:rPr lang="en-US" dirty="0" err="1"/>
              <a:t>registerDoParallel</a:t>
            </a:r>
            <a:r>
              <a:rPr lang="en-US" dirty="0"/>
              <a:t>(cores=7)</a:t>
            </a:r>
          </a:p>
          <a:p>
            <a:r>
              <a:rPr lang="en-US" dirty="0"/>
              <a:t>library(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  <a:p>
            <a:r>
              <a:rPr lang="en-US" dirty="0" err="1" smtClean="0"/>
              <a:t>predy</a:t>
            </a:r>
            <a:r>
              <a:rPr lang="en-US" dirty="0"/>
              <a:t>&lt;-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=1:7, .combine='</a:t>
            </a:r>
            <a:r>
              <a:rPr lang="en-US" dirty="0" err="1"/>
              <a:t>rbind</a:t>
            </a:r>
            <a:r>
              <a:rPr lang="en-US" dirty="0"/>
              <a:t>',.packages="</a:t>
            </a:r>
            <a:r>
              <a:rPr lang="en-US" dirty="0" err="1"/>
              <a:t>gamlss</a:t>
            </a:r>
            <a:r>
              <a:rPr lang="en-US" dirty="0"/>
              <a:t>") %</a:t>
            </a:r>
            <a:r>
              <a:rPr lang="en-US" dirty="0" err="1"/>
              <a:t>dopar</a:t>
            </a:r>
            <a:r>
              <a:rPr lang="en-US" dirty="0"/>
              <a:t>% {</a:t>
            </a:r>
          </a:p>
          <a:p>
            <a:r>
              <a:rPr lang="en-US" dirty="0"/>
              <a:t>  test   &lt;-subset(</a:t>
            </a:r>
            <a:r>
              <a:rPr lang="en-US" dirty="0" err="1"/>
              <a:t>analysis,followup</a:t>
            </a:r>
            <a:r>
              <a:rPr lang="en-US" dirty="0"/>
              <a:t>==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smtClean="0"/>
              <a:t>try=</a:t>
            </a:r>
            <a:r>
              <a:rPr lang="en-US" dirty="0" err="1" smtClean="0"/>
              <a:t>gamlss</a:t>
            </a:r>
            <a:r>
              <a:rPr lang="en-US" dirty="0" smtClean="0"/>
              <a:t>(</a:t>
            </a:r>
            <a:r>
              <a:rPr lang="en-US" dirty="0" err="1" smtClean="0"/>
              <a:t>outcome~pm,sigma.formula</a:t>
            </a:r>
            <a:r>
              <a:rPr lang="en-US" dirty="0"/>
              <a:t>=~pm</a:t>
            </a:r>
            <a:r>
              <a:rPr lang="en-US" dirty="0" smtClean="0"/>
              <a:t>, </a:t>
            </a:r>
            <a:r>
              <a:rPr lang="en-US" dirty="0" err="1" smtClean="0"/>
              <a:t>nu.formula</a:t>
            </a:r>
            <a:r>
              <a:rPr lang="en-US" dirty="0"/>
              <a:t>=~pm</a:t>
            </a:r>
            <a:r>
              <a:rPr lang="en-US" dirty="0" smtClean="0"/>
              <a:t>, data=</a:t>
            </a:r>
            <a:r>
              <a:rPr lang="en-US" dirty="0" err="1" smtClean="0"/>
              <a:t>test,family</a:t>
            </a:r>
            <a:r>
              <a:rPr lang="en-US" dirty="0" smtClean="0"/>
              <a:t>=BEINF0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173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open Source, free, and has good support groups</a:t>
            </a:r>
          </a:p>
        </p:txBody>
      </p:sp>
    </p:spTree>
    <p:extLst>
      <p:ext uri="{BB962C8B-B14F-4D97-AF65-F5344CB8AC3E}">
        <p14:creationId xmlns:p14="http://schemas.microsoft.com/office/powerpoint/2010/main" val="136740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Big Data plays several key roles in Environmental </a:t>
            </a:r>
            <a:r>
              <a:rPr lang="en-US" dirty="0" smtClean="0">
                <a:latin typeface="+mn-lt"/>
              </a:rPr>
              <a:t>Studies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Developing Exposure/</a:t>
            </a:r>
            <a:r>
              <a:rPr lang="en-US" dirty="0" err="1" smtClean="0"/>
              <a:t>Exposome</a:t>
            </a:r>
            <a:r>
              <a:rPr lang="en-US" dirty="0" smtClean="0"/>
              <a:t> metrics</a:t>
            </a:r>
          </a:p>
          <a:p>
            <a:pPr lvl="1"/>
            <a:r>
              <a:rPr lang="en-US" dirty="0" smtClean="0"/>
              <a:t>High resolution estimates of PM2.5, O3, NO2, Temperature, Green Space, Social Status, Crime Rates,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Understanding Mechanisms of Their Health Impacts</a:t>
            </a:r>
          </a:p>
          <a:p>
            <a:pPr lvl="1"/>
            <a:r>
              <a:rPr lang="en-US" dirty="0" err="1" smtClean="0"/>
              <a:t>Epigenomics</a:t>
            </a:r>
            <a:r>
              <a:rPr lang="en-US" dirty="0" smtClean="0"/>
              <a:t>, </a:t>
            </a:r>
            <a:r>
              <a:rPr lang="en-US" dirty="0" err="1" smtClean="0"/>
              <a:t>metabalomics</a:t>
            </a:r>
            <a:r>
              <a:rPr lang="en-US" dirty="0" smtClean="0"/>
              <a:t>, p &gt; n problems</a:t>
            </a:r>
          </a:p>
          <a:p>
            <a:r>
              <a:rPr lang="en-US" dirty="0" err="1" smtClean="0"/>
              <a:t>Exposomics</a:t>
            </a:r>
            <a:endParaRPr lang="en-US" dirty="0" smtClean="0"/>
          </a:p>
          <a:p>
            <a:pPr lvl="1"/>
            <a:r>
              <a:rPr lang="en-US" dirty="0" smtClean="0"/>
              <a:t>Analyzing many exposures</a:t>
            </a:r>
          </a:p>
          <a:p>
            <a:pPr lvl="1"/>
            <a:r>
              <a:rPr lang="en-US" dirty="0" smtClean="0"/>
              <a:t>Modeling exposure with Big Data</a:t>
            </a:r>
          </a:p>
          <a:p>
            <a:r>
              <a:rPr lang="en-US" dirty="0" smtClean="0"/>
              <a:t>Big n to allow for better exploration of</a:t>
            </a:r>
          </a:p>
          <a:p>
            <a:pPr lvl="1"/>
            <a:r>
              <a:rPr lang="en-US" dirty="0" smtClean="0"/>
              <a:t>Susceptibility</a:t>
            </a:r>
          </a:p>
          <a:p>
            <a:pPr lvl="1"/>
            <a:r>
              <a:rPr lang="en-US" dirty="0" smtClean="0"/>
              <a:t>Dose Response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23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Compute NDVI for France from Landsat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50" y="1139455"/>
            <a:ext cx="10515600" cy="5431466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library(</a:t>
            </a:r>
            <a:r>
              <a:rPr lang="en-US" sz="8000" dirty="0" err="1" smtClean="0"/>
              <a:t>magrittr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r>
              <a:rPr lang="en-US" sz="8000" dirty="0" smtClean="0"/>
              <a:t>library(XML)</a:t>
            </a:r>
          </a:p>
          <a:p>
            <a:pPr marL="0" indent="0">
              <a:buNone/>
            </a:pPr>
            <a:r>
              <a:rPr lang="en-US" sz="8000" dirty="0" smtClean="0"/>
              <a:t>library(raster)</a:t>
            </a:r>
          </a:p>
          <a:p>
            <a:pPr marL="0" indent="0">
              <a:buNone/>
            </a:pPr>
            <a:r>
              <a:rPr lang="en-US" sz="8000" dirty="0" smtClean="0"/>
              <a:t>library(</a:t>
            </a:r>
            <a:r>
              <a:rPr lang="en-US" sz="8000" dirty="0" err="1" smtClean="0"/>
              <a:t>rgdal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err="1" smtClean="0"/>
              <a:t>dirs</a:t>
            </a:r>
            <a:r>
              <a:rPr lang="en-US" sz="8000" dirty="0" smtClean="0"/>
              <a:t> = </a:t>
            </a:r>
            <a:r>
              <a:rPr lang="en-US" sz="8000" dirty="0" err="1" smtClean="0"/>
              <a:t>list.files</a:t>
            </a:r>
            <a:r>
              <a:rPr lang="en-US" sz="8000" dirty="0" smtClean="0"/>
              <a:t>()[file.info(</a:t>
            </a:r>
            <a:r>
              <a:rPr lang="en-US" sz="8000" dirty="0" err="1" smtClean="0"/>
              <a:t>list.files</a:t>
            </a:r>
            <a:r>
              <a:rPr lang="en-US" sz="8000" dirty="0" smtClean="0"/>
              <a:t>())$</a:t>
            </a:r>
            <a:r>
              <a:rPr lang="en-US" sz="8000" dirty="0" err="1" smtClean="0"/>
              <a:t>isdir</a:t>
            </a:r>
            <a:r>
              <a:rPr lang="en-US" sz="8000" dirty="0" smtClean="0"/>
              <a:t>]</a:t>
            </a:r>
          </a:p>
          <a:p>
            <a:pPr marL="0" indent="0">
              <a:buNone/>
            </a:pPr>
            <a:r>
              <a:rPr lang="en-US" sz="8000" dirty="0" smtClean="0"/>
              <a:t>for(</a:t>
            </a:r>
            <a:r>
              <a:rPr lang="en-US" sz="8000" dirty="0" err="1" smtClean="0"/>
              <a:t>i</a:t>
            </a:r>
            <a:r>
              <a:rPr lang="en-US" sz="8000" dirty="0" smtClean="0"/>
              <a:t> in </a:t>
            </a:r>
            <a:r>
              <a:rPr lang="en-US" sz="8000" dirty="0" err="1" smtClean="0"/>
              <a:t>dirs</a:t>
            </a:r>
            <a:r>
              <a:rPr lang="en-US" sz="8000" dirty="0" smtClean="0"/>
              <a:t>[c(21:131)]) {  </a:t>
            </a:r>
          </a:p>
          <a:p>
            <a:pPr marL="0" indent="0">
              <a:buNone/>
            </a:pPr>
            <a:r>
              <a:rPr lang="en-US" sz="8000" dirty="0" smtClean="0"/>
              <a:t>  red =     </a:t>
            </a:r>
            <a:r>
              <a:rPr lang="en-US" sz="8000" dirty="0" err="1" smtClean="0"/>
              <a:t>list.files</a:t>
            </a:r>
            <a:r>
              <a:rPr lang="en-US" sz="8000" dirty="0" smtClean="0"/>
              <a:t>(</a:t>
            </a:r>
            <a:r>
              <a:rPr lang="en-US" sz="8000" dirty="0" err="1" smtClean="0"/>
              <a:t>i</a:t>
            </a:r>
            <a:r>
              <a:rPr lang="en-US" sz="8000" dirty="0" smtClean="0"/>
              <a:t>, pattern = "_sr_band4\\.</a:t>
            </a:r>
            <a:r>
              <a:rPr lang="en-US" sz="8000" dirty="0" err="1" smtClean="0"/>
              <a:t>tif</a:t>
            </a:r>
            <a:r>
              <a:rPr lang="en-US" sz="8000" dirty="0" smtClean="0"/>
              <a:t>$", </a:t>
            </a:r>
            <a:r>
              <a:rPr lang="en-US" sz="8000" dirty="0" err="1" smtClean="0"/>
              <a:t>full.names</a:t>
            </a:r>
            <a:r>
              <a:rPr lang="en-US" sz="8000" dirty="0" smtClean="0"/>
              <a:t> = TRUE) %&gt;%    raster</a:t>
            </a:r>
          </a:p>
          <a:p>
            <a:pPr marL="0" indent="0">
              <a:buNone/>
            </a:pPr>
            <a:r>
              <a:rPr lang="en-US" sz="8000" dirty="0" smtClean="0"/>
              <a:t>   </a:t>
            </a:r>
            <a:r>
              <a:rPr lang="en-US" sz="8000" dirty="0" err="1" smtClean="0"/>
              <a:t>nir</a:t>
            </a:r>
            <a:r>
              <a:rPr lang="en-US" sz="8000" dirty="0" smtClean="0"/>
              <a:t> =     </a:t>
            </a:r>
            <a:r>
              <a:rPr lang="en-US" sz="8000" dirty="0" err="1" smtClean="0"/>
              <a:t>list.files</a:t>
            </a:r>
            <a:r>
              <a:rPr lang="en-US" sz="8000" dirty="0" smtClean="0"/>
              <a:t>(</a:t>
            </a:r>
            <a:r>
              <a:rPr lang="en-US" sz="8000" dirty="0" err="1" smtClean="0"/>
              <a:t>i</a:t>
            </a:r>
            <a:r>
              <a:rPr lang="en-US" sz="8000" dirty="0" smtClean="0"/>
              <a:t>, pattern = "_sr_band5\\.</a:t>
            </a:r>
            <a:r>
              <a:rPr lang="en-US" sz="8000" dirty="0" err="1" smtClean="0"/>
              <a:t>tif</a:t>
            </a:r>
            <a:r>
              <a:rPr lang="en-US" sz="8000" dirty="0" smtClean="0"/>
              <a:t>$", </a:t>
            </a:r>
            <a:r>
              <a:rPr lang="en-US" sz="8000" dirty="0" err="1" smtClean="0"/>
              <a:t>full.names</a:t>
            </a:r>
            <a:r>
              <a:rPr lang="en-US" sz="8000" dirty="0" smtClean="0"/>
              <a:t> = TRUE) %&gt;%     raster </a:t>
            </a:r>
          </a:p>
          <a:p>
            <a:pPr marL="0" indent="0">
              <a:buNone/>
            </a:pPr>
            <a:r>
              <a:rPr lang="en-US" sz="8000" dirty="0" smtClean="0"/>
              <a:t>  </a:t>
            </a:r>
            <a:r>
              <a:rPr lang="en-US" sz="8000" dirty="0" err="1" smtClean="0"/>
              <a:t>ndvi</a:t>
            </a:r>
            <a:r>
              <a:rPr lang="en-US" sz="8000" dirty="0" smtClean="0"/>
              <a:t> = (</a:t>
            </a:r>
            <a:r>
              <a:rPr lang="en-US" sz="8000" dirty="0" err="1" smtClean="0"/>
              <a:t>nir</a:t>
            </a:r>
            <a:r>
              <a:rPr lang="en-US" sz="8000" dirty="0" smtClean="0"/>
              <a:t> - red) / (</a:t>
            </a:r>
            <a:r>
              <a:rPr lang="en-US" sz="8000" dirty="0" err="1" smtClean="0"/>
              <a:t>nir</a:t>
            </a:r>
            <a:r>
              <a:rPr lang="en-US" sz="8000" dirty="0" smtClean="0"/>
              <a:t> + red)</a:t>
            </a:r>
          </a:p>
          <a:p>
            <a:pPr marL="0" indent="0">
              <a:buNone/>
            </a:pPr>
            <a:r>
              <a:rPr lang="en-US" sz="8000" dirty="0" smtClean="0"/>
              <a:t>   </a:t>
            </a:r>
            <a:r>
              <a:rPr lang="en-US" sz="8000" dirty="0" err="1" smtClean="0"/>
              <a:t>cfmask</a:t>
            </a:r>
            <a:r>
              <a:rPr lang="en-US" sz="8000" dirty="0" smtClean="0"/>
              <a:t> =     </a:t>
            </a:r>
            <a:r>
              <a:rPr lang="en-US" sz="8000" dirty="0" err="1" smtClean="0"/>
              <a:t>list.files</a:t>
            </a:r>
            <a:r>
              <a:rPr lang="en-US" sz="8000" dirty="0" smtClean="0"/>
              <a:t>(</a:t>
            </a:r>
            <a:r>
              <a:rPr lang="en-US" sz="8000" dirty="0" err="1" smtClean="0"/>
              <a:t>i</a:t>
            </a:r>
            <a:r>
              <a:rPr lang="en-US" sz="8000" dirty="0" smtClean="0"/>
              <a:t>, pattern = "_</a:t>
            </a:r>
            <a:r>
              <a:rPr lang="en-US" sz="8000" dirty="0" err="1" smtClean="0"/>
              <a:t>cfmask.tif</a:t>
            </a:r>
            <a:r>
              <a:rPr lang="en-US" sz="8000" dirty="0" smtClean="0"/>
              <a:t>$", </a:t>
            </a:r>
            <a:r>
              <a:rPr lang="en-US" sz="8000" dirty="0" err="1" smtClean="0"/>
              <a:t>full.names</a:t>
            </a:r>
            <a:r>
              <a:rPr lang="en-US" sz="8000" dirty="0" smtClean="0"/>
              <a:t> = TRUE) %&gt;%     raster</a:t>
            </a:r>
          </a:p>
          <a:p>
            <a:pPr marL="0" indent="0">
              <a:buNone/>
            </a:pPr>
            <a:r>
              <a:rPr lang="en-US" sz="8000" dirty="0" smtClean="0"/>
              <a:t>    </a:t>
            </a:r>
            <a:r>
              <a:rPr lang="en-US" sz="8000" dirty="0" err="1" smtClean="0"/>
              <a:t>ndvi</a:t>
            </a:r>
            <a:r>
              <a:rPr lang="en-US" sz="8000" dirty="0" smtClean="0"/>
              <a:t>[</a:t>
            </a:r>
            <a:r>
              <a:rPr lang="en-US" sz="8000" dirty="0" err="1" smtClean="0"/>
              <a:t>cfmask</a:t>
            </a:r>
            <a:r>
              <a:rPr lang="en-US" sz="8000" dirty="0" smtClean="0"/>
              <a:t> != 0] = NA # Remove non-'clear' pixels</a:t>
            </a:r>
          </a:p>
          <a:p>
            <a:pPr marL="0" indent="0">
              <a:buNone/>
            </a:pPr>
            <a:r>
              <a:rPr lang="en-US" sz="8000" dirty="0" smtClean="0"/>
              <a:t>    </a:t>
            </a:r>
            <a:r>
              <a:rPr lang="en-US" sz="8000" dirty="0" err="1" smtClean="0"/>
              <a:t>writeRaster</a:t>
            </a:r>
            <a:r>
              <a:rPr lang="en-US" sz="8000" dirty="0" smtClean="0"/>
              <a:t>(    </a:t>
            </a:r>
            <a:r>
              <a:rPr lang="en-US" sz="8000" dirty="0" err="1" smtClean="0"/>
              <a:t>ndvi</a:t>
            </a:r>
            <a:r>
              <a:rPr lang="en-US" sz="8000" dirty="0" smtClean="0"/>
              <a:t>,    paste0(</a:t>
            </a:r>
            <a:r>
              <a:rPr lang="en-US" sz="8000" dirty="0" err="1" smtClean="0"/>
              <a:t>i</a:t>
            </a:r>
            <a:r>
              <a:rPr lang="en-US" sz="8000" dirty="0" smtClean="0"/>
              <a:t>, "_</a:t>
            </a:r>
            <a:r>
              <a:rPr lang="en-US" sz="8000" dirty="0" err="1" smtClean="0"/>
              <a:t>ndvi.tif</a:t>
            </a:r>
            <a:r>
              <a:rPr lang="en-US" sz="8000" dirty="0" smtClean="0"/>
              <a:t>"),    format = "</a:t>
            </a:r>
            <a:r>
              <a:rPr lang="en-US" sz="8000" dirty="0" err="1" smtClean="0"/>
              <a:t>GTiff</a:t>
            </a:r>
            <a:r>
              <a:rPr lang="en-US" sz="8000" dirty="0" smtClean="0"/>
              <a:t>",    overwrite = TRUE</a:t>
            </a:r>
          </a:p>
          <a:p>
            <a:pPr marL="0" indent="0">
              <a:buNone/>
            </a:pPr>
            <a:r>
              <a:rPr lang="en-US" sz="8000" dirty="0" smtClean="0"/>
              <a:t>  ) </a:t>
            </a:r>
          </a:p>
          <a:p>
            <a:pPr marL="0" indent="0">
              <a:buNone/>
            </a:pPr>
            <a:r>
              <a:rPr lang="en-US" sz="8000" dirty="0" smtClean="0"/>
              <a:t>  </a:t>
            </a:r>
            <a:r>
              <a:rPr lang="en-US" sz="8000" dirty="0" err="1" smtClean="0"/>
              <a:t>removeTmpFiles</a:t>
            </a:r>
            <a:r>
              <a:rPr lang="en-US" sz="8000" dirty="0" smtClean="0"/>
              <a:t>(h=0)  </a:t>
            </a:r>
          </a:p>
          <a:p>
            <a:pPr marL="0" indent="0">
              <a:buNone/>
            </a:pPr>
            <a:r>
              <a:rPr lang="en-US" sz="80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5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did the Landsat Data come from?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519577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library(</a:t>
            </a:r>
            <a:r>
              <a:rPr lang="en-US" sz="8000" dirty="0" err="1" smtClean="0"/>
              <a:t>magrittr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r>
              <a:rPr lang="en-US" sz="8000" dirty="0" smtClean="0"/>
              <a:t>library(XML)</a:t>
            </a:r>
          </a:p>
          <a:p>
            <a:pPr marL="0" indent="0">
              <a:buNone/>
            </a:pPr>
            <a:r>
              <a:rPr lang="en-US" sz="8000" dirty="0" err="1" smtClean="0"/>
              <a:t>url</a:t>
            </a:r>
            <a:r>
              <a:rPr lang="en-US" sz="8000" dirty="0" smtClean="0"/>
              <a:t> = "view-source_espa.cr.usgs.gov_ordering_status_yourname101603063006_.html"</a:t>
            </a:r>
          </a:p>
          <a:p>
            <a:pPr marL="0" indent="0">
              <a:buNone/>
            </a:pPr>
            <a:r>
              <a:rPr lang="en-US" sz="8000" dirty="0" err="1" smtClean="0"/>
              <a:t>dat</a:t>
            </a:r>
            <a:r>
              <a:rPr lang="en-US" sz="8000" dirty="0" smtClean="0"/>
              <a:t> = </a:t>
            </a:r>
            <a:r>
              <a:rPr lang="en-US" sz="8000" dirty="0" err="1" smtClean="0"/>
              <a:t>htmlParse</a:t>
            </a:r>
            <a:r>
              <a:rPr lang="en-US" sz="8000" dirty="0" smtClean="0"/>
              <a:t>(</a:t>
            </a:r>
            <a:r>
              <a:rPr lang="en-US" sz="8000" dirty="0" err="1" smtClean="0"/>
              <a:t>url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r>
              <a:rPr lang="en-US" sz="8000" dirty="0" smtClean="0"/>
              <a:t>files = </a:t>
            </a:r>
            <a:r>
              <a:rPr lang="en-US" sz="8000" dirty="0" err="1" smtClean="0"/>
              <a:t>dat</a:t>
            </a:r>
            <a:r>
              <a:rPr lang="en-US" sz="8000" dirty="0" smtClean="0"/>
              <a:t>["//a"] %&gt;% </a:t>
            </a:r>
            <a:r>
              <a:rPr lang="en-US" sz="8000" dirty="0" err="1" smtClean="0"/>
              <a:t>sapply</a:t>
            </a:r>
            <a:r>
              <a:rPr lang="en-US" sz="8000" dirty="0" smtClean="0"/>
              <a:t>(</a:t>
            </a:r>
            <a:r>
              <a:rPr lang="en-US" sz="8000" dirty="0" err="1" smtClean="0"/>
              <a:t>xmlValue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r>
              <a:rPr lang="en-US" sz="8000" dirty="0" smtClean="0"/>
              <a:t>files = files[</a:t>
            </a:r>
            <a:r>
              <a:rPr lang="en-US" sz="8000" dirty="0" err="1" smtClean="0"/>
              <a:t>grepl</a:t>
            </a:r>
            <a:r>
              <a:rPr lang="en-US" sz="8000" dirty="0" smtClean="0"/>
              <a:t>("\\.tar.gz$", files)]</a:t>
            </a:r>
          </a:p>
          <a:p>
            <a:pPr marL="0" indent="0">
              <a:buNone/>
            </a:pPr>
            <a:r>
              <a:rPr lang="en-US" sz="8000" dirty="0" err="1" smtClean="0"/>
              <a:t>files_names</a:t>
            </a:r>
            <a:r>
              <a:rPr lang="en-US" sz="8000" dirty="0" smtClean="0"/>
              <a:t> =   </a:t>
            </a:r>
            <a:r>
              <a:rPr lang="en-US" sz="8000" dirty="0" err="1" smtClean="0"/>
              <a:t>strsplit</a:t>
            </a:r>
            <a:r>
              <a:rPr lang="en-US" sz="8000" dirty="0" smtClean="0"/>
              <a:t>(files, "/", fixed = TRUE) %&gt;%   </a:t>
            </a:r>
            <a:r>
              <a:rPr lang="en-US" sz="8000" dirty="0" err="1" smtClean="0"/>
              <a:t>sapply</a:t>
            </a:r>
            <a:r>
              <a:rPr lang="en-US" sz="8000" dirty="0" smtClean="0"/>
              <a:t>("[", 6)</a:t>
            </a:r>
          </a:p>
          <a:p>
            <a:pPr marL="0" indent="0">
              <a:buNone/>
            </a:pPr>
            <a:r>
              <a:rPr lang="en-US" sz="8000" dirty="0" smtClean="0"/>
              <a:t>for(</a:t>
            </a:r>
            <a:r>
              <a:rPr lang="en-US" sz="8000" dirty="0" err="1" smtClean="0"/>
              <a:t>i</a:t>
            </a:r>
            <a:r>
              <a:rPr lang="en-US" sz="8000" dirty="0" smtClean="0"/>
              <a:t> in 90:length(files)) {</a:t>
            </a:r>
          </a:p>
          <a:p>
            <a:pPr marL="0" indent="0">
              <a:buNone/>
            </a:pPr>
            <a:r>
              <a:rPr lang="en-US" sz="8000" dirty="0" err="1" smtClean="0"/>
              <a:t>download.file</a:t>
            </a:r>
            <a:r>
              <a:rPr lang="en-US" sz="8000" dirty="0" smtClean="0"/>
              <a:t>(</a:t>
            </a:r>
          </a:p>
          <a:p>
            <a:pPr marL="0" indent="0">
              <a:buNone/>
            </a:pPr>
            <a:r>
              <a:rPr lang="en-US" sz="8000" dirty="0" smtClean="0"/>
              <a:t>  files[</a:t>
            </a:r>
            <a:r>
              <a:rPr lang="en-US" sz="8000" dirty="0" err="1" smtClean="0"/>
              <a:t>i</a:t>
            </a:r>
            <a:r>
              <a:rPr lang="en-US" sz="8000" dirty="0" smtClean="0"/>
              <a:t>], </a:t>
            </a:r>
          </a:p>
          <a:p>
            <a:pPr marL="0" indent="0">
              <a:buNone/>
            </a:pPr>
            <a:r>
              <a:rPr lang="en-US" sz="8000" dirty="0" smtClean="0"/>
              <a:t>  # paste0("/media/Elements/</a:t>
            </a:r>
            <a:r>
              <a:rPr lang="en-US" sz="8000" dirty="0" err="1" smtClean="0"/>
              <a:t>landsat_ny</a:t>
            </a:r>
            <a:r>
              <a:rPr lang="en-US" sz="8000" dirty="0" smtClean="0"/>
              <a:t>/", </a:t>
            </a:r>
            <a:r>
              <a:rPr lang="en-US" sz="8000" dirty="0" err="1" smtClean="0"/>
              <a:t>files_names</a:t>
            </a:r>
            <a:r>
              <a:rPr lang="en-US" sz="8000" dirty="0" smtClean="0"/>
              <a:t>[</a:t>
            </a:r>
            <a:r>
              <a:rPr lang="en-US" sz="8000" dirty="0" err="1" smtClean="0"/>
              <a:t>i</a:t>
            </a:r>
            <a:r>
              <a:rPr lang="en-US" sz="8000" dirty="0" smtClean="0"/>
              <a:t>]), </a:t>
            </a:r>
          </a:p>
          <a:p>
            <a:pPr marL="0" indent="0">
              <a:buNone/>
            </a:pPr>
            <a:r>
              <a:rPr lang="en-US" sz="8000" dirty="0" smtClean="0"/>
              <a:t>  paste0("~/Pictures/", </a:t>
            </a:r>
            <a:r>
              <a:rPr lang="en-US" sz="8000" dirty="0" err="1" smtClean="0"/>
              <a:t>files_names</a:t>
            </a:r>
            <a:r>
              <a:rPr lang="en-US" sz="8000" dirty="0" smtClean="0"/>
              <a:t>[</a:t>
            </a:r>
            <a:r>
              <a:rPr lang="en-US" sz="8000" dirty="0" err="1" smtClean="0"/>
              <a:t>i</a:t>
            </a:r>
            <a:r>
              <a:rPr lang="en-US" sz="8000" dirty="0" smtClean="0"/>
              <a:t>]), </a:t>
            </a:r>
          </a:p>
          <a:p>
            <a:pPr marL="0" indent="0">
              <a:buNone/>
            </a:pPr>
            <a:r>
              <a:rPr lang="en-US" sz="8000" dirty="0" smtClean="0"/>
              <a:t>  method = "</a:t>
            </a:r>
            <a:r>
              <a:rPr lang="en-US" sz="8000" dirty="0" err="1" smtClean="0"/>
              <a:t>wget</a:t>
            </a:r>
            <a:r>
              <a:rPr lang="en-US" sz="8000" dirty="0" smtClean="0"/>
              <a:t>", </a:t>
            </a:r>
          </a:p>
          <a:p>
            <a:pPr marL="0" indent="0">
              <a:buNone/>
            </a:pPr>
            <a:r>
              <a:rPr lang="en-US" sz="8000" dirty="0" smtClean="0"/>
              <a:t>  quiet = TRUE</a:t>
            </a:r>
          </a:p>
          <a:p>
            <a:pPr marL="0" indent="0">
              <a:buNone/>
            </a:pPr>
            <a:r>
              <a:rPr lang="en-US" sz="8000" dirty="0" smtClean="0"/>
              <a:t>  )</a:t>
            </a:r>
          </a:p>
          <a:p>
            <a:pPr marL="0" indent="0">
              <a:buNone/>
            </a:pPr>
            <a:r>
              <a:rPr lang="en-US" sz="72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There are R functions that download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MODIS satellite retrieval data (AOD, NDVI, surface radiance)</a:t>
            </a:r>
          </a:p>
          <a:p>
            <a:r>
              <a:rPr lang="en-US" dirty="0" smtClean="0"/>
              <a:t>National Land Cover Data</a:t>
            </a:r>
          </a:p>
          <a:p>
            <a:r>
              <a:rPr lang="en-US" dirty="0" smtClean="0"/>
              <a:t>National Elevation Data</a:t>
            </a:r>
          </a:p>
          <a:p>
            <a:endParaRPr lang="en-US" dirty="0"/>
          </a:p>
          <a:p>
            <a:r>
              <a:rPr lang="en-US" dirty="0" smtClean="0"/>
              <a:t>There are other </a:t>
            </a:r>
            <a:r>
              <a:rPr lang="en-US" dirty="0" err="1" smtClean="0"/>
              <a:t>fuctions</a:t>
            </a:r>
            <a:r>
              <a:rPr lang="en-US" dirty="0" smtClean="0"/>
              <a:t> that allow you to rasterize those, and easily merge them together, along with Census Data,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Deal with duplicate monitors at same site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pm$stn_id</a:t>
            </a:r>
            <a:r>
              <a:rPr lang="en-US" dirty="0" smtClean="0"/>
              <a:t>=paste(round(pm$lat.stn,4),round(pm$long.stn,4))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pm_new2&lt;- pm %&gt;%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dplyr</a:t>
            </a:r>
            <a:r>
              <a:rPr lang="en-US" dirty="0" smtClean="0"/>
              <a:t>::</a:t>
            </a:r>
            <a:r>
              <a:rPr lang="en-US" dirty="0" err="1" smtClean="0"/>
              <a:t>group_by</a:t>
            </a:r>
            <a:r>
              <a:rPr lang="en-US" dirty="0" smtClean="0"/>
              <a:t>(</a:t>
            </a:r>
            <a:r>
              <a:rPr lang="en-US" dirty="0" err="1" smtClean="0"/>
              <a:t>day,stn_id</a:t>
            </a:r>
            <a:r>
              <a:rPr lang="en-US" dirty="0" smtClean="0"/>
              <a:t>) %&gt;%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dplyr</a:t>
            </a:r>
            <a:r>
              <a:rPr lang="en-US" dirty="0" smtClean="0"/>
              <a:t>::</a:t>
            </a:r>
            <a:r>
              <a:rPr lang="en-US" dirty="0" err="1" smtClean="0"/>
              <a:t>summarise_each</a:t>
            </a:r>
            <a:r>
              <a:rPr lang="en-US" dirty="0" smtClean="0"/>
              <a:t>(funs(mean))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05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 can easily allow us to write code to analyzed large numbers of datasets quickly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 example, I wanted to fit a propensity score model to look at air pollution. A </a:t>
            </a:r>
            <a:r>
              <a:rPr lang="en-US" dirty="0" smtClean="0">
                <a:solidFill>
                  <a:srgbClr val="0000FF"/>
                </a:solidFill>
              </a:rPr>
              <a:t>propensity score </a:t>
            </a:r>
            <a:r>
              <a:rPr lang="en-US" dirty="0" smtClean="0"/>
              <a:t>estimates the probability of getting the exposure you got, given the covariates. If you weight a sample by the inverse of that probability, then in the weighted sample, the exposure of interest is independent of the covariates.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example, suppose obese people have higher exposures on average.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Obesity is a confounder. But if I give more weight to obese people with low exposure, and to skinny people with higher exposure—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Then in the weighted sample exposure is independent of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9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2105</Words>
  <Application>Microsoft Office PowerPoint</Application>
  <PresentationFormat>Widescreen</PresentationFormat>
  <Paragraphs>286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Gill Sans</vt:lpstr>
      <vt:lpstr>Times New Roman</vt:lpstr>
      <vt:lpstr>Wingdings</vt:lpstr>
      <vt:lpstr>ヒラギノ角ゴ ProN W3</vt:lpstr>
      <vt:lpstr>Office Theme</vt:lpstr>
      <vt:lpstr>EPA-R: Open Software, Big Data, and Modern Statistical Modeling</vt:lpstr>
      <vt:lpstr>Confessions of a Former SAS User</vt:lpstr>
      <vt:lpstr>New R data manipulation packages</vt:lpstr>
      <vt:lpstr>Big Data plays several key roles in Environmental Studies </vt:lpstr>
      <vt:lpstr>Compute NDVI for France from Landsat</vt:lpstr>
      <vt:lpstr>Where did the Landsat Data come from?</vt:lpstr>
      <vt:lpstr>There are R functions that download </vt:lpstr>
      <vt:lpstr>Deal with duplicate monitors at same site</vt:lpstr>
      <vt:lpstr>R can easily allow us to write code to analyzed large numbers of datasets quickly</vt:lpstr>
      <vt:lpstr>But I want to do this separately in 135 US cities and then combine the results</vt:lpstr>
      <vt:lpstr>R has much more up to date Statistical Methods</vt:lpstr>
      <vt:lpstr>American Journal of Epidemiology, 1993</vt:lpstr>
      <vt:lpstr>Exposomics</vt:lpstr>
      <vt:lpstr>The Lasso and Elastic Net</vt:lpstr>
      <vt:lpstr>The Lasso is Consistent</vt:lpstr>
      <vt:lpstr>PowerPoint Presentation</vt:lpstr>
      <vt:lpstr>Difference in DNAm-age for IQR Increase in Particle Components</vt:lpstr>
      <vt:lpstr>Other Newer Approaches in R</vt:lpstr>
      <vt:lpstr>Better Exposure Estimates</vt:lpstr>
      <vt:lpstr>Critical Issues in Modeling/Fusion</vt:lpstr>
      <vt:lpstr>Machine Learning was made for This Problem</vt:lpstr>
      <vt:lpstr>Let’s take a look</vt:lpstr>
      <vt:lpstr>Land Use Terms have Different Impacts on Concentrations over Time</vt:lpstr>
      <vt:lpstr>PowerPoint Presentation</vt:lpstr>
      <vt:lpstr>Estimating PM2.5 using Fusion of Satellite Remote Sensing, GEOS-Chem, and other Parameters</vt:lpstr>
      <vt:lpstr>Neural Network for Daily PM2.5 and Ozone: Out of Sample R2</vt:lpstr>
      <vt:lpstr>PowerPoint Presentation</vt:lpstr>
      <vt:lpstr>Large Administrative Datasets</vt:lpstr>
      <vt:lpstr>Method </vt:lpstr>
      <vt:lpstr>PowerPoint Presentation</vt:lpstr>
      <vt:lpstr>We had enough power to</vt:lpstr>
      <vt:lpstr>Dose-Response Curve</vt:lpstr>
      <vt:lpstr>PowerPoint Presentation</vt:lpstr>
      <vt:lpstr>Mortality Risk by Subgroup</vt:lpstr>
      <vt:lpstr>PowerPoint Presentation</vt:lpstr>
      <vt:lpstr>We can also write our own functions:  PM2.5 and Survival in Older Adults in the Southeast</vt:lpstr>
      <vt:lpstr>PowerPoint Presentation</vt:lpstr>
      <vt:lpstr>Parallel Processing</vt:lpstr>
      <vt:lpstr>And Finally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EPA-R: Open Software, Big Data, and Modern Statistical Modeling</dc:title>
  <dc:creator>Joel Schwartz</dc:creator>
  <cp:lastModifiedBy>Joel Schwartz</cp:lastModifiedBy>
  <cp:revision>52</cp:revision>
  <dcterms:created xsi:type="dcterms:W3CDTF">2017-09-01T14:52:31Z</dcterms:created>
  <dcterms:modified xsi:type="dcterms:W3CDTF">2017-09-11T13:54:28Z</dcterms:modified>
</cp:coreProperties>
</file>