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"/>
  </p:sldMasterIdLst>
  <p:sldIdLst>
    <p:sldId id="256" r:id="rId21"/>
    <p:sldId id="258" r:id="rId22"/>
    <p:sldId id="259" r:id="rId23"/>
    <p:sldId id="260" r:id="rId24"/>
    <p:sldId id="261" r:id="rId25"/>
    <p:sldId id="262" r:id="rId26"/>
    <p:sldId id="263" r:id="rId27"/>
    <p:sldId id="265" r:id="rId28"/>
    <p:sldId id="266" r:id="rId29"/>
    <p:sldId id="268" r:id="rId30"/>
    <p:sldId id="267" r:id="rId31"/>
    <p:sldId id="270" r:id="rId32"/>
    <p:sldId id="269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3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8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9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3B66-FA89-48E6-8E87-D602DBAC724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74BE-83BF-4D7E-9786-2B14858D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multcomp for dose-response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Farrar 2017</a:t>
            </a:r>
          </a:p>
        </p:txBody>
      </p:sp>
    </p:spTree>
    <p:extLst>
      <p:ext uri="{BB962C8B-B14F-4D97-AF65-F5344CB8AC3E}">
        <p14:creationId xmlns:p14="http://schemas.microsoft.com/office/powerpoint/2010/main" val="362247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Williams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cited in toxicity guidelines</a:t>
            </a:r>
          </a:p>
          <a:p>
            <a:r>
              <a:rPr lang="en-US" dirty="0"/>
              <a:t>The multcomp Williams-like test is not the same test, uses group sample sizes in more principled way.</a:t>
            </a:r>
          </a:p>
        </p:txBody>
      </p:sp>
    </p:spTree>
    <p:extLst>
      <p:ext uri="{BB962C8B-B14F-4D97-AF65-F5344CB8AC3E}">
        <p14:creationId xmlns:p14="http://schemas.microsoft.com/office/powerpoint/2010/main" val="243085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Contrast-based trend testing with multcomp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Notion of a “contrast” (books on analysis of variance)</a:t>
            </a:r>
          </a:p>
          <a:p>
            <a:r>
              <a:rPr lang="en-US" dirty="0"/>
              <a:t>t-test or Dunnett – contrast coefficients -1 (control) 1 for treated.</a:t>
            </a:r>
          </a:p>
          <a:p>
            <a:r>
              <a:rPr lang="en-US" dirty="0"/>
              <a:t>Most common trend test – contrast coefficients are equally spaced say -2,-1,1,2.</a:t>
            </a:r>
          </a:p>
          <a:p>
            <a:r>
              <a:rPr lang="en-US" dirty="0"/>
              <a:t>Competitor - a contrast based test that has been shown to be related to the use of isotone means (Marcus)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8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ways to specify contrasts in multcomp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certain tests (e.g., Dunnett) by name of test.</a:t>
            </a:r>
          </a:p>
          <a:p>
            <a:r>
              <a:rPr lang="en-US" dirty="0"/>
              <a:t>By user-specified contrast coefficients.</a:t>
            </a:r>
          </a:p>
        </p:txBody>
      </p:sp>
    </p:spTree>
    <p:extLst>
      <p:ext uri="{BB962C8B-B14F-4D97-AF65-F5344CB8AC3E}">
        <p14:creationId xmlns:p14="http://schemas.microsoft.com/office/powerpoint/2010/main" val="145855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Power analysis for max-t tests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(non-simulation)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usual, reference to “noncentral” distributions</a:t>
            </a:r>
          </a:p>
          <a:p>
            <a:r>
              <a:rPr lang="en-US" dirty="0"/>
              <a:t>I use convenience function in </a:t>
            </a:r>
            <a:r>
              <a:rPr lang="en-US" dirty="0" err="1"/>
              <a:t>MCPmod</a:t>
            </a:r>
            <a:r>
              <a:rPr lang="en-US" dirty="0"/>
              <a:t> (calls mvtnorm package)</a:t>
            </a:r>
          </a:p>
          <a:p>
            <a:r>
              <a:rPr lang="en-US" dirty="0"/>
              <a:t>Use </a:t>
            </a:r>
            <a:r>
              <a:rPr lang="en-US"/>
              <a:t>mvtnorm directly </a:t>
            </a:r>
            <a:r>
              <a:rPr lang="en-US" dirty="0"/>
              <a:t>if you know the distribution of </a:t>
            </a:r>
            <a:r>
              <a:rPr lang="en-US"/>
              <a:t>a maximum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8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 resources for multcomp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multcomp – T. Hothorn, Bretz, Westfall.</a:t>
            </a:r>
          </a:p>
          <a:p>
            <a:r>
              <a:rPr lang="en-US" dirty="0"/>
              <a:t>Hothorn, L.  2016.  Statistics in Toxicology Using R.  CRC Press. </a:t>
            </a:r>
          </a:p>
          <a:p>
            <a:r>
              <a:rPr lang="en-US" dirty="0"/>
              <a:t>Bretz, F., Hothorn, T., and Westfall, P. 2011.  Multiple Comparisons using R.  CRC Press.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9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environmental contexts of trend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Laboratory dose-response </a:t>
            </a:r>
          </a:p>
          <a:p>
            <a:r>
              <a:rPr lang="en-US" dirty="0"/>
              <a:t>epidemiological exposure-response </a:t>
            </a:r>
          </a:p>
          <a:p>
            <a:r>
              <a:rPr lang="en-US" dirty="0"/>
              <a:t>Time trend in environmental measurement </a:t>
            </a:r>
          </a:p>
        </p:txBody>
      </p:sp>
    </p:spTree>
    <p:extLst>
      <p:ext uri="{BB962C8B-B14F-4D97-AF65-F5344CB8AC3E}">
        <p14:creationId xmlns:p14="http://schemas.microsoft.com/office/powerpoint/2010/main" val="273479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Testing concerns (as usual)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conventional statistical significance - is the effect big enough to worry about? </a:t>
            </a:r>
          </a:p>
          <a:p>
            <a:r>
              <a:rPr lang="en-US" dirty="0"/>
              <a:t>there isn’t - could there still be something going on given weight of evidence and overall patterns?</a:t>
            </a:r>
          </a:p>
          <a:p>
            <a:r>
              <a:rPr lang="en-US" dirty="0"/>
              <a:t>(multiplicity) Did you do so many tests that you were sure to find something? </a:t>
            </a:r>
          </a:p>
          <a:p>
            <a:r>
              <a:rPr lang="en-US" dirty="0"/>
              <a:t>(data synthesis) Tests may not be the best way to capture important patterns?</a:t>
            </a:r>
          </a:p>
        </p:txBody>
      </p:sp>
    </p:spTree>
    <p:extLst>
      <p:ext uri="{BB962C8B-B14F-4D97-AF65-F5344CB8AC3E}">
        <p14:creationId xmlns:p14="http://schemas.microsoft.com/office/powerpoint/2010/main" val="313031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special statistical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dose-response </a:t>
            </a:r>
          </a:p>
          <a:p>
            <a:pPr marL="457200" lvl="1" indent="0">
              <a:buNone/>
            </a:pPr>
            <a:r>
              <a:rPr lang="en-US" dirty="0"/>
              <a:t>grouped data &amp; pure error</a:t>
            </a:r>
          </a:p>
          <a:p>
            <a:r>
              <a:rPr lang="en-US" dirty="0"/>
              <a:t>exposure-response </a:t>
            </a:r>
          </a:p>
          <a:p>
            <a:pPr marL="457200" lvl="1" indent="0">
              <a:buNone/>
            </a:pPr>
            <a:r>
              <a:rPr lang="en-US" dirty="0"/>
              <a:t>confounding </a:t>
            </a:r>
          </a:p>
          <a:p>
            <a:r>
              <a:rPr lang="en-US" dirty="0"/>
              <a:t>time trend </a:t>
            </a:r>
          </a:p>
          <a:p>
            <a:pPr marL="457200" lvl="1" indent="0">
              <a:buNone/>
            </a:pPr>
            <a:r>
              <a:rPr lang="en-US" dirty="0"/>
              <a:t>autocorrelation </a:t>
            </a:r>
          </a:p>
          <a:p>
            <a:pPr marL="457200" lvl="1" indent="0">
              <a:buNone/>
            </a:pPr>
            <a:r>
              <a:rPr lang="en-US" dirty="0"/>
              <a:t>synthesis of data from multiple sites</a:t>
            </a:r>
          </a:p>
          <a:p>
            <a:pPr marL="457200" lvl="1" indent="0">
              <a:buNone/>
            </a:pPr>
            <a:r>
              <a:rPr lang="en-US" dirty="0"/>
              <a:t>censoring</a:t>
            </a:r>
          </a:p>
        </p:txBody>
      </p:sp>
    </p:spTree>
    <p:extLst>
      <p:ext uri="{BB962C8B-B14F-4D97-AF65-F5344CB8AC3E}">
        <p14:creationId xmlns:p14="http://schemas.microsoft.com/office/powerpoint/2010/main" val="350304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Regulatory context /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trends in pollution etc. – inherently important – not “causal”</a:t>
            </a:r>
          </a:p>
          <a:p>
            <a:r>
              <a:rPr lang="en-US" dirty="0"/>
              <a:t>Dose/exposure-response –ancillary to estimation of </a:t>
            </a:r>
            <a:r>
              <a:rPr lang="en-US" i="1" dirty="0"/>
              <a:t>effective dose </a:t>
            </a:r>
            <a:r>
              <a:rPr lang="en-US" dirty="0"/>
              <a:t>(LD50, benchmark dose)</a:t>
            </a:r>
          </a:p>
          <a:p>
            <a:r>
              <a:rPr lang="en-US" dirty="0"/>
              <a:t>Widespread efforts to de-emphasize significance/lack of for individual doses (NOEC/LOEC)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4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Outine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- R multcomp for dose-response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multcomp for two </a:t>
            </a:r>
            <a:r>
              <a:rPr lang="en-US" dirty="0" err="1"/>
              <a:t>tox</a:t>
            </a:r>
            <a:r>
              <a:rPr lang="en-US" dirty="0"/>
              <a:t> guideline tests (Dunnett, Williams)</a:t>
            </a:r>
          </a:p>
          <a:p>
            <a:r>
              <a:rPr lang="en-US" dirty="0"/>
              <a:t>Dunnett – the most-used statistical method in dose-response setting (not a trend test)</a:t>
            </a:r>
          </a:p>
          <a:p>
            <a:r>
              <a:rPr lang="en-US" dirty="0"/>
              <a:t>Both contrast-based parametric tests for grouped data.</a:t>
            </a:r>
          </a:p>
          <a:p>
            <a:r>
              <a:rPr lang="en-US" dirty="0"/>
              <a:t>Then contrast-based trend testing</a:t>
            </a:r>
          </a:p>
        </p:txBody>
      </p:sp>
    </p:spTree>
    <p:extLst>
      <p:ext uri="{BB962C8B-B14F-4D97-AF65-F5344CB8AC3E}">
        <p14:creationId xmlns:p14="http://schemas.microsoft.com/office/powerpoint/2010/main" val="346615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Dunnett 1.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t-test comparison of each treated group to controls</a:t>
            </a:r>
          </a:p>
          <a:p>
            <a:r>
              <a:rPr lang="en-US" dirty="0"/>
              <a:t>Variance pooled across all groups </a:t>
            </a:r>
          </a:p>
          <a:p>
            <a:r>
              <a:rPr lang="en-US" dirty="0"/>
              <a:t>Multiplicity adjustment (max-t)</a:t>
            </a:r>
          </a:p>
        </p:txBody>
      </p:sp>
    </p:spTree>
    <p:extLst>
      <p:ext uri="{BB962C8B-B14F-4D97-AF65-F5344CB8AC3E}">
        <p14:creationId xmlns:p14="http://schemas.microsoft.com/office/powerpoint/2010/main" val="26739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Dunnett 2. how multcomp extends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used with tables critical values.</a:t>
            </a:r>
          </a:p>
          <a:p>
            <a:r>
              <a:rPr lang="en-US" dirty="0"/>
              <a:t>Thus no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-value</a:t>
            </a:r>
          </a:p>
          <a:p>
            <a:r>
              <a:rPr lang="en-US" dirty="0"/>
              <a:t>&amp; also not for general unbalance situations.</a:t>
            </a:r>
          </a:p>
          <a:p>
            <a:r>
              <a:rPr lang="en-US" dirty="0"/>
              <a:t>(Same limitations for Williams)</a:t>
            </a:r>
          </a:p>
        </p:txBody>
      </p:sp>
    </p:spTree>
    <p:extLst>
      <p:ext uri="{BB962C8B-B14F-4D97-AF65-F5344CB8AC3E}">
        <p14:creationId xmlns:p14="http://schemas.microsoft.com/office/powerpoint/2010/main" val="304763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Dunnett 2. how multcomp extends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 from a max-t test requires numerical integration of a multivariate t distribution.   </a:t>
            </a:r>
          </a:p>
          <a:p>
            <a:r>
              <a:rPr lang="en-US" dirty="0"/>
              <a:t>Package mvtnorm implements advances in numerical integration (Genz &amp; Bretz).</a:t>
            </a:r>
          </a:p>
          <a:p>
            <a:r>
              <a:rPr lang="en-US" dirty="0"/>
              <a:t>Extends to general unbalanced situations</a:t>
            </a:r>
          </a:p>
          <a:p>
            <a:r>
              <a:rPr lang="en-US" dirty="0"/>
              <a:t>Also extends to other data types (survival, logistic etc.).</a:t>
            </a:r>
          </a:p>
          <a:p>
            <a:r>
              <a:rPr lang="en-US" dirty="0"/>
              <a:t>Caution – the quasi-monte </a:t>
            </a:r>
            <a:r>
              <a:rPr lang="en-US" dirty="0" err="1"/>
              <a:t>carlo</a:t>
            </a:r>
            <a:r>
              <a:rPr lang="en-US" dirty="0"/>
              <a:t> algorithm has some seed sensitivity.</a:t>
            </a:r>
          </a:p>
        </p:txBody>
      </p:sp>
    </p:spTree>
    <p:extLst>
      <p:ext uri="{BB962C8B-B14F-4D97-AF65-F5344CB8AC3E}">
        <p14:creationId xmlns:p14="http://schemas.microsoft.com/office/powerpoint/2010/main" val="141636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4DF64F23-4D1B-44D7-A58F-58AF4DD20218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593D81A3-3033-46F2-9949-90AF8DDC62F2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C42767D3-3E00-4F00-B213-ACE489B78098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CF431435-7E52-42DF-A8E8-044318334029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F9FD2330-8F0B-44B9-82E5-BAB8E16E90BF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D026727E-4F17-4860-816E-0FB2E70026D6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0FED3741-AA11-43BA-A83B-AE9ED92E4463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EAEB584F-EB29-461D-8B55-D3080B83490C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98800F11-A03A-4836-8AFD-7A402E8B0E2B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17E2E8A0-6AB3-4757-8B3B-D1E0274BA37C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8B0563CE-8466-4BB4-B566-81C98232781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4F7E85B6-13E5-4608-A1B2-9B9ACAB61B9B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89D0D6B7-9443-4D8C-AEED-B2D0817EE085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936CACBB-503B-4397-84E0-161F2919DB2A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F36D540D-5110-440F-8CC7-03BDE975D48F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2D129AB6-EF2E-4058-81BD-48E4F2B46380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0A9C2E2E-E201-40E2-AFE9-EF49F97C8E90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FFFB3E74-11A0-45A7-9C40-9D1F5D2B5859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FB65B271-A8F8-47E3-AD1C-E2A770A7C6C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531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multcomp for dose-response data</vt:lpstr>
      <vt:lpstr>3 environmental contexts of trend testing</vt:lpstr>
      <vt:lpstr>Testing concerns (as usual)</vt:lpstr>
      <vt:lpstr>special statistical issues</vt:lpstr>
      <vt:lpstr>Regulatory context / importance</vt:lpstr>
      <vt:lpstr>Outine - R multcomp for dose-response data</vt:lpstr>
      <vt:lpstr>Dunnett 1. how it works</vt:lpstr>
      <vt:lpstr>Dunnett 2. how multcomp extends it</vt:lpstr>
      <vt:lpstr>Dunnett 2. how multcomp extends it</vt:lpstr>
      <vt:lpstr>Williams test</vt:lpstr>
      <vt:lpstr>Contrast-based trend testing with multcomp</vt:lpstr>
      <vt:lpstr>2 ways to specify contrasts in multcomp</vt:lpstr>
      <vt:lpstr>Power analysis for max-t tests (non-simulation)</vt:lpstr>
      <vt:lpstr>R resources for multcomp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testing – dose-response, time, and gradient</dc:title>
  <dc:creator>dfarrar</dc:creator>
  <cp:lastModifiedBy>dfarrar</cp:lastModifiedBy>
  <cp:revision>26</cp:revision>
  <dcterms:created xsi:type="dcterms:W3CDTF">2017-09-12T14:18:12Z</dcterms:created>
  <dcterms:modified xsi:type="dcterms:W3CDTF">2017-09-13T12:40:26Z</dcterms:modified>
</cp:coreProperties>
</file>