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62"/>
    <p:sldMasterId id="2147483680" r:id="rId63"/>
  </p:sldMasterIdLst>
  <p:notesMasterIdLst>
    <p:notesMasterId r:id="rId77"/>
  </p:notesMasterIdLst>
  <p:sldIdLst>
    <p:sldId id="272" r:id="rId64"/>
    <p:sldId id="258" r:id="rId65"/>
    <p:sldId id="259" r:id="rId66"/>
    <p:sldId id="260" r:id="rId67"/>
    <p:sldId id="261" r:id="rId68"/>
    <p:sldId id="262" r:id="rId69"/>
    <p:sldId id="264" r:id="rId70"/>
    <p:sldId id="263" r:id="rId71"/>
    <p:sldId id="267" r:id="rId72"/>
    <p:sldId id="268" r:id="rId73"/>
    <p:sldId id="265" r:id="rId74"/>
    <p:sldId id="269" r:id="rId75"/>
    <p:sldId id="27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86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slideMaster" Target="slideMasters/slideMaster2.xml"/><Relationship Id="rId68" Type="http://schemas.openxmlformats.org/officeDocument/2006/relationships/slide" Target="slides/slide5.xml"/><Relationship Id="rId76" Type="http://schemas.openxmlformats.org/officeDocument/2006/relationships/slide" Target="slides/slide13.xml"/><Relationship Id="rId7" Type="http://schemas.openxmlformats.org/officeDocument/2006/relationships/customXml" Target="../customXml/item7.xml"/><Relationship Id="rId71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slide" Target="slides/slide3.xml"/><Relationship Id="rId74" Type="http://schemas.openxmlformats.org/officeDocument/2006/relationships/slide" Target="slides/slide11.xml"/><Relationship Id="rId79" Type="http://schemas.openxmlformats.org/officeDocument/2006/relationships/viewProps" Target="view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slide" Target="slides/slide2.xml"/><Relationship Id="rId73" Type="http://schemas.openxmlformats.org/officeDocument/2006/relationships/slide" Target="slides/slide1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1.xml"/><Relationship Id="rId69" Type="http://schemas.openxmlformats.org/officeDocument/2006/relationships/slide" Target="slides/slide6.xml"/><Relationship Id="rId77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slide" Target="slides/slide9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slide" Target="slides/slide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Master" Target="slideMasters/slideMaster1.xml"/><Relationship Id="rId70" Type="http://schemas.openxmlformats.org/officeDocument/2006/relationships/slide" Target="slides/slide7.xml"/><Relationship Id="rId75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E0BFF-7D31-47C1-B78A-BD401DE2F5A5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B7C1F-FAA5-43EF-BA78-3D56C26A8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7C1F-FAA5-43EF-BA78-3D56C26A88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7C1F-FAA5-43EF-BA78-3D56C26A88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3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7C1F-FAA5-43EF-BA78-3D56C26A88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B7C1F-FAA5-43EF-BA78-3D56C26A88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4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744178" y="0"/>
            <a:ext cx="4447823" cy="170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photo of clean water" title="photo of clean wat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81"/>
            <a:ext cx="12192000" cy="6868160"/>
          </a:xfrm>
          <a:prstGeom prst="rect">
            <a:avLst/>
          </a:prstGeom>
        </p:spPr>
      </p:pic>
      <p:pic>
        <p:nvPicPr>
          <p:cNvPr id="12" name="Picture 11" descr="EPA Office of Ground Water and Drinking Water logo" title="EPA Office of Ground Water and Drinking Water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1" y="5055174"/>
            <a:ext cx="2526996" cy="1319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0" y="1092201"/>
            <a:ext cx="6197600" cy="993775"/>
          </a:xfrm>
        </p:spPr>
        <p:txBody>
          <a:bodyPr anchor="b" anchorCtr="0">
            <a:noAutofit/>
          </a:bodyPr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2108200"/>
            <a:ext cx="6299200" cy="609600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 |  Date</a:t>
            </a:r>
          </a:p>
        </p:txBody>
      </p:sp>
    </p:spTree>
    <p:extLst>
      <p:ext uri="{BB962C8B-B14F-4D97-AF65-F5344CB8AC3E}">
        <p14:creationId xmlns:p14="http://schemas.microsoft.com/office/powerpoint/2010/main" val="292749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0" y="1747834"/>
            <a:ext cx="3860800" cy="81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2865437"/>
            <a:ext cx="3759200" cy="27987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08800" y="6273800"/>
            <a:ext cx="3759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4" descr="photo" title="photo"/>
          <p:cNvSpPr>
            <a:spLocks noGrp="1"/>
          </p:cNvSpPr>
          <p:nvPr>
            <p:ph type="pic" sz="quarter" idx="14"/>
          </p:nvPr>
        </p:nvSpPr>
        <p:spPr>
          <a:xfrm>
            <a:off x="1" y="-1"/>
            <a:ext cx="6604000" cy="6858001"/>
          </a:xfrm>
        </p:spPr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5904" y="6273800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>
                <a:solidFill>
                  <a:schemeClr val="bg1"/>
                </a:solidFill>
              </a:defRPr>
            </a:lvl1pPr>
          </a:lstStyle>
          <a:p>
            <a:fld id="{F78498E3-9FBF-46FE-87F5-F028E832A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7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descr="photo" title="photo"/>
          <p:cNvSpPr>
            <a:spLocks noGrp="1"/>
          </p:cNvSpPr>
          <p:nvPr>
            <p:ph type="pic" sz="quarter" idx="14"/>
          </p:nvPr>
        </p:nvSpPr>
        <p:spPr>
          <a:xfrm>
            <a:off x="5283200" y="-1"/>
            <a:ext cx="6908800" cy="6858001"/>
          </a:xfrm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3398"/>
            <a:ext cx="3860800" cy="81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21001"/>
            <a:ext cx="3759200" cy="27987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08800" y="6273800"/>
            <a:ext cx="3759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5904" y="6273800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>
                <a:solidFill>
                  <a:schemeClr val="bg1"/>
                </a:solidFill>
              </a:defRPr>
            </a:lvl1pPr>
          </a:lstStyle>
          <a:p>
            <a:fld id="{F78498E3-9FBF-46FE-87F5-F028E832A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9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01800"/>
            <a:ext cx="3860800" cy="3962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1" y="1701800"/>
            <a:ext cx="4572001" cy="3962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98E3-9FBF-46FE-87F5-F028E832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blue bar" title="blue bar"/>
          <p:cNvSpPr/>
          <p:nvPr userDrawn="1"/>
        </p:nvSpPr>
        <p:spPr>
          <a:xfrm>
            <a:off x="0" y="6087301"/>
            <a:ext cx="12192000" cy="78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9042400" cy="3759199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6290502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90502"/>
            <a:ext cx="386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5904" y="6290502"/>
            <a:ext cx="812800" cy="365125"/>
          </a:xfrm>
        </p:spPr>
        <p:txBody>
          <a:bodyPr/>
          <a:lstStyle/>
          <a:p>
            <a:fld id="{F78498E3-9FBF-46FE-87F5-F028E832A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7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hoto of clean water" title="photo of clean wat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429000"/>
            <a:ext cx="10363200" cy="1362075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algn="ctr">
              <a:defRPr sz="4000" b="1" cap="all">
                <a:solidFill>
                  <a:schemeClr val="tx2"/>
                </a:solidFill>
                <a:effectLst>
                  <a:outerShdw blurRad="69850" dist="38100" dir="2700000" algn="tl" rotWithShape="0">
                    <a:schemeClr val="bg1">
                      <a:alpha val="24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70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0" y="1747834"/>
            <a:ext cx="3860800" cy="81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8800" y="2865437"/>
            <a:ext cx="3759200" cy="27987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08800" y="6273800"/>
            <a:ext cx="3759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4" descr="photo" title="photo"/>
          <p:cNvSpPr>
            <a:spLocks noGrp="1"/>
          </p:cNvSpPr>
          <p:nvPr>
            <p:ph type="pic" sz="quarter" idx="14"/>
          </p:nvPr>
        </p:nvSpPr>
        <p:spPr>
          <a:xfrm>
            <a:off x="1" y="-1"/>
            <a:ext cx="6604000" cy="6858001"/>
          </a:xfrm>
        </p:spPr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5904" y="6273800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>
                <a:solidFill>
                  <a:schemeClr val="bg1"/>
                </a:solidFill>
              </a:defRPr>
            </a:lvl1pPr>
          </a:lstStyle>
          <a:p>
            <a:fld id="{F78498E3-9FBF-46FE-87F5-F028E832A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descr="photo" title="photo"/>
          <p:cNvSpPr>
            <a:spLocks noGrp="1"/>
          </p:cNvSpPr>
          <p:nvPr>
            <p:ph type="pic" sz="quarter" idx="14"/>
          </p:nvPr>
        </p:nvSpPr>
        <p:spPr>
          <a:xfrm>
            <a:off x="5283200" y="-1"/>
            <a:ext cx="6908800" cy="6858001"/>
          </a:xfrm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03398"/>
            <a:ext cx="3860800" cy="81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21001"/>
            <a:ext cx="3759200" cy="27987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08800" y="6273800"/>
            <a:ext cx="3759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5904" y="6273800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>
                <a:solidFill>
                  <a:schemeClr val="bg1"/>
                </a:solidFill>
              </a:defRPr>
            </a:lvl1pPr>
          </a:lstStyle>
          <a:p>
            <a:fld id="{F78498E3-9FBF-46FE-87F5-F028E832A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5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01800"/>
            <a:ext cx="3860800" cy="3962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1" y="1701800"/>
            <a:ext cx="4572001" cy="39624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98E3-9FBF-46FE-87F5-F028E832A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744178" y="0"/>
            <a:ext cx="4447823" cy="170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 descr="photo of clean water" title="photo of clean wat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981"/>
            <a:ext cx="12192000" cy="6868160"/>
          </a:xfrm>
          <a:prstGeom prst="rect">
            <a:avLst/>
          </a:prstGeom>
        </p:spPr>
      </p:pic>
      <p:pic>
        <p:nvPicPr>
          <p:cNvPr id="12" name="Picture 11" descr="EPA Office of Ground Water and Drinking Water logo" title="EPA Office of Ground Water and Drinking Water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1" y="5055174"/>
            <a:ext cx="2526996" cy="1319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0" y="1092201"/>
            <a:ext cx="6197600" cy="993775"/>
          </a:xfrm>
        </p:spPr>
        <p:txBody>
          <a:bodyPr anchor="b" anchorCtr="0">
            <a:noAutofit/>
          </a:bodyPr>
          <a:lstStyle>
            <a:lvl1pPr algn="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0" y="2108200"/>
            <a:ext cx="6299200" cy="609600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 |  Date</a:t>
            </a:r>
          </a:p>
        </p:txBody>
      </p:sp>
    </p:spTree>
    <p:extLst>
      <p:ext uri="{BB962C8B-B14F-4D97-AF65-F5344CB8AC3E}">
        <p14:creationId xmlns:p14="http://schemas.microsoft.com/office/powerpoint/2010/main" val="68692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blue bar" title="blue bar"/>
          <p:cNvSpPr/>
          <p:nvPr userDrawn="1"/>
        </p:nvSpPr>
        <p:spPr>
          <a:xfrm>
            <a:off x="0" y="6087301"/>
            <a:ext cx="12192000" cy="78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9042400" cy="3759199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6290502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90502"/>
            <a:ext cx="386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5904" y="6290502"/>
            <a:ext cx="812800" cy="365125"/>
          </a:xfrm>
        </p:spPr>
        <p:txBody>
          <a:bodyPr/>
          <a:lstStyle/>
          <a:p>
            <a:fld id="{F78498E3-9FBF-46FE-87F5-F028E832A0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6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hoto of clean water" title="photo of clean wat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429000"/>
            <a:ext cx="10363200" cy="1362075"/>
          </a:xfrm>
          <a:noFill/>
          <a:ln>
            <a:noFill/>
          </a:ln>
        </p:spPr>
        <p:txBody>
          <a:bodyPr anchor="ctr" anchorCtr="1">
            <a:normAutofit/>
          </a:bodyPr>
          <a:lstStyle>
            <a:lvl1pPr algn="ctr">
              <a:defRPr sz="4000" b="1" cap="all">
                <a:solidFill>
                  <a:schemeClr val="tx2"/>
                </a:solidFill>
                <a:effectLst>
                  <a:outerShdw blurRad="69850" dist="38100" dir="2700000" algn="tl" rotWithShape="0">
                    <a:schemeClr val="bg1">
                      <a:alpha val="24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4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blue bar" title="blue bar"/>
          <p:cNvSpPr/>
          <p:nvPr userDrawn="1"/>
        </p:nvSpPr>
        <p:spPr>
          <a:xfrm>
            <a:off x="0" y="6070600"/>
            <a:ext cx="12192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369AF"/>
              </a:solidFill>
            </a:endParaRPr>
          </a:p>
        </p:txBody>
      </p:sp>
      <p:pic>
        <p:nvPicPr>
          <p:cNvPr id="10" name="Picture 9" descr="EPA Office of Ground Water and Drinking Water logo" title="EPA Office of Ground Water and Drinking Water logo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0393"/>
            <a:ext cx="1365504" cy="7130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04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9042400" cy="38607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7200" y="62738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7380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5904" y="6273800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>
                <a:solidFill>
                  <a:schemeClr val="bg1"/>
                </a:solidFill>
              </a:defRPr>
            </a:lvl1pPr>
          </a:lstStyle>
          <a:p>
            <a:fld id="{F78498E3-9FBF-46FE-87F5-F028E832A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5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32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blue bar" title="blue bar"/>
          <p:cNvSpPr/>
          <p:nvPr userDrawn="1"/>
        </p:nvSpPr>
        <p:spPr>
          <a:xfrm>
            <a:off x="0" y="6070600"/>
            <a:ext cx="12192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369AF"/>
              </a:solidFill>
            </a:endParaRPr>
          </a:p>
        </p:txBody>
      </p:sp>
      <p:pic>
        <p:nvPicPr>
          <p:cNvPr id="10" name="Picture 9" descr="EPA Office of Ground Water and Drinking Water logo" title="EPA Office of Ground Water and Drinking Water logo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80393"/>
            <a:ext cx="1365504" cy="71309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904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9042400" cy="38607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7200" y="62738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7380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5904" y="6273800"/>
            <a:ext cx="81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="1">
                <a:solidFill>
                  <a:schemeClr val="bg1"/>
                </a:solidFill>
              </a:defRPr>
            </a:lvl1pPr>
          </a:lstStyle>
          <a:p>
            <a:fld id="{F78498E3-9FBF-46FE-87F5-F028E832A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2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32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thz.ch/R-manual/R-devel/library/base/html/merg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619" y="727587"/>
            <a:ext cx="10438581" cy="1358389"/>
          </a:xfrm>
        </p:spPr>
        <p:txBody>
          <a:bodyPr/>
          <a:lstStyle/>
          <a:p>
            <a:r>
              <a:rPr lang="en-US" dirty="0"/>
              <a:t>Organizing Data from Long-to-Wide Format: Issues and Troubleshooting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EPA R Workshop  |  September 13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Austin Heinrich</a:t>
            </a:r>
          </a:p>
        </p:txBody>
      </p:sp>
    </p:spTree>
    <p:extLst>
      <p:ext uri="{BB962C8B-B14F-4D97-AF65-F5344CB8AC3E}">
        <p14:creationId xmlns:p14="http://schemas.microsoft.com/office/powerpoint/2010/main" val="424674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659"/>
            <a:ext cx="9042400" cy="1143000"/>
          </a:xfrm>
        </p:spPr>
        <p:txBody>
          <a:bodyPr/>
          <a:lstStyle/>
          <a:p>
            <a:pPr algn="ctr"/>
            <a:r>
              <a:rPr lang="en-US" dirty="0"/>
              <a:t>Options for Treating NAs and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726994" cy="26669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Although records may have NAs in one or more fields, that’s not to say that those records should be deleted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Valuable information may still remain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Substitute NAs with values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c$Sample.ID[is.na(c$Sample.ID) &lt;- "999999“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Duplicate records (across all fields) may be reporting issue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 &lt;- c[!duplicated(c),]</a:t>
            </a:r>
          </a:p>
        </p:txBody>
      </p:sp>
    </p:spTree>
    <p:extLst>
      <p:ext uri="{BB962C8B-B14F-4D97-AF65-F5344CB8AC3E}">
        <p14:creationId xmlns:p14="http://schemas.microsoft.com/office/powerpoint/2010/main" val="29281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Reformatting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11002297" cy="39550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dplyr functions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inner_join() returns all rows from x where there are matching values in y, and all columns from x and y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left_join() returns all rows from x, and all columns from x and y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right_join() returns all rows from y, and all columns from x and y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semi_join() returns all rows from x where there are matching values in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Reshape()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Aggregate()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346790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766324" cy="312911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Drinking water contaminant occurrence data was successfully reformatted from long-to-wide using merge()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 functions intended to perform the same task exist; Recommendations?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Careful attention should be given to data frame components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E.g., NAs and duplicates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Without accounting for these, a simple conversion may become a headache</a:t>
            </a:r>
          </a:p>
        </p:txBody>
      </p:sp>
    </p:spTree>
    <p:extLst>
      <p:ext uri="{BB962C8B-B14F-4D97-AF65-F5344CB8AC3E}">
        <p14:creationId xmlns:p14="http://schemas.microsoft.com/office/powerpoint/2010/main" val="298421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22600"/>
            <a:ext cx="10363200" cy="136207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sz="2933" dirty="0"/>
              <a:t>Email: Heinrich.Austin@Epa.gov </a:t>
            </a:r>
            <a:br>
              <a:rPr lang="en-US" sz="2933" dirty="0"/>
            </a:br>
            <a:r>
              <a:rPr lang="en-US" sz="2933" dirty="0"/>
              <a:t>Phone: (202) 564-6723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7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1051458" cy="292821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common task in data analysis is organizing tables into formats that are in-tune with the analyst’s objectives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More often than not, data tables need to be intuitively reformatted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presentation, we’ll cover…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Observations from an analysis where drinking water contaminant occurrence data was provided in long format and needed to be reorganized into wide format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Data structure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Issues encountered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Solutions discovered</a:t>
            </a:r>
          </a:p>
        </p:txBody>
      </p:sp>
    </p:spTree>
    <p:extLst>
      <p:ext uri="{BB962C8B-B14F-4D97-AF65-F5344CB8AC3E}">
        <p14:creationId xmlns:p14="http://schemas.microsoft.com/office/powerpoint/2010/main" val="225489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Format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184288"/>
              </p:ext>
            </p:extLst>
          </p:nvPr>
        </p:nvGraphicFramePr>
        <p:xfrm>
          <a:off x="609600" y="1505423"/>
          <a:ext cx="10094942" cy="4094095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28901">
                  <a:extLst>
                    <a:ext uri="{9D8B030D-6E8A-4147-A177-3AD203B41FA5}">
                      <a16:colId xmlns:a16="http://schemas.microsoft.com/office/drawing/2014/main" val="3455047286"/>
                    </a:ext>
                  </a:extLst>
                </a:gridCol>
                <a:gridCol w="1258713">
                  <a:extLst>
                    <a:ext uri="{9D8B030D-6E8A-4147-A177-3AD203B41FA5}">
                      <a16:colId xmlns:a16="http://schemas.microsoft.com/office/drawing/2014/main" val="2516557532"/>
                    </a:ext>
                  </a:extLst>
                </a:gridCol>
                <a:gridCol w="2449996">
                  <a:extLst>
                    <a:ext uri="{9D8B030D-6E8A-4147-A177-3AD203B41FA5}">
                      <a16:colId xmlns:a16="http://schemas.microsoft.com/office/drawing/2014/main" val="72746330"/>
                    </a:ext>
                  </a:extLst>
                </a:gridCol>
                <a:gridCol w="1123851">
                  <a:extLst>
                    <a:ext uri="{9D8B030D-6E8A-4147-A177-3AD203B41FA5}">
                      <a16:colId xmlns:a16="http://schemas.microsoft.com/office/drawing/2014/main" val="651069099"/>
                    </a:ext>
                  </a:extLst>
                </a:gridCol>
                <a:gridCol w="2472474">
                  <a:extLst>
                    <a:ext uri="{9D8B030D-6E8A-4147-A177-3AD203B41FA5}">
                      <a16:colId xmlns:a16="http://schemas.microsoft.com/office/drawing/2014/main" val="2359759569"/>
                    </a:ext>
                  </a:extLst>
                </a:gridCol>
                <a:gridCol w="786696">
                  <a:extLst>
                    <a:ext uri="{9D8B030D-6E8A-4147-A177-3AD203B41FA5}">
                      <a16:colId xmlns:a16="http://schemas.microsoft.com/office/drawing/2014/main" val="3934365296"/>
                    </a:ext>
                  </a:extLst>
                </a:gridCol>
                <a:gridCol w="674311">
                  <a:extLst>
                    <a:ext uri="{9D8B030D-6E8A-4147-A177-3AD203B41FA5}">
                      <a16:colId xmlns:a16="http://schemas.microsoft.com/office/drawing/2014/main" val="1605512232"/>
                    </a:ext>
                  </a:extLst>
                </a:gridCol>
              </a:tblGrid>
              <a:tr h="4499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Analyte.Name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PWSID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Laboratory.Assigned.ID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Sample.ID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Sample.Collection.Date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Detect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78803"/>
                  </a:ext>
                </a:extLst>
              </a:tr>
              <a:tr h="4049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NY0600363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 MIXER DBP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1100626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10/14/2010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328402"/>
                  </a:ext>
                </a:extLst>
              </a:tr>
              <a:tr h="4049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NY0600363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 MIXER DBP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1100626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10/14/2010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504523"/>
                  </a:ext>
                </a:extLst>
              </a:tr>
              <a:tr h="4049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BDCM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NY0600363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 MIXER DBP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1100626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10/14/2010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36737"/>
                  </a:ext>
                </a:extLst>
              </a:tr>
              <a:tr h="4049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DBCM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NY0600363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 MIXER DBP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1100626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10/14/2010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88897"/>
                  </a:ext>
                </a:extLst>
              </a:tr>
              <a:tr h="4049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DBAA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NY0600363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 MIXER DBP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1100626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10/14/2010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171774"/>
                  </a:ext>
                </a:extLst>
              </a:tr>
              <a:tr h="4049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DCAA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NY0600363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 MIXER DBP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1100626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10/14/2010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38137"/>
                  </a:ext>
                </a:extLst>
              </a:tr>
              <a:tr h="4049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MBAA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NY0600363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 MIXER DBP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1100626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10/14/2010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833678"/>
                  </a:ext>
                </a:extLst>
              </a:tr>
              <a:tr h="4049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MCAA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NY0600363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 MIXER DBP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1100626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10/14/2010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75434"/>
                  </a:ext>
                </a:extLst>
              </a:tr>
              <a:tr h="40490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TCAA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NY0600363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 MIXER DBP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1100626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10/14/2010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97022"/>
                  </a:ext>
                </a:extLst>
              </a:tr>
            </a:tbl>
          </a:graphicData>
        </a:graphic>
      </p:graphicFrame>
      <p:sp>
        <p:nvSpPr>
          <p:cNvPr id="11" name="Rectangle: Diagonal Corners Snipped 10"/>
          <p:cNvSpPr/>
          <p:nvPr/>
        </p:nvSpPr>
        <p:spPr>
          <a:xfrm>
            <a:off x="624376" y="1505423"/>
            <a:ext cx="1371571" cy="4094095"/>
          </a:xfrm>
          <a:prstGeom prst="snip2Diag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51587" y="2012109"/>
            <a:ext cx="6824183" cy="350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Wide Format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4910"/>
              </p:ext>
            </p:extLst>
          </p:nvPr>
        </p:nvGraphicFramePr>
        <p:xfrm>
          <a:off x="367771" y="1556278"/>
          <a:ext cx="11456458" cy="104404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211153">
                  <a:extLst>
                    <a:ext uri="{9D8B030D-6E8A-4147-A177-3AD203B41FA5}">
                      <a16:colId xmlns:a16="http://schemas.microsoft.com/office/drawing/2014/main" val="88207354"/>
                    </a:ext>
                  </a:extLst>
                </a:gridCol>
                <a:gridCol w="1067645">
                  <a:extLst>
                    <a:ext uri="{9D8B030D-6E8A-4147-A177-3AD203B41FA5}">
                      <a16:colId xmlns:a16="http://schemas.microsoft.com/office/drawing/2014/main" val="1117487156"/>
                    </a:ext>
                  </a:extLst>
                </a:gridCol>
                <a:gridCol w="1420527">
                  <a:extLst>
                    <a:ext uri="{9D8B030D-6E8A-4147-A177-3AD203B41FA5}">
                      <a16:colId xmlns:a16="http://schemas.microsoft.com/office/drawing/2014/main" val="3657526442"/>
                    </a:ext>
                  </a:extLst>
                </a:gridCol>
                <a:gridCol w="1855463">
                  <a:extLst>
                    <a:ext uri="{9D8B030D-6E8A-4147-A177-3AD203B41FA5}">
                      <a16:colId xmlns:a16="http://schemas.microsoft.com/office/drawing/2014/main" val="1295174384"/>
                    </a:ext>
                  </a:extLst>
                </a:gridCol>
                <a:gridCol w="500134">
                  <a:extLst>
                    <a:ext uri="{9D8B030D-6E8A-4147-A177-3AD203B41FA5}">
                      <a16:colId xmlns:a16="http://schemas.microsoft.com/office/drawing/2014/main" val="3790518480"/>
                    </a:ext>
                  </a:extLst>
                </a:gridCol>
                <a:gridCol w="500134">
                  <a:extLst>
                    <a:ext uri="{9D8B030D-6E8A-4147-A177-3AD203B41FA5}">
                      <a16:colId xmlns:a16="http://schemas.microsoft.com/office/drawing/2014/main" val="2504858618"/>
                    </a:ext>
                  </a:extLst>
                </a:gridCol>
                <a:gridCol w="689305">
                  <a:extLst>
                    <a:ext uri="{9D8B030D-6E8A-4147-A177-3AD203B41FA5}">
                      <a16:colId xmlns:a16="http://schemas.microsoft.com/office/drawing/2014/main" val="1619228244"/>
                    </a:ext>
                  </a:extLst>
                </a:gridCol>
                <a:gridCol w="689305">
                  <a:extLst>
                    <a:ext uri="{9D8B030D-6E8A-4147-A177-3AD203B41FA5}">
                      <a16:colId xmlns:a16="http://schemas.microsoft.com/office/drawing/2014/main" val="1671725540"/>
                    </a:ext>
                  </a:extLst>
                </a:gridCol>
                <a:gridCol w="689305">
                  <a:extLst>
                    <a:ext uri="{9D8B030D-6E8A-4147-A177-3AD203B41FA5}">
                      <a16:colId xmlns:a16="http://schemas.microsoft.com/office/drawing/2014/main" val="85201812"/>
                    </a:ext>
                  </a:extLst>
                </a:gridCol>
                <a:gridCol w="630597">
                  <a:extLst>
                    <a:ext uri="{9D8B030D-6E8A-4147-A177-3AD203B41FA5}">
                      <a16:colId xmlns:a16="http://schemas.microsoft.com/office/drawing/2014/main" val="2994190502"/>
                    </a:ext>
                  </a:extLst>
                </a:gridCol>
                <a:gridCol w="595198">
                  <a:extLst>
                    <a:ext uri="{9D8B030D-6E8A-4147-A177-3AD203B41FA5}">
                      <a16:colId xmlns:a16="http://schemas.microsoft.com/office/drawing/2014/main" val="4034068539"/>
                    </a:ext>
                  </a:extLst>
                </a:gridCol>
                <a:gridCol w="689131">
                  <a:extLst>
                    <a:ext uri="{9D8B030D-6E8A-4147-A177-3AD203B41FA5}">
                      <a16:colId xmlns:a16="http://schemas.microsoft.com/office/drawing/2014/main" val="2200256791"/>
                    </a:ext>
                  </a:extLst>
                </a:gridCol>
                <a:gridCol w="918561">
                  <a:extLst>
                    <a:ext uri="{9D8B030D-6E8A-4147-A177-3AD203B41FA5}">
                      <a16:colId xmlns:a16="http://schemas.microsoft.com/office/drawing/2014/main" val="3816824472"/>
                    </a:ext>
                  </a:extLst>
                </a:gridCol>
              </a:tblGrid>
              <a:tr h="66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PWSID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Sample.ID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Laboratory.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Assigned.ID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Sample.Collection</a:t>
                      </a:r>
                      <a:r>
                        <a:rPr lang="en-US" sz="1400" b="1" u="none" strike="noStrike" dirty="0">
                          <a:effectLst/>
                        </a:rPr>
                        <a:t>.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BDCM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DBCM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MCAA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DCAA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TCAA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MBAA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DBAA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93959"/>
                  </a:ext>
                </a:extLst>
              </a:tr>
              <a:tr h="38035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NY0600363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1100626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 MIXER DBP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10/14/2010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3" marR="4773" marT="4773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9105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867400" y="1446080"/>
            <a:ext cx="6192044" cy="139885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6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658"/>
            <a:ext cx="9042400" cy="1143000"/>
          </a:xfrm>
        </p:spPr>
        <p:txBody>
          <a:bodyPr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i="1" dirty="0"/>
              <a:t>Contaminant Occurrence Data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3"/>
            <a:ext cx="11169445" cy="368955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000" dirty="0"/>
              <a:t>Import data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/>
              <a:t>options(StringAsFactors = FALSE)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/>
              <a:t>X &lt;- read.delim()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/>
              <a:t>Each of the </a:t>
            </a:r>
            <a:r>
              <a:rPr lang="en-US" sz="2000" i="1" dirty="0"/>
              <a:t>nine</a:t>
            </a:r>
            <a:r>
              <a:rPr lang="en-US" sz="2000" dirty="0"/>
              <a:t> analytes are in their own separate tab delimited text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Data manipulation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/>
              <a:t>For instances where record is a non-detect (“detect” field = “0”), “value” field = null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/>
              <a:t>During import, R gives this “NA”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000" dirty="0"/>
              <a:t>Nulls in the sample and lab ID fields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000" dirty="0"/>
              <a:t>During import, R gives this “NA”</a:t>
            </a:r>
          </a:p>
          <a:p>
            <a:pPr marL="971550" lvl="1" indent="-514350">
              <a:buFont typeface="+mj-lt"/>
              <a:buAutoNum type="alphaLcPeriod"/>
            </a:pPr>
            <a:endParaRPr lang="en-US" sz="2000" dirty="0"/>
          </a:p>
          <a:p>
            <a:pPr marL="971550" lvl="1" indent="-514350">
              <a:buFont typeface="+mj-lt"/>
              <a:buAutoNum type="alphaLcPeriod"/>
            </a:pPr>
            <a:endParaRPr lang="en-US" sz="2000" dirty="0"/>
          </a:p>
          <a:p>
            <a:pPr marL="971550" lvl="1" indent="-514350">
              <a:buFont typeface="+mj-lt"/>
              <a:buAutoNum type="alphaLcPeriod"/>
            </a:pPr>
            <a:endParaRPr lang="en-US" sz="2000" dirty="0"/>
          </a:p>
          <a:p>
            <a:pPr marL="971550" lvl="1" indent="-514350">
              <a:buFont typeface="+mj-lt"/>
              <a:buAutoNum type="alpha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50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921" y="97658"/>
            <a:ext cx="9042400" cy="1143000"/>
          </a:xfrm>
        </p:spPr>
        <p:txBody>
          <a:bodyPr/>
          <a:lstStyle/>
          <a:p>
            <a:pPr algn="ctr"/>
            <a:r>
              <a:rPr lang="en-US" dirty="0"/>
              <a:t>Process, cont.</a:t>
            </a:r>
            <a:br>
              <a:rPr lang="en-US" dirty="0"/>
            </a:br>
            <a:r>
              <a:rPr lang="en-US" i="1" dirty="0"/>
              <a:t>Contaminant Occurrence Data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1543"/>
            <a:ext cx="10785989" cy="344374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3. Merging of individual text files</a:t>
            </a:r>
          </a:p>
          <a:p>
            <a:pPr indent="-152385"/>
            <a:r>
              <a:rPr lang="en-US" sz="2000" dirty="0"/>
              <a:t>	a. Organize data so there are multiple observations/row (i.e., “wide” format)</a:t>
            </a:r>
          </a:p>
          <a:p>
            <a:pPr indent="-152385"/>
            <a:r>
              <a:rPr lang="en-US" sz="3600" dirty="0"/>
              <a:t>	</a:t>
            </a:r>
            <a:r>
              <a:rPr lang="en-US" sz="2000" dirty="0"/>
              <a:t>b. wideformat &lt;- merge(c, b, by = c(PWSID, Sample.ID, 		    	                        Laboratory.Assigned.ID, Sample.Collection.Date))</a:t>
            </a:r>
          </a:p>
          <a:p>
            <a:pPr marL="971550" lvl="1" indent="-514350">
              <a:buFont typeface="+mj-lt"/>
              <a:buAutoNum type="alphaLcPeriod"/>
            </a:pPr>
            <a:endParaRPr lang="en-US" sz="2000" dirty="0"/>
          </a:p>
          <a:p>
            <a:pPr marL="971550" lvl="1" indent="-514350">
              <a:buFont typeface="+mj-lt"/>
              <a:buAutoNum type="alphaL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392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180" y="117323"/>
            <a:ext cx="9042400" cy="1143000"/>
          </a:xfrm>
        </p:spPr>
        <p:txBody>
          <a:bodyPr/>
          <a:lstStyle/>
          <a:p>
            <a:pPr algn="ctr"/>
            <a:r>
              <a:rPr lang="en-US" dirty="0"/>
              <a:t>Inside Merge()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180" y="1260323"/>
            <a:ext cx="9042400" cy="37591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dirty="0"/>
              <a:t>Joins data frames in “wide” format</a:t>
            </a:r>
          </a:p>
          <a:p>
            <a:pPr marL="0" indent="0">
              <a:buNone/>
            </a:pPr>
            <a:r>
              <a:rPr lang="en-US" sz="2000" u="sng" dirty="0"/>
              <a:t>Key Arguments</a:t>
            </a:r>
          </a:p>
          <a:p>
            <a:r>
              <a:rPr lang="en-US" sz="2000" dirty="0"/>
              <a:t>x, y = data frames or objects to be coerced to one</a:t>
            </a:r>
          </a:p>
          <a:p>
            <a:r>
              <a:rPr lang="en-US" sz="2000" dirty="0"/>
              <a:t>by, by.x, by.y = specifications of the columns used for merging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Documentation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https://stat.ethz.ch/R-manual/R-devel/library/base/html/merge.html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991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6987"/>
            <a:ext cx="9042400" cy="1143000"/>
          </a:xfrm>
        </p:spPr>
        <p:txBody>
          <a:bodyPr/>
          <a:lstStyle/>
          <a:p>
            <a:pPr algn="ctr"/>
            <a:r>
              <a:rPr lang="en-US" dirty="0"/>
              <a:t>Possible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0874"/>
            <a:ext cx="11021961" cy="31291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NAs and duplicate records can lead to errors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When merging datasets, the number of records that share the common keys should never increase as more datasets are merged in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For example, if you merge analyte files “c” (434,624 records) and “b” (433,636 records), the most primary-key matches you could have is 433,636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With NAs and duplicates, you could expect this….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Mergedfile &lt;- merge(c, b, by = c("PWSID", "Laboratory.Assigned.ID", "Sample.ID", "Sample.Collection.Date"))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Result is 860,192 records!!!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042400" cy="1143000"/>
          </a:xfrm>
        </p:spPr>
        <p:txBody>
          <a:bodyPr/>
          <a:lstStyle/>
          <a:p>
            <a:pPr algn="ctr"/>
            <a:r>
              <a:rPr lang="en-US" dirty="0"/>
              <a:t>Two Options for Finding 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24899"/>
            <a:ext cx="10009239" cy="39255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Look at the count of NAs in individual or all fields using summary(x) function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summary(c$Sample.ID)</a:t>
            </a:r>
          </a:p>
          <a:p>
            <a:pPr marL="457200" lvl="1"/>
            <a:r>
              <a:rPr lang="en-US" sz="2000" dirty="0"/>
              <a:t>       </a:t>
            </a:r>
            <a:r>
              <a:rPr lang="en-US" sz="2000" b="1" dirty="0"/>
              <a:t>Min. 1st Qu.  Median    Mean 3rd Qu.    Max.    NA's </a:t>
            </a:r>
          </a:p>
          <a:p>
            <a:pPr marL="457200" lvl="1"/>
            <a:r>
              <a:rPr lang="en-US" sz="2000" dirty="0"/>
              <a:t>        352  399400  743800  757700  913800 2843000   45185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Indexing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c[is.na(c$Sample.ID), ]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pt-BR" sz="2000" dirty="0"/>
              <a:t>By assigning this to an object, you get a data frame of all the records (45,185) that have “NA” in the sample ID field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90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Theme">
  <a:themeElements>
    <a:clrScheme name="EPA OGWDW">
      <a:dk1>
        <a:srgbClr val="4A4F5D"/>
      </a:dk1>
      <a:lt1>
        <a:sysClr val="window" lastClr="FFFFFF"/>
      </a:lt1>
      <a:dk2>
        <a:srgbClr val="193965"/>
      </a:dk2>
      <a:lt2>
        <a:srgbClr val="FFFFFF"/>
      </a:lt2>
      <a:accent1>
        <a:srgbClr val="2369AF"/>
      </a:accent1>
      <a:accent2>
        <a:srgbClr val="9CCB3B"/>
      </a:accent2>
      <a:accent3>
        <a:srgbClr val="4EBDAC"/>
      </a:accent3>
      <a:accent4>
        <a:srgbClr val="D94F33"/>
      </a:accent4>
      <a:accent5>
        <a:srgbClr val="94CBEE"/>
      </a:accent5>
      <a:accent6>
        <a:srgbClr val="007A60"/>
      </a:accent6>
      <a:hlink>
        <a:srgbClr val="2369AF"/>
      </a:hlink>
      <a:folHlink>
        <a:srgbClr val="2369AF"/>
      </a:folHlink>
    </a:clrScheme>
    <a:fontScheme name="EP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EPA OGWDW">
      <a:dk1>
        <a:srgbClr val="4A4F5D"/>
      </a:dk1>
      <a:lt1>
        <a:sysClr val="window" lastClr="FFFFFF"/>
      </a:lt1>
      <a:dk2>
        <a:srgbClr val="193965"/>
      </a:dk2>
      <a:lt2>
        <a:srgbClr val="FFFFFF"/>
      </a:lt2>
      <a:accent1>
        <a:srgbClr val="2369AF"/>
      </a:accent1>
      <a:accent2>
        <a:srgbClr val="9CCB3B"/>
      </a:accent2>
      <a:accent3>
        <a:srgbClr val="4EBDAC"/>
      </a:accent3>
      <a:accent4>
        <a:srgbClr val="D94F33"/>
      </a:accent4>
      <a:accent5>
        <a:srgbClr val="94CBEE"/>
      </a:accent5>
      <a:accent6>
        <a:srgbClr val="007A60"/>
      </a:accent6>
      <a:hlink>
        <a:srgbClr val="2369AF"/>
      </a:hlink>
      <a:folHlink>
        <a:srgbClr val="2369AF"/>
      </a:folHlink>
    </a:clrScheme>
    <a:fontScheme name="EP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7C1888E-DC7B-4FA5-9226-0F25483199CE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A0E6016B-17EF-4FFD-8C47-5BBF8860B32E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A5615EAC-116E-462B-B07A-89DAF38153BD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EA8977B7-E972-4F75-B52B-4936E2F193F0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B72B8261-8944-4932-810E-D3AD4A429969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99FA9DF3-E749-41A3-994B-8D64D08394C8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064EF79B-2D25-4B0D-B03D-C43E9837A769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3CB092E9-7943-451A-B56F-0D8CEE69ECB7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180E1B13-103A-48D7-BBED-B4A9C1563621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B173B757-1B84-4082-97D2-F9D0A200E55F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1072DEF2-CFC3-423F-AE5D-D8EF7492B30B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15B66ED5-56DF-4442-908C-84B54AF5B1AE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5D0B3770-367E-495F-9293-8C5B7EEE1C43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33DB2F4D-10E7-4460-AA14-36A246873B2C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F0E0470A-7555-4AB1-A7C2-0DCDB7B6F817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669CDDF9-247A-4109-89A1-5E5EB48B58F3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9E052D5E-8909-4955-B87D-55D902130B75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75962E62-851C-42F9-A521-A020D99E9978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672F7466-63BD-4B46-A244-77843DC81004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68AC31C5-B188-4C72-A622-0FBE983FCB20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1C3BCDF9-FC9A-4530-A834-08BAA4A6C0F8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B0A8CD32-6322-406B-A53C-72B36D7EB9A5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38153A7B-9A7C-437C-B5B7-781BBC107AD9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B60019C9-ED38-4A3B-B503-920A28006968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DDFE1002-08E3-40EE-A592-BD9A8EDD3D1A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0B77DE44-779C-4192-BD96-629A5A88F550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737E25D2-EB6A-4498-8F24-9245FB534511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42B5C365-41C1-45F0-8209-926CD9291D01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470FED1B-1BD2-4EB6-890B-25D98C51E29D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59C8F115-9C29-45E7-A48B-EECD74454051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9555A820-5340-4134-AB15-DCB8686F9BAA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AB00E969-3F12-45A1-8605-34A9D2A5F934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20CB0706-143D-43FE-8C62-5112DDF5FA23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3528FA1-5669-4502-AA80-D69750FC7DF4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9DB73AA7-F1A2-4AA3-8EFB-1EDCA95C6041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2C558094-39D1-4622-A316-23A92A954A1C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DF041DDD-6EAD-4859-B068-DE2C9878B41E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8957C0D1-D079-43B7-A9EE-96071A10FF4A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71060FE3-D46F-4C8E-9D65-525C317D7BA3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F3DCB99B-2A0D-4F65-8D7A-3112B778DAA2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4EFF73D1-6732-4DC7-B285-26CFF2C31912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3E9AF240-EDDD-4717-8B03-9CAC10CBD361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7983A628-BF88-4013-9205-88D684C37BD6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2282C914-4E3C-4FAA-A5B8-4221DEE2FB88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823A9C5-D586-4995-85F0-ADA601E939B6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8EC5F503-4413-485A-A231-6FD2718317B2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84E5AD4C-8B00-4336-8976-EBBDE4FF5F87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792C9402-0A69-4C1F-BAEF-DC00D3ED15D4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E1C931A2-38E4-4B46-AA0B-4EF36B8CD038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4A6AC2E7-3425-4BC2-A866-4CFA11C21139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6386FB27-E450-4044-B965-9F3884EEE5F7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BA22E711-47F3-4936-90E1-022BE9DBFFA5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50AE837D-37B8-4F5E-AD46-5669FBB37EDA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8D8532C7-0FB7-4F42-8C4A-E3EE3B3B0585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EE9CA6A4-7D6A-418F-A41C-91ECD5331D96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365B1F13-89F0-4D9B-A4B2-FE487CA8F72C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391089F8-EACB-4BE2-A264-ED4A50723EB3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CD6818C4-8030-4DAA-8DC9-E18A2E94215B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B65A0E70-66B0-4077-A9ED-508817981A3A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ED318A52-750E-40F5-BDB4-C0977FF366C9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710E39FD-D896-49B8-B159-B18B517693EE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810</Words>
  <Application>Microsoft Office PowerPoint</Application>
  <PresentationFormat>Widescreen</PresentationFormat>
  <Paragraphs>177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4_Office Theme</vt:lpstr>
      <vt:lpstr>3_Office Theme</vt:lpstr>
      <vt:lpstr>Organizing Data from Long-to-Wide Format: Issues and Troubleshooting</vt:lpstr>
      <vt:lpstr>Overview</vt:lpstr>
      <vt:lpstr>Long Format</vt:lpstr>
      <vt:lpstr>Wide Format</vt:lpstr>
      <vt:lpstr>Process Contaminant Occurrence Data Case Study</vt:lpstr>
      <vt:lpstr>Process, cont. Contaminant Occurrence Data Case Study</vt:lpstr>
      <vt:lpstr>Inside Merge()</vt:lpstr>
      <vt:lpstr>Possible Issues</vt:lpstr>
      <vt:lpstr>Two Options for Finding NAs</vt:lpstr>
      <vt:lpstr>Options for Treating NAs and Duplicates</vt:lpstr>
      <vt:lpstr>Additional Reformatting Options</vt:lpstr>
      <vt:lpstr>Takeaways</vt:lpstr>
      <vt:lpstr>Thank you Email: Heinrich.Austin@Epa.gov  Phone: (202) 564-6723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Data from Long-to-Wide Format: Issues and Troubleshooting</dc:title>
  <dc:creator>Heinrich, Austin</dc:creator>
  <cp:lastModifiedBy>Heinrich, Austin</cp:lastModifiedBy>
  <cp:revision>83</cp:revision>
  <dcterms:created xsi:type="dcterms:W3CDTF">2017-08-07T15:19:00Z</dcterms:created>
  <dcterms:modified xsi:type="dcterms:W3CDTF">2017-09-13T01:19:12Z</dcterms:modified>
</cp:coreProperties>
</file>